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361" r:id="rId5"/>
    <p:sldId id="365" r:id="rId6"/>
    <p:sldId id="367" r:id="rId7"/>
    <p:sldId id="363" r:id="rId8"/>
    <p:sldId id="375" r:id="rId9"/>
    <p:sldId id="377" r:id="rId10"/>
    <p:sldId id="369" r:id="rId11"/>
    <p:sldId id="378" r:id="rId12"/>
    <p:sldId id="376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94" autoAdjust="0"/>
    <p:restoredTop sz="87101" autoAdjust="0"/>
  </p:normalViewPr>
  <p:slideViewPr>
    <p:cSldViewPr>
      <p:cViewPr>
        <p:scale>
          <a:sx n="75" d="100"/>
          <a:sy n="75" d="100"/>
        </p:scale>
        <p:origin x="-948" y="-3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EE5BC-F2BB-4E49-AD23-44B288F08F7B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BE15-DEC8-44C0-A747-8DEEEABDA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C3C8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080"/>
          <p:cNvGrpSpPr>
            <a:grpSpLocks/>
          </p:cNvGrpSpPr>
          <p:nvPr/>
        </p:nvGrpSpPr>
        <p:grpSpPr bwMode="auto">
          <a:xfrm>
            <a:off x="1589" y="3602832"/>
            <a:ext cx="9140825" cy="1540669"/>
            <a:chOff x="1" y="3026"/>
            <a:chExt cx="5758" cy="1294"/>
          </a:xfrm>
        </p:grpSpPr>
        <p:sp>
          <p:nvSpPr>
            <p:cNvPr id="104457" name="Freeform 3081"/>
            <p:cNvSpPr>
              <a:spLocks/>
            </p:cNvSpPr>
            <p:nvPr userDrawn="1"/>
          </p:nvSpPr>
          <p:spPr bwMode="auto">
            <a:xfrm>
              <a:off x="1" y="3026"/>
              <a:ext cx="5758" cy="288"/>
            </a:xfrm>
            <a:custGeom>
              <a:avLst/>
              <a:gdLst/>
              <a:ahLst/>
              <a:cxnLst>
                <a:cxn ang="0">
                  <a:pos x="0" y="314"/>
                </a:cxn>
                <a:cxn ang="0">
                  <a:pos x="2879" y="0"/>
                </a:cxn>
                <a:cxn ang="0">
                  <a:pos x="5758" y="314"/>
                </a:cxn>
              </a:cxnLst>
              <a:rect l="0" t="0" r="r" b="b"/>
              <a:pathLst>
                <a:path w="5758" h="314">
                  <a:moveTo>
                    <a:pt x="0" y="314"/>
                  </a:moveTo>
                  <a:cubicBezTo>
                    <a:pt x="959" y="157"/>
                    <a:pt x="1919" y="0"/>
                    <a:pt x="2879" y="0"/>
                  </a:cubicBezTo>
                  <a:cubicBezTo>
                    <a:pt x="3839" y="0"/>
                    <a:pt x="4798" y="157"/>
                    <a:pt x="5758" y="31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58" name="Rectangle 3082"/>
            <p:cNvSpPr>
              <a:spLocks noChangeArrowheads="1"/>
            </p:cNvSpPr>
            <p:nvPr userDrawn="1"/>
          </p:nvSpPr>
          <p:spPr bwMode="auto">
            <a:xfrm>
              <a:off x="1" y="3314"/>
              <a:ext cx="5758" cy="1006"/>
            </a:xfrm>
            <a:prstGeom prst="rect">
              <a:avLst/>
            </a:prstGeom>
            <a:solidFill>
              <a:schemeClr val="bg1"/>
            </a:solidFill>
            <a:ln w="12699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</p:grpSp>
      <p:grpSp>
        <p:nvGrpSpPr>
          <p:cNvPr id="2" name="Group 3076"/>
          <p:cNvGrpSpPr>
            <a:grpSpLocks/>
          </p:cNvGrpSpPr>
          <p:nvPr/>
        </p:nvGrpSpPr>
        <p:grpSpPr bwMode="auto">
          <a:xfrm>
            <a:off x="1589" y="3602832"/>
            <a:ext cx="9140825" cy="1540669"/>
            <a:chOff x="1" y="3026"/>
            <a:chExt cx="5758" cy="1294"/>
          </a:xfrm>
        </p:grpSpPr>
        <p:sp>
          <p:nvSpPr>
            <p:cNvPr id="104453" name="Freeform 3077"/>
            <p:cNvSpPr>
              <a:spLocks/>
            </p:cNvSpPr>
            <p:nvPr userDrawn="1"/>
          </p:nvSpPr>
          <p:spPr bwMode="auto">
            <a:xfrm>
              <a:off x="1" y="3026"/>
              <a:ext cx="5758" cy="288"/>
            </a:xfrm>
            <a:custGeom>
              <a:avLst/>
              <a:gdLst/>
              <a:ahLst/>
              <a:cxnLst>
                <a:cxn ang="0">
                  <a:pos x="0" y="314"/>
                </a:cxn>
                <a:cxn ang="0">
                  <a:pos x="2879" y="0"/>
                </a:cxn>
                <a:cxn ang="0">
                  <a:pos x="5758" y="314"/>
                </a:cxn>
              </a:cxnLst>
              <a:rect l="0" t="0" r="r" b="b"/>
              <a:pathLst>
                <a:path w="5758" h="314">
                  <a:moveTo>
                    <a:pt x="0" y="314"/>
                  </a:moveTo>
                  <a:cubicBezTo>
                    <a:pt x="959" y="157"/>
                    <a:pt x="1919" y="0"/>
                    <a:pt x="2879" y="0"/>
                  </a:cubicBezTo>
                  <a:cubicBezTo>
                    <a:pt x="3839" y="0"/>
                    <a:pt x="4798" y="157"/>
                    <a:pt x="5758" y="31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54" name="Rectangle 3078"/>
            <p:cNvSpPr>
              <a:spLocks noChangeArrowheads="1"/>
            </p:cNvSpPr>
            <p:nvPr userDrawn="1"/>
          </p:nvSpPr>
          <p:spPr bwMode="auto">
            <a:xfrm>
              <a:off x="1" y="3314"/>
              <a:ext cx="5758" cy="1006"/>
            </a:xfrm>
            <a:prstGeom prst="rect">
              <a:avLst/>
            </a:prstGeom>
            <a:solidFill>
              <a:schemeClr val="bg1"/>
            </a:solidFill>
            <a:ln w="12699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</p:grpSp>
      <p:pic>
        <p:nvPicPr>
          <p:cNvPr id="104455" name="Picture 3079"/>
          <p:cNvPicPr>
            <a:picLocks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94450" y="4427935"/>
            <a:ext cx="1835150" cy="254794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6" y="79772"/>
            <a:ext cx="1998663" cy="443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3563" y="79772"/>
            <a:ext cx="5846762" cy="443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4" y="79772"/>
            <a:ext cx="7997825" cy="3512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3564" y="744141"/>
            <a:ext cx="7997825" cy="3774281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63564" y="79772"/>
            <a:ext cx="7997825" cy="3512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63563" y="744142"/>
            <a:ext cx="3922712" cy="1829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8676" y="744142"/>
            <a:ext cx="3922713" cy="1829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63563" y="2688431"/>
            <a:ext cx="3922712" cy="18299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6" y="2688431"/>
            <a:ext cx="3922713" cy="18299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41912" y="4171950"/>
            <a:ext cx="5784994" cy="857250"/>
          </a:xfrm>
        </p:spPr>
        <p:txBody>
          <a:bodyPr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07416" y="3437285"/>
            <a:ext cx="3924300" cy="522684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bg>
      <p:bgPr>
        <a:solidFill>
          <a:srgbClr val="C3C8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title slide 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04774" y="0"/>
            <a:ext cx="9280525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24"/>
          <p:cNvSpPr>
            <a:spLocks/>
          </p:cNvSpPr>
          <p:nvPr userDrawn="1"/>
        </p:nvSpPr>
        <p:spPr bwMode="auto">
          <a:xfrm>
            <a:off x="3175" y="2800350"/>
            <a:ext cx="9140825" cy="411956"/>
          </a:xfrm>
          <a:custGeom>
            <a:avLst/>
            <a:gdLst/>
            <a:ahLst/>
            <a:cxnLst>
              <a:cxn ang="0">
                <a:pos x="0" y="314"/>
              </a:cxn>
              <a:cxn ang="0">
                <a:pos x="2879" y="0"/>
              </a:cxn>
              <a:cxn ang="0">
                <a:pos x="5758" y="314"/>
              </a:cxn>
            </a:cxnLst>
            <a:rect l="0" t="0" r="r" b="b"/>
            <a:pathLst>
              <a:path w="5758" h="314">
                <a:moveTo>
                  <a:pt x="0" y="314"/>
                </a:moveTo>
                <a:cubicBezTo>
                  <a:pt x="959" y="157"/>
                  <a:pt x="1919" y="0"/>
                  <a:pt x="2879" y="0"/>
                </a:cubicBezTo>
                <a:cubicBezTo>
                  <a:pt x="3839" y="0"/>
                  <a:pt x="4798" y="157"/>
                  <a:pt x="5758" y="314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1589" y="3257550"/>
            <a:ext cx="9140825" cy="1883569"/>
          </a:xfrm>
          <a:prstGeom prst="rect">
            <a:avLst/>
          </a:prstGeom>
          <a:solidFill>
            <a:schemeClr val="bg1"/>
          </a:solidFill>
          <a:ln w="12699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24663" y="4535091"/>
            <a:ext cx="2011362" cy="260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41912" y="4171950"/>
            <a:ext cx="5784994" cy="857250"/>
          </a:xfrm>
        </p:spPr>
        <p:txBody>
          <a:bodyPr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07416" y="3437285"/>
            <a:ext cx="3924300" cy="522684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3563" y="744141"/>
            <a:ext cx="3922712" cy="37742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6" y="744141"/>
            <a:ext cx="3922713" cy="37742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563564" y="79772"/>
            <a:ext cx="7997825" cy="3512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#1 Title – 28 Pt. Arial Bold Title Case</a:t>
            </a:r>
          </a:p>
        </p:txBody>
      </p:sp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3564" y="744141"/>
            <a:ext cx="7997825" cy="37742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level – 24 pt. Arial bold sentence case</a:t>
            </a:r>
          </a:p>
          <a:p>
            <a:pPr lvl="1"/>
            <a:r>
              <a:rPr lang="en-US" smtClean="0"/>
              <a:t>Second level – 20 pt. Arial bold sentence case</a:t>
            </a:r>
          </a:p>
          <a:p>
            <a:pPr lvl="2"/>
            <a:r>
              <a:rPr lang="en-US" smtClean="0"/>
              <a:t>Third level – 18 pt. Arial sentence case</a:t>
            </a:r>
          </a:p>
          <a:p>
            <a:pPr lvl="3"/>
            <a:r>
              <a:rPr lang="en-US" smtClean="0"/>
              <a:t>Third level – 16 pt. Arial sentence case</a:t>
            </a:r>
          </a:p>
        </p:txBody>
      </p:sp>
      <p:sp>
        <p:nvSpPr>
          <p:cNvPr id="103428" name="Rectangle 1028"/>
          <p:cNvSpPr>
            <a:spLocks noChangeArrowheads="1"/>
          </p:cNvSpPr>
          <p:nvPr/>
        </p:nvSpPr>
        <p:spPr bwMode="auto">
          <a:xfrm>
            <a:off x="49213" y="4938713"/>
            <a:ext cx="339838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fld id="{E31F9D2D-A569-499C-85CF-F14BFC769347}" type="slidenum">
              <a:rPr lang="en-US" sz="1000" i="1"/>
              <a:pPr>
                <a:lnSpc>
                  <a:spcPct val="90000"/>
                </a:lnSpc>
              </a:pPr>
              <a:t>‹#›</a:t>
            </a:fld>
            <a:endParaRPr lang="en-US" sz="1000" i="1"/>
          </a:p>
        </p:txBody>
      </p:sp>
      <p:sp>
        <p:nvSpPr>
          <p:cNvPr id="103430" name="Rectangle 1030"/>
          <p:cNvSpPr>
            <a:spLocks noChangeArrowheads="1"/>
          </p:cNvSpPr>
          <p:nvPr/>
        </p:nvSpPr>
        <p:spPr bwMode="auto">
          <a:xfrm>
            <a:off x="7550630" y="4938712"/>
            <a:ext cx="1591783" cy="2005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800" b="0" dirty="0" smtClean="0"/>
              <a:t>Honeywell Scanning &amp; Mobility</a:t>
            </a:r>
            <a:endParaRPr lang="en-US" sz="800" b="0" dirty="0"/>
          </a:p>
        </p:txBody>
      </p:sp>
      <p:grpSp>
        <p:nvGrpSpPr>
          <p:cNvPr id="2" name="Group 1031"/>
          <p:cNvGrpSpPr>
            <a:grpSpLocks/>
          </p:cNvGrpSpPr>
          <p:nvPr/>
        </p:nvGrpSpPr>
        <p:grpSpPr bwMode="auto">
          <a:xfrm>
            <a:off x="280988" y="400050"/>
            <a:ext cx="8574087" cy="153591"/>
            <a:chOff x="183" y="456"/>
            <a:chExt cx="5401" cy="129"/>
          </a:xfrm>
        </p:grpSpPr>
        <p:pic>
          <p:nvPicPr>
            <p:cNvPr id="103432" name="Picture 1032"/>
            <p:cNvPicPr>
              <a:picLocks noChangeArrowheads="1"/>
            </p:cNvPicPr>
            <p:nvPr userDrawn="1"/>
          </p:nvPicPr>
          <p:blipFill>
            <a:blip r:embed="rId17" cstate="email"/>
            <a:srcRect/>
            <a:stretch>
              <a:fillRect/>
            </a:stretch>
          </p:blipFill>
          <p:spPr bwMode="auto">
            <a:xfrm>
              <a:off x="4990" y="456"/>
              <a:ext cx="594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3433" name="Line 1033"/>
            <p:cNvSpPr>
              <a:spLocks noChangeShapeType="1"/>
            </p:cNvSpPr>
            <p:nvPr userDrawn="1"/>
          </p:nvSpPr>
          <p:spPr bwMode="auto">
            <a:xfrm>
              <a:off x="183" y="585"/>
              <a:ext cx="5401" cy="0"/>
            </a:xfrm>
            <a:prstGeom prst="line">
              <a:avLst/>
            </a:prstGeom>
            <a:noFill/>
            <a:ln w="12700">
              <a:solidFill>
                <a:srgbClr val="DC241F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/>
            <a:lstStyle/>
            <a:p>
              <a:endParaRPr lang="en-US"/>
            </a:p>
          </p:txBody>
        </p:sp>
      </p:grpSp>
      <p:grpSp>
        <p:nvGrpSpPr>
          <p:cNvPr id="3" name="Group 1034"/>
          <p:cNvGrpSpPr>
            <a:grpSpLocks/>
          </p:cNvGrpSpPr>
          <p:nvPr/>
        </p:nvGrpSpPr>
        <p:grpSpPr bwMode="auto">
          <a:xfrm>
            <a:off x="280988" y="400050"/>
            <a:ext cx="8574087" cy="153591"/>
            <a:chOff x="183" y="456"/>
            <a:chExt cx="5401" cy="129"/>
          </a:xfrm>
        </p:grpSpPr>
        <p:pic>
          <p:nvPicPr>
            <p:cNvPr id="103435" name="Picture 1035"/>
            <p:cNvPicPr>
              <a:picLocks noChangeArrowheads="1"/>
            </p:cNvPicPr>
            <p:nvPr userDrawn="1"/>
          </p:nvPicPr>
          <p:blipFill>
            <a:blip r:embed="rId18" cstate="email"/>
            <a:srcRect/>
            <a:stretch>
              <a:fillRect/>
            </a:stretch>
          </p:blipFill>
          <p:spPr bwMode="auto">
            <a:xfrm>
              <a:off x="4990" y="456"/>
              <a:ext cx="594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3436" name="Line 1036"/>
            <p:cNvSpPr>
              <a:spLocks noChangeShapeType="1"/>
            </p:cNvSpPr>
            <p:nvPr userDrawn="1"/>
          </p:nvSpPr>
          <p:spPr bwMode="auto">
            <a:xfrm>
              <a:off x="183" y="585"/>
              <a:ext cx="5401" cy="0"/>
            </a:xfrm>
            <a:prstGeom prst="line">
              <a:avLst/>
            </a:prstGeom>
            <a:noFill/>
            <a:ln w="12700">
              <a:solidFill>
                <a:srgbClr val="DC241F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1143000" y="4908550"/>
            <a:ext cx="640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Honeywell CONFIDENTIAL -- Preliminary – not final – All decisions subject to customary regulatory and certification</a:t>
            </a:r>
            <a:r>
              <a:rPr lang="en-US" sz="800" i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processes</a:t>
            </a:r>
            <a:endParaRPr lang="en-US" sz="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6" r:id="rId15"/>
  </p:sldLayoutIdLst>
  <p:transition>
    <p:wipe dir="r"/>
  </p:transition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174625" indent="-174625" algn="l" rtl="0" eaLnBrk="1" fontAlgn="base" hangingPunct="1">
        <a:lnSpc>
          <a:spcPct val="85000"/>
        </a:lnSpc>
        <a:spcBef>
          <a:spcPct val="30000"/>
        </a:spcBef>
        <a:spcAft>
          <a:spcPct val="0"/>
        </a:spcAft>
        <a:buClr>
          <a:srgbClr val="DC241F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68275" algn="l" rtl="0" eaLnBrk="1" fontAlgn="base" hangingPunct="1">
        <a:lnSpc>
          <a:spcPct val="85000"/>
        </a:lnSpc>
        <a:spcBef>
          <a:spcPct val="30000"/>
        </a:spcBef>
        <a:spcAft>
          <a:spcPct val="0"/>
        </a:spcAft>
        <a:buClr>
          <a:srgbClr val="0053A5"/>
        </a:buClr>
        <a:buSzPct val="120000"/>
        <a:buFont typeface="Arial" charset="0"/>
        <a:buChar char="-"/>
        <a:defRPr sz="2000" b="1">
          <a:solidFill>
            <a:schemeClr val="tx1"/>
          </a:solidFill>
          <a:latin typeface="+mn-lt"/>
        </a:defRPr>
      </a:lvl2pPr>
      <a:lvl3pPr marL="738188" indent="-166688" algn="l" rtl="0" eaLnBrk="1" fontAlgn="base" hangingPunct="1">
        <a:lnSpc>
          <a:spcPct val="85000"/>
        </a:lnSpc>
        <a:spcBef>
          <a:spcPct val="30000"/>
        </a:spcBef>
        <a:spcAft>
          <a:spcPct val="0"/>
        </a:spcAft>
        <a:buClr>
          <a:srgbClr val="317023"/>
        </a:buClr>
        <a:buSzPct val="90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973138" indent="-12065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330450" indent="-271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787650" indent="-271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244850" indent="-271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702050" indent="-271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159250" indent="-271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41912" y="3409950"/>
            <a:ext cx="5784994" cy="857250"/>
          </a:xfrm>
        </p:spPr>
        <p:txBody>
          <a:bodyPr/>
          <a:lstStyle/>
          <a:p>
            <a:r>
              <a:rPr lang="en-US" dirty="0" smtClean="0"/>
              <a:t>Dolphin® 75e Handheld Device</a:t>
            </a:r>
            <a:br>
              <a:rPr lang="en-US" dirty="0" smtClean="0"/>
            </a:br>
            <a:r>
              <a:rPr lang="en-US" dirty="0" smtClean="0"/>
              <a:t>Market Introduction Webinar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4106466"/>
            <a:ext cx="5181600" cy="522684"/>
          </a:xfrm>
        </p:spPr>
        <p:txBody>
          <a:bodyPr/>
          <a:lstStyle/>
          <a:p>
            <a:r>
              <a:rPr lang="en-US" sz="1200" dirty="0" smtClean="0"/>
              <a:t>Presented by:</a:t>
            </a:r>
          </a:p>
          <a:p>
            <a:r>
              <a:rPr lang="en-US" sz="1200" dirty="0" smtClean="0"/>
              <a:t>Steve Ortley, Sr. Product Marketing Manager</a:t>
            </a:r>
          </a:p>
          <a:p>
            <a:endParaRPr lang="en-US" sz="1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Business Challenge (Why?)</a:t>
            </a:r>
          </a:p>
          <a:p>
            <a:r>
              <a:rPr lang="en-US" dirty="0" smtClean="0"/>
              <a:t>Introducing Dolphin 75e (How?)</a:t>
            </a:r>
          </a:p>
          <a:p>
            <a:r>
              <a:rPr lang="en-US" dirty="0" smtClean="0"/>
              <a:t>Dolphin 75e Advantages (What?)</a:t>
            </a:r>
          </a:p>
          <a:p>
            <a:r>
              <a:rPr lang="en-US" dirty="0" smtClean="0"/>
              <a:t>Target Use Cases (Voice of Customer Examples)</a:t>
            </a:r>
          </a:p>
          <a:p>
            <a:r>
              <a:rPr lang="en-US" dirty="0" smtClean="0"/>
              <a:t>What to Expect Next</a:t>
            </a:r>
          </a:p>
          <a:p>
            <a:r>
              <a:rPr lang="en-US" dirty="0" smtClean="0"/>
              <a:t>Call-to-Action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Business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778669"/>
            <a:ext cx="4800600" cy="3774281"/>
          </a:xfrm>
        </p:spPr>
        <p:txBody>
          <a:bodyPr/>
          <a:lstStyle/>
          <a:p>
            <a:r>
              <a:rPr lang="en-US" sz="1800" b="0" dirty="0" smtClean="0"/>
              <a:t>Stock outs deflate customer experience, share of wallet, revenue</a:t>
            </a:r>
          </a:p>
          <a:p>
            <a:r>
              <a:rPr lang="en-US" sz="1800" b="0" dirty="0" smtClean="0"/>
              <a:t>Workers need improved decision making and faster reactions to out-of-stocks</a:t>
            </a:r>
          </a:p>
          <a:p>
            <a:r>
              <a:rPr lang="en-US" sz="1800" b="0" dirty="0" smtClean="0"/>
              <a:t>Need to reduce overall transaction costs</a:t>
            </a:r>
          </a:p>
          <a:p>
            <a:r>
              <a:rPr lang="en-US" sz="1800" b="0" dirty="0" smtClean="0"/>
              <a:t>Growth of SKUs is causing growth of errors</a:t>
            </a:r>
          </a:p>
          <a:p>
            <a:r>
              <a:rPr lang="en-US" sz="1800" b="0" dirty="0" smtClean="0"/>
              <a:t>Staffing limitations, rising worker turnover</a:t>
            </a:r>
          </a:p>
          <a:p>
            <a:r>
              <a:rPr lang="en-US" sz="1800" b="0" dirty="0" smtClean="0"/>
              <a:t>Peak seasons put strain on customer service</a:t>
            </a:r>
          </a:p>
          <a:p>
            <a:r>
              <a:rPr lang="en-US" sz="1800" b="0" dirty="0" smtClean="0"/>
              <a:t>Workers want a business device that is as easy to use as their personal device but with expanded capabilities for business needs</a:t>
            </a:r>
          </a:p>
          <a:p>
            <a:endParaRPr lang="en-US" sz="1800" dirty="0"/>
          </a:p>
        </p:txBody>
      </p:sp>
      <p:pic>
        <p:nvPicPr>
          <p:cNvPr id="6" name="Picture 2" descr="C:\Users\H102838\AppData\Local\Microsoft\Windows\Temporary Internet Files\Content.IE5\J9Q0P80C\D75e_Retail_262_1.jpg"/>
          <p:cNvPicPr>
            <a:picLocks noChangeAspect="1" noChangeArrowheads="1"/>
          </p:cNvPicPr>
          <p:nvPr/>
        </p:nvPicPr>
        <p:blipFill>
          <a:blip r:embed="rId2" cstate="email"/>
          <a:srcRect l="13333" r="32500"/>
          <a:stretch>
            <a:fillRect/>
          </a:stretch>
        </p:blipFill>
        <p:spPr bwMode="auto">
          <a:xfrm>
            <a:off x="304800" y="742950"/>
            <a:ext cx="3723922" cy="3867150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Dolphin 75e Value Proposition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778669"/>
            <a:ext cx="5867400" cy="3774281"/>
          </a:xfrm>
        </p:spPr>
        <p:txBody>
          <a:bodyPr/>
          <a:lstStyle/>
          <a:p>
            <a:pPr marL="0" lvl="0" indent="0">
              <a:buNone/>
            </a:pPr>
            <a:r>
              <a:rPr lang="en-US" sz="1600" dirty="0" smtClean="0"/>
              <a:t>Dolphin 75e offers enterprises in a variety of workflows; including inventory and asset management, shelf stocking, customer engagement, check-in and reservations:</a:t>
            </a:r>
          </a:p>
          <a:p>
            <a:r>
              <a:rPr lang="en-US" sz="1600" b="0" dirty="0" smtClean="0"/>
              <a:t>Easy-to-use touch interface that significantly reduces training/ adoption time, making it ideal for enterprises with seasonality or high turnover</a:t>
            </a:r>
          </a:p>
          <a:p>
            <a:r>
              <a:rPr lang="en-US" sz="1600" b="0" dirty="0" smtClean="0"/>
              <a:t>Increased operational and labor efficiencies</a:t>
            </a:r>
          </a:p>
          <a:p>
            <a:r>
              <a:rPr lang="en-US" sz="1600" b="0" dirty="0" smtClean="0"/>
              <a:t>The ability to access multiple applications and systems 25-50% faster than the next best alternative</a:t>
            </a:r>
          </a:p>
          <a:p>
            <a:pPr marL="174625" lvl="1" indent="-174625">
              <a:buClr>
                <a:srgbClr val="DC241F"/>
              </a:buClr>
              <a:buSzTx/>
              <a:buFontTx/>
              <a:buChar char="•"/>
            </a:pPr>
            <a:r>
              <a:rPr lang="en-US" sz="1600" b="0" dirty="0" smtClean="0"/>
              <a:t>A field-proven solution that is as sleek and </a:t>
            </a:r>
            <a:r>
              <a:rPr lang="en-US" sz="1600" b="0" dirty="0" err="1" smtClean="0"/>
              <a:t>pocketable</a:t>
            </a:r>
            <a:r>
              <a:rPr lang="en-US" sz="1600" b="0" dirty="0" smtClean="0"/>
              <a:t> as a personal device, making it ideal for customer-facing workflows </a:t>
            </a:r>
          </a:p>
          <a:p>
            <a:r>
              <a:rPr lang="en-US" sz="1600" b="0" dirty="0" smtClean="0"/>
              <a:t>Comprehensive data capture capabilities</a:t>
            </a:r>
          </a:p>
          <a:p>
            <a:r>
              <a:rPr lang="en-US" sz="1600" b="0" dirty="0" smtClean="0"/>
              <a:t>Easy implementation and deployment with the flexibility to choose either Android 4.4 </a:t>
            </a:r>
            <a:r>
              <a:rPr lang="en-US" sz="1600" b="0" dirty="0" err="1" smtClean="0"/>
              <a:t>KitKat</a:t>
            </a:r>
            <a:r>
              <a:rPr lang="en-US" sz="1600" b="0" dirty="0" smtClean="0"/>
              <a:t> or Windows 8.1 Handheld</a:t>
            </a:r>
          </a:p>
          <a:p>
            <a:endParaRPr lang="en-US" sz="1600" b="0" dirty="0" smtClean="0"/>
          </a:p>
          <a:p>
            <a:pPr lvl="1"/>
            <a:endParaRPr lang="en-US" sz="1400" dirty="0" smtClean="0"/>
          </a:p>
          <a:p>
            <a:endParaRPr lang="en-US" sz="1600" dirty="0"/>
          </a:p>
        </p:txBody>
      </p:sp>
      <p:pic>
        <p:nvPicPr>
          <p:cNvPr id="13" name="Picture 2" descr="Y:\media library\Images\Product Images\Mobile Computers\Dolphin_70E_Black\Beauty Shots\Beauty Photography JPG\HaloShot1.jpg"/>
          <p:cNvPicPr>
            <a:picLocks noChangeAspect="1" noChangeArrowheads="1"/>
          </p:cNvPicPr>
          <p:nvPr/>
        </p:nvPicPr>
        <p:blipFill>
          <a:blip r:embed="rId2" cstate="print"/>
          <a:srcRect l="18372" r="18346"/>
          <a:stretch>
            <a:fillRect/>
          </a:stretch>
        </p:blipFill>
        <p:spPr bwMode="auto">
          <a:xfrm>
            <a:off x="304800" y="819150"/>
            <a:ext cx="2362200" cy="36385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Dolphin 75e Summary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" y="619126"/>
            <a:ext cx="8610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1" dirty="0" smtClean="0"/>
              <a:t>The first Windows Embedded 8.1 handheld device is here! Honeywell expands the enterprise hybrid device platform with industry-leading processing power and the flexibility to support both Windows 8.1 and Android 4.4 O/S configurations to deliver the ultimate flexibility in mobile computing.</a:t>
            </a:r>
          </a:p>
          <a:p>
            <a:pPr algn="l"/>
            <a:endParaRPr lang="en-US" sz="1200" b="1" i="1" dirty="0" smtClean="0"/>
          </a:p>
          <a:p>
            <a:pPr algn="l"/>
            <a:endParaRPr lang="en-US" sz="1000" b="1" dirty="0" smtClean="0"/>
          </a:p>
        </p:txBody>
      </p:sp>
      <p:graphicFrame>
        <p:nvGraphicFramePr>
          <p:cNvPr id="27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41024578"/>
              </p:ext>
            </p:extLst>
          </p:nvPr>
        </p:nvGraphicFramePr>
        <p:xfrm>
          <a:off x="3124201" y="1296766"/>
          <a:ext cx="5562599" cy="34115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99227"/>
                <a:gridCol w="4463372"/>
              </a:tblGrid>
              <a:tr h="23144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/>
                        <a:t>Program Summary</a:t>
                      </a:r>
                      <a:endParaRPr lang="en-US" sz="1000" dirty="0"/>
                    </a:p>
                  </a:txBody>
                  <a:tcPr marT="34290" marB="3429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100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 smtClean="0"/>
                        <a:t>Key Product Differentiators 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166688" marR="0" lvl="1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3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lang="en-US" sz="1000" b="1" kern="1200" baseline="0" dirty="0" smtClean="0"/>
                        <a:t>Powerful, Versatile Platform</a:t>
                      </a:r>
                      <a:r>
                        <a:rPr lang="en-US" sz="1000" b="0" kern="1200" baseline="0" dirty="0" smtClean="0"/>
                        <a:t>:  Industry-leading Qualcomm Snapdragon 800 processing power with 2.26GHz quad-core CPU enables advanced performance and power efficiencies with the flexibility to support both Windows and Android O/S configurations.</a:t>
                      </a:r>
                    </a:p>
                    <a:p>
                      <a:pPr marL="166688" marR="0" lvl="1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3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lang="en-US" sz="1000" b="1" kern="1200" dirty="0" smtClean="0"/>
                        <a:t>Dedicated 1D/2D</a:t>
                      </a:r>
                      <a:r>
                        <a:rPr lang="en-US" sz="1000" b="1" kern="1200" baseline="0" dirty="0" smtClean="0"/>
                        <a:t> Scanning:  </a:t>
                      </a:r>
                      <a:r>
                        <a:rPr lang="en-US" sz="1000" kern="1200" baseline="0" dirty="0" smtClean="0"/>
                        <a:t>Increases productivity and throughput with an integrated and easy-to-use imager that provides aggressive scanning of linear and 2D bar codes; when using a camera is not enough for enterprise.</a:t>
                      </a:r>
                    </a:p>
                    <a:p>
                      <a:pPr marL="166688" marR="0" lvl="1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3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lang="en-US" sz="1000" b="1" kern="1200" baseline="0" dirty="0" smtClean="0"/>
                        <a:t>Field-Proven Durable Design:   </a:t>
                      </a:r>
                      <a:r>
                        <a:rPr lang="en-US" sz="1000" b="0" kern="1200" baseline="0" dirty="0" smtClean="0"/>
                        <a:t>Lowers total cost of ownership and reduces downtime with an IP67 rated design for protection from dust and water and the ability to withstand multiple 1.2 m drops to concrete and 1,000 0.5 m tumbles.</a:t>
                      </a:r>
                    </a:p>
                    <a:p>
                      <a:pPr marL="166688" marR="0" lvl="1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3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lang="en-US" sz="1000" b="1" kern="1200" baseline="0" dirty="0" smtClean="0"/>
                        <a:t>Crystal Clear Touch Screen Display: 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Capacitive touch technology and readability in various lighting conditions combine to provide an offering that is perfect for inside or outside use cases.</a:t>
                      </a:r>
                      <a:endParaRPr lang="en-US" sz="1000" b="1" kern="1200" baseline="0" dirty="0" smtClean="0"/>
                    </a:p>
                    <a:p>
                      <a:pPr marL="166688" marR="0" lvl="1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3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lang="en-US" sz="1000" b="1" kern="1200" baseline="0" dirty="0" smtClean="0"/>
                        <a:t>Fast and Reliable Wireless Connectivity: 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Delivers full WLAN coverage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the latest Bluetooth 4.0, and wide-band speech support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000" b="1" kern="1200" baseline="0" dirty="0" smtClean="0"/>
                    </a:p>
                    <a:p>
                      <a:pPr marL="166688" marR="0" lvl="1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3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lang="en-US" sz="1000" b="1" kern="1200" baseline="0" dirty="0" smtClean="0"/>
                        <a:t>Extensive Software Options</a:t>
                      </a:r>
                      <a:r>
                        <a:rPr lang="en-US" sz="1000" b="0" kern="1200" baseline="0" dirty="0" smtClean="0"/>
                        <a:t>:  Value-add software options include </a:t>
                      </a:r>
                      <a:r>
                        <a:rPr lang="en-US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Diagnostic Information, RF Network Tools, Printing SDK, Scan-based provisioning and more.</a:t>
                      </a:r>
                      <a:endParaRPr lang="en-US" sz="1000" b="0" kern="1200" baseline="0" dirty="0" smtClean="0"/>
                    </a:p>
                  </a:txBody>
                  <a:tcPr marT="34290" marB="34290" anchor="ctr"/>
                </a:tc>
              </a:tr>
            </a:tbl>
          </a:graphicData>
        </a:graphic>
      </p:graphicFrame>
      <p:pic>
        <p:nvPicPr>
          <p:cNvPr id="7" name="Picture 2" descr="Y:\media library\Images\Product Images\Mobile Computers\Dolphin_70E_Black\Beauty Shots\Beauty Photography JPG\Front.jpg"/>
          <p:cNvPicPr>
            <a:picLocks noChangeAspect="1" noChangeArrowheads="1"/>
          </p:cNvPicPr>
          <p:nvPr/>
        </p:nvPicPr>
        <p:blipFill>
          <a:blip r:embed="rId3" cstate="print"/>
          <a:srcRect t="15238"/>
          <a:stretch>
            <a:fillRect/>
          </a:stretch>
        </p:blipFill>
        <p:spPr bwMode="auto">
          <a:xfrm>
            <a:off x="304800" y="1276350"/>
            <a:ext cx="2667000" cy="3390900"/>
          </a:xfrm>
          <a:prstGeom prst="rect">
            <a:avLst/>
          </a:prstGeom>
          <a:noFill/>
          <a:effectLst>
            <a:softEdge rad="63500"/>
          </a:effectLst>
        </p:spPr>
      </p:pic>
    </p:spTree>
    <p:extLst>
      <p:ext uri="{BB962C8B-B14F-4D97-AF65-F5344CB8AC3E}">
        <p14:creationId xmlns="" xmlns:p14="http://schemas.microsoft.com/office/powerpoint/2010/main" val="6563084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6096001" y="1208484"/>
            <a:ext cx="2822574" cy="29634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Latest O/S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400" b="1" kern="0" dirty="0" smtClean="0"/>
              <a:t>Multiple application environment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400" b="1" kern="0" dirty="0" smtClean="0"/>
              <a:t>Require </a:t>
            </a:r>
            <a:r>
              <a:rPr lang="en-US" sz="1400" b="1" dirty="0" smtClean="0"/>
              <a:t>rugged device, but want a </a:t>
            </a:r>
            <a:r>
              <a:rPr lang="en-US" sz="1400" b="1" dirty="0" err="1" smtClean="0"/>
              <a:t>touchscreen</a:t>
            </a:r>
            <a:r>
              <a:rPr lang="en-US" sz="1400" b="1" dirty="0" smtClean="0"/>
              <a:t> user interface experience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  <a:defRPr/>
            </a:pPr>
            <a:r>
              <a:rPr lang="en-US" sz="1400" b="1" kern="0" dirty="0" err="1" smtClean="0"/>
              <a:t>Ruggedization</a:t>
            </a:r>
            <a:r>
              <a:rPr lang="en-US" sz="1400" b="1" kern="0" dirty="0" smtClean="0"/>
              <a:t> upgrade</a:t>
            </a:r>
          </a:p>
          <a:p>
            <a:pPr marL="174625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  <a:defRPr/>
            </a:pPr>
            <a:r>
              <a:rPr lang="en-US" sz="1400" b="1" kern="0" dirty="0" smtClean="0"/>
              <a:t>High Performance Architecture (i.e. Galaxy S5)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  <a:defRPr/>
            </a:pPr>
            <a:r>
              <a:rPr lang="en-US" sz="1400" b="1" kern="0" dirty="0" smtClean="0"/>
              <a:t>LTE enabled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  <a:defRPr/>
            </a:pPr>
            <a:r>
              <a:rPr lang="en-US" sz="1400" b="1" kern="0" dirty="0" smtClean="0"/>
              <a:t>Next Gen Scan Performance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  <a:defRPr/>
            </a:pPr>
            <a:r>
              <a:rPr lang="en-US" sz="1400" b="1" kern="0" dirty="0" smtClean="0"/>
              <a:t>Comprehensive Accessory Ecosystem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endParaRPr lang="en-US" sz="1400" b="1" kern="0" dirty="0" smtClean="0"/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endParaRPr lang="en-US" sz="1400" b="1" kern="0" dirty="0" smtClean="0"/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endParaRPr lang="en-US" sz="1400" b="1" kern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742950"/>
            <a:ext cx="4040188" cy="479822"/>
          </a:xfrm>
        </p:spPr>
        <p:txBody>
          <a:bodyPr/>
          <a:lstStyle/>
          <a:p>
            <a:r>
              <a:rPr lang="en-US" sz="2000" u="sng" dirty="0" smtClean="0"/>
              <a:t>Dolphin 70e Black</a:t>
            </a:r>
            <a:endParaRPr lang="en-US" sz="20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222771"/>
            <a:ext cx="2743200" cy="2963466"/>
          </a:xfrm>
        </p:spPr>
        <p:txBody>
          <a:bodyPr/>
          <a:lstStyle/>
          <a:p>
            <a:r>
              <a:rPr lang="en-US" sz="1400" dirty="0" smtClean="0"/>
              <a:t>Stable O/S</a:t>
            </a:r>
          </a:p>
          <a:p>
            <a:r>
              <a:rPr lang="en-US" sz="1400" dirty="0" smtClean="0"/>
              <a:t>Purpose-built application environment</a:t>
            </a:r>
          </a:p>
          <a:p>
            <a:r>
              <a:rPr lang="en-US" sz="1400" dirty="0" smtClean="0"/>
              <a:t>Require rugged device, but want a </a:t>
            </a:r>
            <a:r>
              <a:rPr lang="en-US" sz="1400" dirty="0" err="1" smtClean="0"/>
              <a:t>touchscreen</a:t>
            </a:r>
            <a:r>
              <a:rPr lang="en-US" sz="1400" dirty="0" smtClean="0"/>
              <a:t> user interface experience</a:t>
            </a:r>
          </a:p>
          <a:p>
            <a:r>
              <a:rPr lang="en-US" sz="1400" dirty="0" smtClean="0"/>
              <a:t>Durability/ Serviceability (&lt;5% ARR)</a:t>
            </a:r>
          </a:p>
          <a:p>
            <a:r>
              <a:rPr lang="en-US" sz="1400" dirty="0" smtClean="0"/>
              <a:t>Entry-Level Touch Screen WWAN Device</a:t>
            </a:r>
          </a:p>
          <a:p>
            <a:endParaRPr lang="en-US" sz="1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24200" y="742950"/>
            <a:ext cx="4041775" cy="479822"/>
          </a:xfrm>
        </p:spPr>
        <p:txBody>
          <a:bodyPr/>
          <a:lstStyle/>
          <a:p>
            <a:r>
              <a:rPr lang="en-US" sz="2000" u="sng" dirty="0" smtClean="0"/>
              <a:t>Dolphin 75e</a:t>
            </a:r>
            <a:endParaRPr lang="en-US" sz="2000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24200" y="1222771"/>
            <a:ext cx="2971800" cy="2963466"/>
          </a:xfrm>
        </p:spPr>
        <p:txBody>
          <a:bodyPr/>
          <a:lstStyle/>
          <a:p>
            <a:r>
              <a:rPr lang="en-US" sz="1400" dirty="0" smtClean="0"/>
              <a:t>Latest O/S</a:t>
            </a:r>
          </a:p>
          <a:p>
            <a:r>
              <a:rPr lang="en-US" sz="1400" dirty="0" smtClean="0"/>
              <a:t>Multiple application environment</a:t>
            </a:r>
          </a:p>
          <a:p>
            <a:r>
              <a:rPr lang="en-US" sz="1400" dirty="0" smtClean="0"/>
              <a:t>Require rugged device, but want a </a:t>
            </a:r>
            <a:r>
              <a:rPr lang="en-US" sz="1400" dirty="0" err="1" smtClean="0"/>
              <a:t>touchscreen</a:t>
            </a:r>
            <a:r>
              <a:rPr lang="en-US" sz="1400" dirty="0" smtClean="0"/>
              <a:t> user interface experience</a:t>
            </a:r>
          </a:p>
          <a:p>
            <a:r>
              <a:rPr lang="en-US" sz="1400" dirty="0" smtClean="0"/>
              <a:t>Critical connectivity</a:t>
            </a:r>
          </a:p>
          <a:p>
            <a:pPr lvl="0">
              <a:defRPr/>
            </a:pPr>
            <a:r>
              <a:rPr lang="en-US" sz="1400" dirty="0" smtClean="0"/>
              <a:t>High Performance Architecture (i.e. Galaxy S5)</a:t>
            </a:r>
          </a:p>
          <a:p>
            <a:pPr lvl="0">
              <a:defRPr/>
            </a:pPr>
            <a:r>
              <a:rPr lang="en-US" sz="1400" dirty="0" err="1" smtClean="0"/>
              <a:t>WiFi</a:t>
            </a:r>
            <a:r>
              <a:rPr lang="en-US" sz="1400" dirty="0" smtClean="0"/>
              <a:t> only</a:t>
            </a:r>
          </a:p>
          <a:p>
            <a:endParaRPr lang="en-US" sz="14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 bwMode="auto">
          <a:xfrm>
            <a:off x="6019800" y="742950"/>
            <a:ext cx="4041775" cy="4798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Latest NPI</a:t>
            </a:r>
            <a:endParaRPr kumimoji="0" lang="en-US" sz="20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63564" y="79772"/>
            <a:ext cx="7997825" cy="351234"/>
          </a:xfrm>
        </p:spPr>
        <p:txBody>
          <a:bodyPr/>
          <a:lstStyle/>
          <a:p>
            <a:r>
              <a:rPr lang="en-US" dirty="0" smtClean="0"/>
              <a:t>Positioning HON </a:t>
            </a:r>
            <a:r>
              <a:rPr lang="en-US" dirty="0" err="1" smtClean="0"/>
              <a:t>Touchscreens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Use Cases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7239000" y="590550"/>
            <a:ext cx="1600200" cy="4297680"/>
          </a:xfrm>
          <a:prstGeom prst="roundRect">
            <a:avLst>
              <a:gd name="adj" fmla="val 6029"/>
            </a:avLst>
          </a:prstGeom>
          <a:solidFill>
            <a:srgbClr val="F2F2F2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733800" y="590550"/>
            <a:ext cx="1600200" cy="4297680"/>
          </a:xfrm>
          <a:prstGeom prst="roundRect">
            <a:avLst>
              <a:gd name="adj" fmla="val 6029"/>
            </a:avLst>
          </a:prstGeom>
          <a:solidFill>
            <a:srgbClr val="F2F2F2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8" name="Picture 2" descr="C:\Users\H102838\AppData\Local\Microsoft\Windows\Temporary Internet Files\Content.IE5\P8XR5T3U\D75e_Retail_234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10000" y="742951"/>
            <a:ext cx="1371600" cy="771525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19" name="Rounded Rectangle 18"/>
          <p:cNvSpPr/>
          <p:nvPr/>
        </p:nvSpPr>
        <p:spPr bwMode="auto">
          <a:xfrm>
            <a:off x="1981200" y="590550"/>
            <a:ext cx="1600200" cy="4297680"/>
          </a:xfrm>
          <a:prstGeom prst="roundRect">
            <a:avLst>
              <a:gd name="adj" fmla="val 6029"/>
            </a:avLst>
          </a:prstGeom>
          <a:solidFill>
            <a:srgbClr val="F2F2F2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" name="Picture 2" descr="C:\Users\H102838\AppData\Local\Microsoft\Windows\Temporary Internet Files\Content.IE5\0TD0XMBQ\D75e_Retail_126_1.jpg"/>
          <p:cNvPicPr>
            <a:picLocks noChangeAspect="1" noChangeArrowheads="1"/>
          </p:cNvPicPr>
          <p:nvPr/>
        </p:nvPicPr>
        <p:blipFill>
          <a:blip r:embed="rId3" cstate="email"/>
          <a:srcRect b="10908"/>
          <a:stretch>
            <a:fillRect/>
          </a:stretch>
        </p:blipFill>
        <p:spPr bwMode="auto">
          <a:xfrm>
            <a:off x="2057400" y="723901"/>
            <a:ext cx="1371600" cy="814387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22" name="Rounded Rectangle 21"/>
          <p:cNvSpPr/>
          <p:nvPr/>
        </p:nvSpPr>
        <p:spPr bwMode="auto">
          <a:xfrm>
            <a:off x="228600" y="590550"/>
            <a:ext cx="1600200" cy="4297680"/>
          </a:xfrm>
          <a:prstGeom prst="roundRect">
            <a:avLst>
              <a:gd name="adj" fmla="val 6029"/>
            </a:avLst>
          </a:prstGeom>
          <a:solidFill>
            <a:srgbClr val="F2F2F2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3" name="Picture 6" descr="C:\Users\H102838\AppData\Local\Microsoft\Windows\Temporary Internet Files\Content.IE5\SV3IXOXG\D75e_Retail_3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4800" y="699516"/>
            <a:ext cx="1371600" cy="834390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7239000" y="1504950"/>
            <a:ext cx="16002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 smtClean="0"/>
              <a:t>Quality/ Audit Workflows</a:t>
            </a:r>
          </a:p>
          <a:p>
            <a:r>
              <a:rPr lang="en-US" sz="1000" b="0" dirty="0" smtClean="0"/>
              <a:t>Inspection</a:t>
            </a:r>
          </a:p>
          <a:p>
            <a:r>
              <a:rPr lang="en-US" sz="1000" b="0" dirty="0" smtClean="0"/>
              <a:t>Quality control</a:t>
            </a:r>
          </a:p>
          <a:p>
            <a:r>
              <a:rPr lang="en-US" sz="1000" b="0" dirty="0" smtClean="0"/>
              <a:t>Supplier performance</a:t>
            </a:r>
          </a:p>
          <a:p>
            <a:r>
              <a:rPr lang="en-US" sz="1000" b="0" dirty="0" smtClean="0"/>
              <a:t>Records maintenance</a:t>
            </a:r>
          </a:p>
          <a:p>
            <a:r>
              <a:rPr lang="en-US" sz="1000" b="0" dirty="0" smtClean="0"/>
              <a:t>Product testing</a:t>
            </a:r>
          </a:p>
          <a:p>
            <a:r>
              <a:rPr lang="en-US" sz="1000" b="0" dirty="0" smtClean="0"/>
              <a:t>Fault finding</a:t>
            </a:r>
          </a:p>
          <a:p>
            <a:r>
              <a:rPr lang="en-US" sz="1000" b="0" dirty="0" smtClean="0"/>
              <a:t>Documentation</a:t>
            </a:r>
          </a:p>
          <a:p>
            <a:r>
              <a:rPr lang="en-US" sz="1000" b="0" dirty="0" smtClean="0"/>
              <a:t>Results analysis</a:t>
            </a:r>
          </a:p>
          <a:p>
            <a:r>
              <a:rPr lang="en-US" sz="1000" b="0" dirty="0" smtClean="0"/>
              <a:t>Process improvement</a:t>
            </a:r>
          </a:p>
          <a:p>
            <a:r>
              <a:rPr lang="en-US" sz="1000" b="0" dirty="0" smtClean="0"/>
              <a:t>Reporting</a:t>
            </a:r>
          </a:p>
          <a:p>
            <a:r>
              <a:rPr lang="en-US" sz="1000" b="0" dirty="0" smtClean="0"/>
              <a:t>Compliance</a:t>
            </a:r>
          </a:p>
          <a:p>
            <a:pPr>
              <a:buNone/>
            </a:pPr>
            <a:r>
              <a:rPr lang="en-US" sz="1000" dirty="0" smtClean="0"/>
              <a:t>Key Business Advantages</a:t>
            </a:r>
          </a:p>
          <a:p>
            <a:r>
              <a:rPr lang="en-US" sz="1000" b="0" dirty="0" smtClean="0"/>
              <a:t>Cost-effective regulatory compliance</a:t>
            </a:r>
          </a:p>
          <a:p>
            <a:r>
              <a:rPr lang="en-US" sz="1000" b="0" dirty="0" smtClean="0"/>
              <a:t>Improved productivity</a:t>
            </a:r>
          </a:p>
          <a:p>
            <a:r>
              <a:rPr lang="en-US" sz="1000" b="0" dirty="0" smtClean="0"/>
              <a:t>Fewer data errors</a:t>
            </a:r>
          </a:p>
          <a:p>
            <a:endParaRPr lang="en-US" sz="1000" b="0" dirty="0" smtClean="0"/>
          </a:p>
          <a:p>
            <a:endParaRPr lang="en-US" sz="1000" b="0" dirty="0" smtClean="0"/>
          </a:p>
          <a:p>
            <a:pPr lvl="1">
              <a:buNone/>
            </a:pPr>
            <a:endParaRPr lang="en-US" sz="1000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3733800" y="1504950"/>
            <a:ext cx="1524000" cy="304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 Engagement/ Check-In Workflows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Price/ inventory checks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Loyalty apps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Item locator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Price management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Line busting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err="1" smtClean="0">
                <a:solidFill>
                  <a:srgbClr val="000000"/>
                </a:solidFill>
              </a:rPr>
              <a:t>Clienteling</a:t>
            </a:r>
            <a:endParaRPr lang="en-US" sz="1000" kern="0" dirty="0" smtClean="0">
              <a:solidFill>
                <a:srgbClr val="000000"/>
              </a:solidFill>
            </a:endParaRP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Electronic couponing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Cross channel fulfillment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Gift registry lookup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</a:pPr>
            <a:r>
              <a:rPr lang="en-US" sz="1000" b="1" kern="0" dirty="0" smtClean="0">
                <a:solidFill>
                  <a:srgbClr val="000000"/>
                </a:solidFill>
              </a:rPr>
              <a:t>Key Business Advantages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Increased sales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Better customer service</a:t>
            </a:r>
          </a:p>
          <a:p>
            <a:pPr marL="174625" lvl="0" indent="-174625"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FontTx/>
              <a:buChar char="•"/>
            </a:pPr>
            <a:r>
              <a:rPr lang="en-US" sz="1000" kern="0" dirty="0" smtClean="0">
                <a:solidFill>
                  <a:srgbClr val="000000"/>
                </a:solidFill>
              </a:rPr>
              <a:t>Faster response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228600" y="1504950"/>
            <a:ext cx="1524000" cy="304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Shelf Stocking/ Re-Stocking Workflows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Order picking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Stock replenishment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Receiving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dirty="0" smtClean="0"/>
              <a:t>Arrange displays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Price checking/ markdown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Returns management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Business Advantages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Increased sales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 customer service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Faster response time to out of stocks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dirty="0" smtClean="0"/>
              <a:t>Improved worker productivity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6827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0053A5"/>
              </a:buClr>
              <a:buSzPct val="120000"/>
              <a:buFont typeface="Arial" charset="0"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1981200" y="1504950"/>
            <a:ext cx="1524000" cy="304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Inventory/ Asset Management Workflows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Order management 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Stock valuation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Receiving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Inventory maintenance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Loss prevention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dirty="0" smtClean="0"/>
              <a:t>Asset protection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Business Advantages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Increased sales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 customer service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Faster response time to out of stocks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noProof="0" dirty="0" smtClean="0"/>
              <a:t>Improved cost control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Fewer</a:t>
            </a:r>
            <a:r>
              <a:rPr kumimoji="0" lang="en-US" sz="100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data errors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5486400" y="590550"/>
            <a:ext cx="1600200" cy="4297680"/>
          </a:xfrm>
          <a:prstGeom prst="roundRect">
            <a:avLst>
              <a:gd name="adj" fmla="val 6029"/>
            </a:avLst>
          </a:prstGeom>
          <a:solidFill>
            <a:srgbClr val="F2F2F2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1" name="Picture 2" descr="C:\Users\H102838\AppData\Local\Microsoft\Windows\Temporary Internet Files\Content.IE5\J9Q0P80C\D75e_Retail_262_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565019" y="742950"/>
            <a:ext cx="1371600" cy="771525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5486400" y="1581150"/>
            <a:ext cx="1600200" cy="327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Multi-Modal Workflows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Multi-use</a:t>
            </a:r>
            <a:r>
              <a:rPr kumimoji="0" lang="en-US" sz="1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case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environment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noProof="0" dirty="0" smtClean="0"/>
              <a:t>Barcode scanning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</a:t>
            </a:r>
            <a:r>
              <a:rPr kumimoji="0" lang="en-US" sz="1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engagement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baseline="0" noProof="0" dirty="0" smtClean="0"/>
              <a:t>Inventor</a:t>
            </a:r>
            <a:r>
              <a:rPr lang="en-US" sz="1000" kern="0" dirty="0" smtClean="0"/>
              <a:t>y management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Shelf</a:t>
            </a:r>
            <a:r>
              <a:rPr kumimoji="0" lang="en-US" sz="1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stocking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baseline="0" dirty="0" smtClean="0"/>
              <a:t>Quality/</a:t>
            </a:r>
            <a:r>
              <a:rPr lang="en-US" sz="1000" kern="0" dirty="0" smtClean="0"/>
              <a:t> audit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dirty="0" smtClean="0"/>
              <a:t>General purpose devices required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Business Advantages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Eliminates manual entry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lang="en-US" sz="1000" kern="0" dirty="0" smtClean="0"/>
              <a:t>Multiple apps for single user</a:t>
            </a: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Optimized</a:t>
            </a:r>
            <a:r>
              <a:rPr kumimoji="0" lang="en-US" sz="1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hands-on tasks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DC241F"/>
              </a:buClr>
              <a:buSzTx/>
              <a:buFontTx/>
              <a:buChar char="•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68275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0053A5"/>
              </a:buClr>
              <a:buSzPct val="120000"/>
              <a:buFont typeface="Arial" charset="0"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30" name="Picture 3" descr="C:\Users\H102838\AppData\Local\Microsoft\Windows\Temporary Internet Files\Content.IE5\SV3IXOXG\AutoWarehousing_4.jpg"/>
          <p:cNvPicPr>
            <a:picLocks noChangeAspect="1" noChangeArrowheads="1"/>
          </p:cNvPicPr>
          <p:nvPr/>
        </p:nvPicPr>
        <p:blipFill>
          <a:blip r:embed="rId6" cstate="email"/>
          <a:srcRect b="4420"/>
          <a:stretch>
            <a:fillRect/>
          </a:stretch>
        </p:blipFill>
        <p:spPr bwMode="auto">
          <a:xfrm>
            <a:off x="7315200" y="742949"/>
            <a:ext cx="1371600" cy="762001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 from Honeywell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7838596"/>
              </p:ext>
            </p:extLst>
          </p:nvPr>
        </p:nvGraphicFramePr>
        <p:xfrm>
          <a:off x="152400" y="590550"/>
          <a:ext cx="8686800" cy="426720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838797"/>
                <a:gridCol w="1328717"/>
                <a:gridCol w="1430926"/>
                <a:gridCol w="1328717"/>
                <a:gridCol w="1430926"/>
                <a:gridCol w="1328717"/>
              </a:tblGrid>
              <a:tr h="445149">
                <a:tc>
                  <a:txBody>
                    <a:bodyPr/>
                    <a:lstStyle/>
                    <a:p>
                      <a:pPr algn="l"/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+mn-lt"/>
                          <a:cs typeface="+mn-cs"/>
                        </a:rPr>
                        <a:t>March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3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April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3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May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3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June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3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July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3C3C"/>
                    </a:solidFill>
                  </a:tcPr>
                </a:tc>
              </a:tr>
              <a:tr h="1155122">
                <a:tc>
                  <a:txBody>
                    <a:bodyPr/>
                    <a:lstStyle/>
                    <a:p>
                      <a:pPr marL="9144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rgbClr val="FFFFFF"/>
                          </a:solidFill>
                        </a:rPr>
                        <a:t>Product</a:t>
                      </a:r>
                      <a:endParaRPr lang="en-US" sz="1100" b="1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16045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800" kern="1200" spc="-4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egoe U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77764">
                <a:tc>
                  <a:txBody>
                    <a:bodyPr/>
                    <a:lstStyle/>
                    <a:p>
                      <a:pPr marL="9144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rgbClr val="FFFFFF"/>
                          </a:solidFill>
                        </a:rPr>
                        <a:t>Marketing/PR</a:t>
                      </a:r>
                      <a:endParaRPr lang="en-US" sz="1100" b="1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16045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800" kern="1200" spc="-4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egoe U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89166">
                <a:tc>
                  <a:txBody>
                    <a:bodyPr/>
                    <a:lstStyle/>
                    <a:p>
                      <a:pPr marL="9144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baseline="0" dirty="0" smtClean="0">
                          <a:solidFill>
                            <a:srgbClr val="FFFFFF"/>
                          </a:solidFill>
                        </a:rPr>
                        <a:t>Sales Readiness/</a:t>
                      </a:r>
                    </a:p>
                    <a:p>
                      <a:pPr marL="9144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baseline="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Management</a:t>
                      </a:r>
                      <a:endParaRPr lang="en-US" sz="1100" b="1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16045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100" kern="1200" spc="-4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egoe U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5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2819400" y="2266950"/>
            <a:ext cx="822960" cy="838200"/>
          </a:xfrm>
          <a:prstGeom prst="rect">
            <a:avLst/>
          </a:prstGeom>
          <a:solidFill>
            <a:srgbClr val="0072C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MS/HSM 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Joint Press 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Release/ D75e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Public 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Launch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749040" y="2266950"/>
            <a:ext cx="822960" cy="822960"/>
          </a:xfrm>
          <a:prstGeom prst="rect">
            <a:avLst/>
          </a:prstGeom>
          <a:solidFill>
            <a:srgbClr val="0072C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Developer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Program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196840" y="2266950"/>
            <a:ext cx="822960" cy="822960"/>
          </a:xfrm>
          <a:prstGeom prst="rect">
            <a:avLst/>
          </a:prstGeom>
          <a:solidFill>
            <a:srgbClr val="0072C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D75e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Product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Announce/ Marketing Collateral Available</a:t>
            </a:r>
            <a:endParaRPr lang="en-US" sz="9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566632" y="3105150"/>
            <a:ext cx="2224568" cy="390214"/>
          </a:xfrm>
          <a:prstGeom prst="rect">
            <a:avLst/>
          </a:prstGeom>
          <a:solidFill>
            <a:srgbClr val="0072C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Microsoft/ Honeywell 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Enterprise Mobility Summit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Apr 13- May 11</a:t>
            </a:r>
            <a:endParaRPr lang="en-US" sz="9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25240" y="3790950"/>
            <a:ext cx="822960" cy="822960"/>
          </a:xfrm>
          <a:prstGeom prst="rect">
            <a:avLst/>
          </a:prstGeom>
          <a:solidFill>
            <a:schemeClr val="accent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Solution Architect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Training Complete</a:t>
            </a:r>
            <a:endParaRPr lang="en-US" sz="9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196840" y="1123950"/>
            <a:ext cx="822960" cy="822960"/>
          </a:xfrm>
          <a:prstGeom prst="rect">
            <a:avLst/>
          </a:prstGeom>
          <a:solidFill>
            <a:schemeClr val="accent3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Production Begins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9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764280" y="1123950"/>
            <a:ext cx="822960" cy="822960"/>
          </a:xfrm>
          <a:prstGeom prst="rect">
            <a:avLst/>
          </a:prstGeom>
          <a:solidFill>
            <a:schemeClr val="accent3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Distys</a:t>
            </a: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 Stocking Orders;</a:t>
            </a:r>
          </a:p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Pricing/</a:t>
            </a:r>
            <a:r>
              <a:rPr lang="en-US" sz="9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Skus</a:t>
            </a: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 Loaded</a:t>
            </a:r>
            <a:endParaRPr lang="en-US" sz="9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815840" y="3790950"/>
            <a:ext cx="822960" cy="822960"/>
          </a:xfrm>
          <a:prstGeom prst="rect">
            <a:avLst/>
          </a:prstGeom>
          <a:solidFill>
            <a:schemeClr val="accent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Partner/ </a:t>
            </a:r>
            <a:r>
              <a:rPr lang="en-US" sz="9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Disty</a:t>
            </a: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/ Sales Training</a:t>
            </a:r>
            <a:endParaRPr lang="en-US" sz="9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187440" y="2266950"/>
            <a:ext cx="822960" cy="822960"/>
          </a:xfrm>
          <a:prstGeom prst="rect">
            <a:avLst/>
          </a:prstGeom>
          <a:solidFill>
            <a:srgbClr val="0072C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6800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Change Your Perspective Campaign Materials Available</a:t>
            </a:r>
            <a:endParaRPr lang="en-US" sz="9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Call-to-Action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Load qualified leads into SFDC to drive early visibility of </a:t>
            </a:r>
            <a:r>
              <a:rPr lang="en-US" sz="1800" dirty="0" err="1" smtClean="0"/>
              <a:t>forecase</a:t>
            </a:r>
            <a:r>
              <a:rPr lang="en-US" sz="1800" dirty="0" smtClean="0"/>
              <a:t> demand and priority response times:</a:t>
            </a:r>
          </a:p>
          <a:p>
            <a:pPr marL="342900" lvl="1" indent="-114300">
              <a:buFont typeface="Arial" pitchFamily="34" charset="0"/>
              <a:buChar char="•"/>
            </a:pPr>
            <a:r>
              <a:rPr lang="en-US" sz="1600" dirty="0" smtClean="0"/>
              <a:t>Use </a:t>
            </a:r>
            <a:r>
              <a:rPr lang="en-US" sz="1600" u="sng" dirty="0" smtClean="0"/>
              <a:t>75e-Windows-NPI</a:t>
            </a:r>
            <a:r>
              <a:rPr lang="en-US" sz="1600" dirty="0" smtClean="0"/>
              <a:t> for All Windows Deals</a:t>
            </a:r>
          </a:p>
          <a:p>
            <a:pPr marL="342900" lvl="1" indent="-114300">
              <a:buFont typeface="Arial" pitchFamily="34" charset="0"/>
              <a:buChar char="•"/>
            </a:pPr>
            <a:r>
              <a:rPr lang="en-US" sz="1600" dirty="0" smtClean="0"/>
              <a:t>Use </a:t>
            </a:r>
            <a:r>
              <a:rPr lang="en-US" sz="1600" u="sng" dirty="0" smtClean="0"/>
              <a:t>75e-Android-NPI</a:t>
            </a:r>
            <a:r>
              <a:rPr lang="en-US" sz="1600" dirty="0" smtClean="0"/>
              <a:t> for All Android  Deals</a:t>
            </a:r>
          </a:p>
          <a:p>
            <a:pPr marL="342900" lvl="1" indent="-114300">
              <a:buFont typeface="Arial" pitchFamily="34" charset="0"/>
              <a:buChar char="•"/>
            </a:pPr>
            <a:r>
              <a:rPr lang="en-US" sz="1600" dirty="0" smtClean="0"/>
              <a:t>All deals should be loaded with complete information:</a:t>
            </a:r>
          </a:p>
          <a:p>
            <a:pPr lvl="1"/>
            <a:r>
              <a:rPr lang="en-US" sz="1600" dirty="0" smtClean="0"/>
              <a:t>Primary ERP system</a:t>
            </a:r>
          </a:p>
          <a:p>
            <a:pPr lvl="1"/>
            <a:r>
              <a:rPr lang="en-US" sz="1600" dirty="0" smtClean="0"/>
              <a:t> Software expected to run on the device</a:t>
            </a:r>
          </a:p>
          <a:p>
            <a:pPr lvl="1"/>
            <a:r>
              <a:rPr lang="en-US" sz="1600" dirty="0" smtClean="0"/>
              <a:t> Primary ISV (if any)</a:t>
            </a:r>
          </a:p>
          <a:p>
            <a:pPr lvl="1"/>
            <a:r>
              <a:rPr lang="en-US" sz="1600" dirty="0" smtClean="0"/>
              <a:t> Enter workflow (1-10) – </a:t>
            </a:r>
            <a:r>
              <a:rPr lang="en-US" sz="1600" i="1" dirty="0" smtClean="0"/>
              <a:t>see table below</a:t>
            </a:r>
            <a:endParaRPr lang="en-US" sz="1600" dirty="0" smtClean="0"/>
          </a:p>
          <a:p>
            <a:pPr lvl="1"/>
            <a:r>
              <a:rPr lang="en-US" sz="1600" dirty="0" smtClean="0"/>
              <a:t> Total mobile devices deployed</a:t>
            </a:r>
          </a:p>
          <a:p>
            <a:pPr lvl="1"/>
            <a:r>
              <a:rPr lang="en-US" sz="1600" dirty="0" smtClean="0"/>
              <a:t> Total number of mobile workforce</a:t>
            </a:r>
          </a:p>
          <a:p>
            <a:pPr lvl="1"/>
            <a:r>
              <a:rPr lang="en-US" sz="1600" dirty="0" smtClean="0"/>
              <a:t> Possible workflows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Default Theme">
  <a:themeElements>
    <a:clrScheme name="HSM External Color Theme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0070C0"/>
      </a:accent1>
      <a:accent2>
        <a:srgbClr val="22772D"/>
      </a:accent2>
      <a:accent3>
        <a:srgbClr val="A6AA14"/>
      </a:accent3>
      <a:accent4>
        <a:srgbClr val="0096D7"/>
      </a:accent4>
      <a:accent5>
        <a:srgbClr val="D4A46B"/>
      </a:accent5>
      <a:accent6>
        <a:srgbClr val="69737A"/>
      </a:accent6>
      <a:hlink>
        <a:srgbClr val="022FD7"/>
      </a:hlink>
      <a:folHlink>
        <a:srgbClr val="CECECE"/>
      </a:folHlink>
    </a:clrScheme>
    <a:fontScheme name="Honeywell PPT Templat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oneywell PPT Templat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neywell PPT Template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neywell PPT Template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neywell PPT Template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neywell PPT Template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neywell PPT Template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neywell PPT Template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dustry xmlns="3e4148b0-f048-4c4b-8e54-0bb28224ead3">
      <Value>Distribution Center / Warehouse</Value>
      <Value>Retail</Value>
      <Value>Transportation &amp; Logistics</Value>
      <Value>Supply Chain</Value>
    </Industry>
    <Year xmlns="3e4148b0-f048-4c4b-8e54-0bb28224ead3">2015</Year>
    <Category xmlns="3e4148b0-f048-4c4b-8e54-0bb28224ead3">Recorded Training</Category>
    <Language xmlns="3e4148b0-f048-4c4b-8e54-0bb28224ead3">English</Language>
    <Product_x0020_Line xmlns="3e4148b0-f048-4c4b-8e54-0bb28224ead3">Mobility</Product_x0020_Line>
    <Product xmlns="3e4148b0-f048-4c4b-8e54-0bb28224ead3">
      <Value>D75</Value>
    </Product>
    <Video xmlns="3e4148b0-f048-4c4b-8e54-0bb28224ead3">false</Video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38CC4F5B87B341AE03C5FE45692018" ma:contentTypeVersion="11" ma:contentTypeDescription="Create a new document." ma:contentTypeScope="" ma:versionID="d5bc8b7e025b3588cf8cb939cceb8aa0">
  <xsd:schema xmlns:xsd="http://www.w3.org/2001/XMLSchema" xmlns:xs="http://www.w3.org/2001/XMLSchema" xmlns:p="http://schemas.microsoft.com/office/2006/metadata/properties" xmlns:ns2="3e4148b0-f048-4c4b-8e54-0bb28224ead3" targetNamespace="http://schemas.microsoft.com/office/2006/metadata/properties" ma:root="true" ma:fieldsID="2aaa0e6c55deb5b50f2d7fe1f243dadf" ns2:_="">
    <xsd:import namespace="3e4148b0-f048-4c4b-8e54-0bb28224ead3"/>
    <xsd:element name="properties">
      <xsd:complexType>
        <xsd:sequence>
          <xsd:element name="documentManagement">
            <xsd:complexType>
              <xsd:all>
                <xsd:element ref="ns2:Year" minOccurs="0"/>
                <xsd:element ref="ns2:Category" minOccurs="0"/>
                <xsd:element ref="ns2:Video" minOccurs="0"/>
                <xsd:element ref="ns2:Industry" minOccurs="0"/>
                <xsd:element ref="ns2:Language" minOccurs="0"/>
                <xsd:element ref="ns2:Product_x0020_Line" minOccurs="0"/>
                <xsd:element ref="ns2:Produ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4148b0-f048-4c4b-8e54-0bb28224ead3" elementFormDefault="qualified">
    <xsd:import namespace="http://schemas.microsoft.com/office/2006/documentManagement/types"/>
    <xsd:import namespace="http://schemas.microsoft.com/office/infopath/2007/PartnerControls"/>
    <xsd:element name="Year" ma:index="2" nillable="true" ma:displayName="Year" ma:default="2013" ma:format="Dropdown" ma:internalName="Year">
      <xsd:simpleType>
        <xsd:restriction base="dms:Choice"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dvertising"/>
          <xsd:enumeration value="Battle Cards"/>
          <xsd:enumeration value="Brochures"/>
          <xsd:enumeration value="Case Study"/>
          <xsd:enumeration value="Competitive Analysis"/>
          <xsd:enumeration value="Product Information Guide"/>
          <xsd:enumeration value="PLN"/>
          <xsd:enumeration value="PRN"/>
          <xsd:enumeration value="PUN"/>
          <xsd:enumeration value="Recorded Training"/>
          <xsd:enumeration value="ROI Models"/>
          <xsd:enumeration value="Sales Presentation"/>
          <xsd:enumeration value="Sales Ready Messaging"/>
          <xsd:enumeration value="Technical Presentation"/>
          <xsd:enumeration value="Training"/>
          <xsd:enumeration value="White Paper"/>
        </xsd:restriction>
      </xsd:simpleType>
    </xsd:element>
    <xsd:element name="Video" ma:index="4" nillable="true" ma:displayName="Video" ma:default="0" ma:internalName="Video">
      <xsd:simpleType>
        <xsd:restriction base="dms:Boolean"/>
      </xsd:simpleType>
    </xsd:element>
    <xsd:element name="Industry" ma:index="5" nillable="true" ma:displayName="Industry" ma:internalName="Indust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istribution Center / Warehouse"/>
                    <xsd:enumeration value="Direct Store Delivery"/>
                    <xsd:enumeration value="Field Service"/>
                    <xsd:enumeration value="Healthcare"/>
                    <xsd:enumeration value="Retail"/>
                    <xsd:enumeration value="Transportation &amp; Logistics"/>
                    <xsd:enumeration value="Supply Chain"/>
                  </xsd:restriction>
                </xsd:simpleType>
              </xsd:element>
            </xsd:sequence>
          </xsd:extension>
        </xsd:complexContent>
      </xsd:complexType>
    </xsd:element>
    <xsd:element name="Language" ma:index="6" nillable="true" ma:displayName="Language" ma:default="English" ma:format="Dropdown" ma:internalName="Language">
      <xsd:simpleType>
        <xsd:restriction base="dms:Choice">
          <xsd:enumeration value="Chinese"/>
          <xsd:enumeration value="English"/>
          <xsd:enumeration value="French"/>
          <xsd:enumeration value="German"/>
          <xsd:enumeration value="Italian"/>
          <xsd:enumeration value="Japanese"/>
          <xsd:enumeration value="Korean"/>
          <xsd:enumeration value="Portuguese"/>
          <xsd:enumeration value="Russian"/>
          <xsd:enumeration value="Spanish"/>
        </xsd:restriction>
      </xsd:simpleType>
    </xsd:element>
    <xsd:element name="Product_x0020_Line" ma:index="7" nillable="true" ma:displayName="Product Line" ma:format="Dropdown" ma:internalName="Product_x0020_Line">
      <xsd:simpleType>
        <xsd:restriction base="dms:Choice">
          <xsd:enumeration value="Scanning - All"/>
          <xsd:enumeration value="Scanning - HH"/>
          <xsd:enumeration value="Scanning - HF"/>
          <xsd:enumeration value="Scanning - Bioptic"/>
          <xsd:enumeration value="Scanning - Verification"/>
          <xsd:enumeration value="OEM Engines"/>
          <xsd:enumeration value="Mobility"/>
          <xsd:enumeration value="Enterprise Sleds"/>
          <xsd:enumeration value="Wearable"/>
          <xsd:enumeration value="Vehicle Mount"/>
          <xsd:enumeration value="Voice"/>
          <xsd:enumeration value="RFID"/>
          <xsd:enumeration value="Field Services"/>
          <xsd:enumeration value="Software &amp; Services"/>
          <xsd:enumeration value="All Categories"/>
        </xsd:restriction>
      </xsd:simpleType>
    </xsd:element>
    <xsd:element name="Product" ma:index="8" nillable="true" ma:displayName="Product Family" ma:internalName="Product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5 Scanning NPIs"/>
                    <xsd:enumeration value="1200g"/>
                    <xsd:enumeration value="1202g"/>
                    <xsd:enumeration value="1250g"/>
                    <xsd:enumeration value="1300g"/>
                    <xsd:enumeration value="1400g"/>
                    <xsd:enumeration value="145Xg"/>
                    <xsd:enumeration value="1602g"/>
                    <xsd:enumeration value="1900g"/>
                    <xsd:enumeration value="1902g"/>
                    <xsd:enumeration value="1902h"/>
                    <xsd:enumeration value="2700"/>
                    <xsd:enumeration value="3200"/>
                    <xsd:enumeration value="3310g"/>
                    <xsd:enumeration value="3800g"/>
                    <xsd:enumeration value="3800i/3820i"/>
                    <xsd:enumeration value="3800r"/>
                    <xsd:enumeration value="3820"/>
                    <xsd:enumeration value="4206/4236"/>
                    <xsd:enumeration value="4600/4820"/>
                    <xsd:enumeration value="4800dr"/>
                    <xsd:enumeration value="4850dr"/>
                    <xsd:enumeration value="4800i/4820i"/>
                    <xsd:enumeration value="4800p"/>
                    <xsd:enumeration value="6300i/6320i"/>
                    <xsd:enumeration value="70 Series RFID"/>
                    <xsd:enumeration value="8500"/>
                    <xsd:enumeration value="8600"/>
                    <xsd:enumeration value="8650"/>
                    <xsd:enumeration value="8800"/>
                    <xsd:enumeration value="99EXni"/>
                    <xsd:enumeration value="All Products"/>
                    <xsd:enumeration value="Black"/>
                    <xsd:enumeration value="CK3R"/>
                    <xsd:enumeration value="CK3X"/>
                    <xsd:enumeration value="CK70"/>
                    <xsd:enumeration value="CK71"/>
                    <xsd:enumeration value="CN51"/>
                    <xsd:enumeration value="CN70/70e"/>
                    <xsd:enumeration value="CV30"/>
                    <xsd:enumeration value="CV41"/>
                    <xsd:enumeration value="CV61"/>
                    <xsd:enumeration value="D6000"/>
                    <xsd:enumeration value="D60s"/>
                    <xsd:enumeration value="D6100"/>
                    <xsd:enumeration value="D6500"/>
                    <xsd:enumeration value="D75"/>
                    <xsd:enumeration value="D7600"/>
                    <xsd:enumeration value="D7800"/>
                    <xsd:enumeration value="D7850"/>
                    <xsd:enumeration value="D7900"/>
                    <xsd:enumeration value="D9500"/>
                    <xsd:enumeration value="D9700"/>
                    <xsd:enumeration value="D9900"/>
                    <xsd:enumeration value="D9900ni"/>
                    <xsd:enumeration value="D9950"/>
                    <xsd:enumeration value="D99EX/GX"/>
                    <xsd:enumeration value="Dolphin 70e- IP67"/>
                    <xsd:enumeration value="Dolphin 70e- IP54"/>
                    <xsd:enumeration value="EasyDL"/>
                    <xsd:enumeration value="EZConfig"/>
                    <xsd:enumeration value="FlexDock"/>
                    <xsd:enumeration value="Forj"/>
                    <xsd:enumeration value="Granit 1280i"/>
                    <xsd:enumeration value="Granit 191Xi"/>
                    <xsd:enumeration value="Granit 198Xi"/>
                    <xsd:enumeration value="HoloTrak"/>
                    <xsd:enumeration value="Honeywell Wearable Solution"/>
                    <xsd:enumeration value="HX2"/>
                    <xsd:enumeration value="HX3"/>
                    <xsd:enumeration value="i.roc Ci70 - Ex"/>
                    <xsd:enumeration value="IF2"/>
                    <xsd:enumeration value="IF61"/>
                    <xsd:enumeration value="IF7"/>
                    <xsd:enumeration value="IP30"/>
                    <xsd:enumeration value="iQ Series"/>
                    <xsd:enumeration value="IS1650"/>
                    <xsd:enumeration value="IS220"/>
                    <xsd:enumeration value="IS3480"/>
                    <xsd:enumeration value="IS4100"/>
                    <xsd:enumeration value="IS4200"/>
                    <xsd:enumeration value="IS4800"/>
                    <xsd:enumeration value="IS4900"/>
                    <xsd:enumeration value="Karv"/>
                    <xsd:enumeration value="Marathon"/>
                    <xsd:enumeration value="MS1633"/>
                    <xsd:enumeration value="MS1690"/>
                    <xsd:enumeration value="MS1890"/>
                    <xsd:enumeration value="MS2100"/>
                    <xsd:enumeration value="MS2200"/>
                    <xsd:enumeration value="MS2300"/>
                    <xsd:enumeration value="MS2400"/>
                    <xsd:enumeration value="MS3580"/>
                    <xsd:enumeration value="MS3780"/>
                    <xsd:enumeration value="MS4980"/>
                    <xsd:enumeration value="MS5145"/>
                    <xsd:enumeration value="MS7100"/>
                    <xsd:enumeration value="MS7320"/>
                    <xsd:enumeration value="MS7580"/>
                    <xsd:enumeration value="MS7600"/>
                    <xsd:enumeration value="MS7820"/>
                    <xsd:enumeration value="MS9500"/>
                    <xsd:enumeration value="MS9535"/>
                    <xsd:enumeration value="MS9590"/>
                    <xsd:enumeration value="MS9590i"/>
                    <xsd:enumeration value="MX3Plus"/>
                    <xsd:enumeration value="MX8"/>
                    <xsd:enumeration value="MX9"/>
                    <xsd:enumeration value="N5600"/>
                    <xsd:enumeration value="O5900"/>
                    <xsd:enumeration value="OEM ESA"/>
                    <xsd:enumeration value="QC600"/>
                    <xsd:enumeration value="QC800"/>
                    <xsd:enumeration value="QC890"/>
                    <xsd:enumeration value="QCOLV"/>
                    <xsd:enumeration value="ReM"/>
                    <xsd:enumeration value="ScanPal 2"/>
                    <xsd:enumeration value="SL22"/>
                    <xsd:enumeration value="SL42"/>
                    <xsd:enumeration value="SL62"/>
                    <xsd:enumeration value="SMS"/>
                    <xsd:enumeration value="SP5500"/>
                    <xsd:enumeration value="SP5600"/>
                    <xsd:enumeration value="SP5700"/>
                    <xsd:enumeration value="Tech Series"/>
                    <xsd:enumeration value="Tecton"/>
                    <xsd:enumeration value="Thor"/>
                    <xsd:enumeration value="Thor CV31"/>
                    <xsd:enumeration value="Thor VM2"/>
                    <xsd:enumeration value="Thor VM3"/>
                    <xsd:enumeration value="Thor VX8"/>
                    <xsd:enumeration value="Thor VX9"/>
                    <xsd:enumeration value="TotalFreedom"/>
                    <xsd:enumeration value="VoiceInspection"/>
                    <xsd:enumeration value="VX3Plus"/>
                    <xsd:enumeration value="VX6"/>
                    <xsd:enumeration value="VX7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8BA20D-BBFB-456D-AA5D-F7500618BD14}">
  <ds:schemaRefs>
    <ds:schemaRef ds:uri="http://schemas.microsoft.com/office/2006/metadata/properties"/>
    <ds:schemaRef ds:uri="http://schemas.microsoft.com/office/infopath/2007/PartnerControls"/>
    <ds:schemaRef ds:uri="3e4148b0-f048-4c4b-8e54-0bb28224ead3"/>
  </ds:schemaRefs>
</ds:datastoreItem>
</file>

<file path=customXml/itemProps2.xml><?xml version="1.0" encoding="utf-8"?>
<ds:datastoreItem xmlns:ds="http://schemas.openxmlformats.org/officeDocument/2006/customXml" ds:itemID="{21B46681-EF4C-48D5-8470-F969780847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D666FD-1457-4478-86E3-C8F355A378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4148b0-f048-4c4b-8e54-0bb28224ea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2075</TotalTime>
  <Words>861</Words>
  <Application>Microsoft Office PowerPoint</Application>
  <PresentationFormat>On-screen Show (16:9)</PresentationFormat>
  <Paragraphs>175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Theme</vt:lpstr>
      <vt:lpstr>Dolphin® 75e Handheld Device Market Introduction Webinar </vt:lpstr>
      <vt:lpstr>Key Topics</vt:lpstr>
      <vt:lpstr>The Business Challenge</vt:lpstr>
      <vt:lpstr>Dolphin 75e Value Proposition</vt:lpstr>
      <vt:lpstr>Dolphin 75e Summary</vt:lpstr>
      <vt:lpstr>Positioning HON Touchscreens</vt:lpstr>
      <vt:lpstr>Target Use Cases</vt:lpstr>
      <vt:lpstr>What to Expect from Honeywell</vt:lpstr>
      <vt:lpstr>Call-to-Action</vt:lpstr>
    </vt:vector>
  </TitlesOfParts>
  <Company>Honeywell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Honeywell Scanning &amp; Mobility</dc:title>
  <dc:creator>Steve Ortley</dc:creator>
  <cp:lastModifiedBy>H101235</cp:lastModifiedBy>
  <cp:revision>183</cp:revision>
  <dcterms:created xsi:type="dcterms:W3CDTF">2015-01-29T00:06:02Z</dcterms:created>
  <dcterms:modified xsi:type="dcterms:W3CDTF">2015-04-30T14:40:41Z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0x0101001F38CC4F5B87B341AE03C5FE45692018</vt:lpwstr>
  </property>
</Properties>
</file>