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1"/>
  </p:notesMasterIdLst>
  <p:sldIdLst>
    <p:sldId id="372" r:id="rId5"/>
    <p:sldId id="389" r:id="rId6"/>
    <p:sldId id="370" r:id="rId7"/>
    <p:sldId id="387" r:id="rId8"/>
    <p:sldId id="379" r:id="rId9"/>
    <p:sldId id="380" r:id="rId10"/>
    <p:sldId id="381" r:id="rId11"/>
    <p:sldId id="382" r:id="rId12"/>
    <p:sldId id="384" r:id="rId13"/>
    <p:sldId id="385" r:id="rId14"/>
    <p:sldId id="386" r:id="rId15"/>
    <p:sldId id="390" r:id="rId16"/>
    <p:sldId id="391" r:id="rId17"/>
    <p:sldId id="392" r:id="rId18"/>
    <p:sldId id="393" r:id="rId19"/>
    <p:sldId id="394" r:id="rId20"/>
    <p:sldId id="395" r:id="rId21"/>
    <p:sldId id="396" r:id="rId22"/>
    <p:sldId id="397" r:id="rId23"/>
    <p:sldId id="398" r:id="rId24"/>
    <p:sldId id="399" r:id="rId25"/>
    <p:sldId id="400" r:id="rId26"/>
    <p:sldId id="388" r:id="rId27"/>
    <p:sldId id="373" r:id="rId28"/>
    <p:sldId id="374" r:id="rId29"/>
    <p:sldId id="375" r:id="rId30"/>
    <p:sldId id="307" r:id="rId31"/>
    <p:sldId id="308" r:id="rId32"/>
    <p:sldId id="376" r:id="rId33"/>
    <p:sldId id="407" r:id="rId34"/>
    <p:sldId id="403" r:id="rId35"/>
    <p:sldId id="404" r:id="rId36"/>
    <p:sldId id="326" r:id="rId37"/>
    <p:sldId id="410" r:id="rId38"/>
    <p:sldId id="411" r:id="rId39"/>
    <p:sldId id="406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5" autoAdjust="0"/>
    <p:restoredTop sz="85484" autoAdjust="0"/>
  </p:normalViewPr>
  <p:slideViewPr>
    <p:cSldViewPr>
      <p:cViewPr>
        <p:scale>
          <a:sx n="73" d="100"/>
          <a:sy n="73" d="100"/>
        </p:scale>
        <p:origin x="-360" y="-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7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png"/><Relationship Id="rId1" Type="http://schemas.openxmlformats.org/officeDocument/2006/relationships/image" Target="../media/image114.png"/><Relationship Id="rId4" Type="http://schemas.openxmlformats.org/officeDocument/2006/relationships/image" Target="../media/image1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88CFDA-E942-49E6-BD0C-D40BDC11B921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38CE59-3418-4C51-9FA2-24376E0C808B}">
      <dgm:prSet phldrT="[Text]" custT="1"/>
      <dgm:spPr/>
      <dgm:t>
        <a:bodyPr/>
        <a:lstStyle/>
        <a:p>
          <a:r>
            <a:rPr lang="en-US" sz="1800" b="1" dirty="0" smtClean="0"/>
            <a:t>Device Deployment</a:t>
          </a:r>
        </a:p>
        <a:p>
          <a:r>
            <a:rPr lang="en-US" sz="1400" b="1" dirty="0" smtClean="0"/>
            <a:t>Initial preparation, configuration and provisioning of mobile devices.</a:t>
          </a:r>
          <a:endParaRPr lang="en-US" sz="1800" b="1" dirty="0"/>
        </a:p>
      </dgm:t>
    </dgm:pt>
    <dgm:pt modelId="{F25402F2-56A0-4B18-A0C3-FFAE470F13DB}" type="parTrans" cxnId="{29315EE2-78D1-4F00-9AED-3FDB64723D55}">
      <dgm:prSet/>
      <dgm:spPr/>
      <dgm:t>
        <a:bodyPr/>
        <a:lstStyle/>
        <a:p>
          <a:endParaRPr lang="en-US" sz="2000"/>
        </a:p>
      </dgm:t>
    </dgm:pt>
    <dgm:pt modelId="{7564E045-F66E-499B-85B7-E6BD751C5F91}" type="sibTrans" cxnId="{29315EE2-78D1-4F00-9AED-3FDB64723D55}">
      <dgm:prSet/>
      <dgm:spPr/>
      <dgm:t>
        <a:bodyPr/>
        <a:lstStyle/>
        <a:p>
          <a:endParaRPr lang="en-US" sz="2000"/>
        </a:p>
      </dgm:t>
    </dgm:pt>
    <dgm:pt modelId="{A474AB69-7720-4FD4-8B7C-4292E9F2CF02}">
      <dgm:prSet phldrT="[Text]" custT="1"/>
      <dgm:spPr/>
      <dgm:t>
        <a:bodyPr/>
        <a:lstStyle/>
        <a:p>
          <a:r>
            <a:rPr lang="en-US" sz="1800" b="1" dirty="0" smtClean="0"/>
            <a:t>Helpdesk Support</a:t>
          </a:r>
        </a:p>
        <a:p>
          <a:r>
            <a:rPr lang="en-US" sz="1400" b="1" dirty="0" smtClean="0"/>
            <a:t>Branded helpdesk designed to assist end-users with hardware, software, application and connectivity issues,</a:t>
          </a:r>
          <a:endParaRPr lang="en-US" sz="1800" b="1" dirty="0"/>
        </a:p>
      </dgm:t>
    </dgm:pt>
    <dgm:pt modelId="{F54F61A0-81F3-4C5B-A33D-E9AA68ADF3C6}" type="parTrans" cxnId="{88D7E1D2-47F0-4E8C-A6B4-3D55C3A277D1}">
      <dgm:prSet/>
      <dgm:spPr/>
      <dgm:t>
        <a:bodyPr/>
        <a:lstStyle/>
        <a:p>
          <a:endParaRPr lang="en-US" sz="2000"/>
        </a:p>
      </dgm:t>
    </dgm:pt>
    <dgm:pt modelId="{AE2E1A79-E548-4EFC-821A-4424CE2DA118}" type="sibTrans" cxnId="{88D7E1D2-47F0-4E8C-A6B4-3D55C3A277D1}">
      <dgm:prSet/>
      <dgm:spPr/>
      <dgm:t>
        <a:bodyPr/>
        <a:lstStyle/>
        <a:p>
          <a:endParaRPr lang="en-US" sz="2000"/>
        </a:p>
      </dgm:t>
    </dgm:pt>
    <dgm:pt modelId="{AE9DA4B4-7F04-4B8C-9918-7739E8699D6F}">
      <dgm:prSet phldrT="[Text]" custT="1"/>
      <dgm:spPr/>
      <dgm:t>
        <a:bodyPr/>
        <a:lstStyle/>
        <a:p>
          <a:r>
            <a:rPr lang="en-US" sz="1800" b="1" dirty="0" smtClean="0"/>
            <a:t>Device Depot</a:t>
          </a:r>
        </a:p>
        <a:p>
          <a:r>
            <a:rPr lang="en-US" sz="1400" b="1" dirty="0" smtClean="0"/>
            <a:t>Management of spare pool, overnight device replacement, inoperable device collection, warranty management &amp; recycling.</a:t>
          </a:r>
          <a:endParaRPr lang="en-US" sz="1400" b="1" dirty="0"/>
        </a:p>
      </dgm:t>
    </dgm:pt>
    <dgm:pt modelId="{4BDFFD56-CE32-4EA3-A568-FC8A3C96261B}" type="parTrans" cxnId="{1468D61A-C08A-4564-9C5A-D85680A93933}">
      <dgm:prSet/>
      <dgm:spPr/>
      <dgm:t>
        <a:bodyPr/>
        <a:lstStyle/>
        <a:p>
          <a:endParaRPr lang="en-US" sz="2000"/>
        </a:p>
      </dgm:t>
    </dgm:pt>
    <dgm:pt modelId="{FB06BBF2-4258-4C2C-9EBC-3838B6256435}" type="sibTrans" cxnId="{1468D61A-C08A-4564-9C5A-D85680A93933}">
      <dgm:prSet/>
      <dgm:spPr/>
      <dgm:t>
        <a:bodyPr/>
        <a:lstStyle/>
        <a:p>
          <a:endParaRPr lang="en-US" sz="2000"/>
        </a:p>
      </dgm:t>
    </dgm:pt>
    <dgm:pt modelId="{B961958C-5A55-4944-8F72-325051E93CFD}">
      <dgm:prSet custT="1"/>
      <dgm:spPr/>
      <dgm:t>
        <a:bodyPr/>
        <a:lstStyle/>
        <a:p>
          <a:r>
            <a:rPr lang="en-US" sz="1800" b="1" dirty="0" smtClean="0"/>
            <a:t>MDM Administration</a:t>
          </a:r>
        </a:p>
        <a:p>
          <a:r>
            <a:rPr lang="en-US" sz="1400" b="1" dirty="0" smtClean="0"/>
            <a:t>Day-to-day administration of the MDM environment.</a:t>
          </a:r>
          <a:endParaRPr lang="en-US" sz="1400" b="1" dirty="0"/>
        </a:p>
      </dgm:t>
    </dgm:pt>
    <dgm:pt modelId="{7E59D07D-604A-4D06-B486-7015DE21F5AB}" type="parTrans" cxnId="{66A35680-AF49-418A-A6DA-8BF22EB78650}">
      <dgm:prSet/>
      <dgm:spPr/>
      <dgm:t>
        <a:bodyPr/>
        <a:lstStyle/>
        <a:p>
          <a:endParaRPr lang="en-US" sz="2000"/>
        </a:p>
      </dgm:t>
    </dgm:pt>
    <dgm:pt modelId="{296732D7-88E8-46B8-9849-A6C692748D14}" type="sibTrans" cxnId="{66A35680-AF49-418A-A6DA-8BF22EB78650}">
      <dgm:prSet/>
      <dgm:spPr/>
      <dgm:t>
        <a:bodyPr/>
        <a:lstStyle/>
        <a:p>
          <a:endParaRPr lang="en-US" sz="2000"/>
        </a:p>
      </dgm:t>
    </dgm:pt>
    <dgm:pt modelId="{E487F9A3-F022-4002-91CC-DA017BABBC2C}" type="pres">
      <dgm:prSet presAssocID="{F288CFDA-E942-49E6-BD0C-D40BDC11B92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680F11A-54C7-4238-A0F8-D19BF57C2950}" type="pres">
      <dgm:prSet presAssocID="{3A38CE59-3418-4C51-9FA2-24376E0C808B}" presName="composite" presStyleCnt="0"/>
      <dgm:spPr/>
    </dgm:pt>
    <dgm:pt modelId="{E7B8CB54-42E3-481A-AF6D-F6799870E505}" type="pres">
      <dgm:prSet presAssocID="{3A38CE59-3418-4C51-9FA2-24376E0C808B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BA86FE-AABA-46F4-B880-82E19F235D87}" type="pres">
      <dgm:prSet presAssocID="{3A38CE59-3418-4C51-9FA2-24376E0C808B}" presName="rect2" presStyleLbl="fgImgPlace1" presStyleIdx="0" presStyleCnt="4" custScaleX="83378" custScaleY="67664" custLinFactNeighborX="13062" custLinFactNeighborY="1176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3037DE4C-4360-44C8-A759-83FFA3D4CD03}" type="pres">
      <dgm:prSet presAssocID="{7564E045-F66E-499B-85B7-E6BD751C5F91}" presName="sibTrans" presStyleCnt="0"/>
      <dgm:spPr/>
    </dgm:pt>
    <dgm:pt modelId="{949382F6-E934-43B7-B830-05D1B164F213}" type="pres">
      <dgm:prSet presAssocID="{A474AB69-7720-4FD4-8B7C-4292E9F2CF02}" presName="composite" presStyleCnt="0"/>
      <dgm:spPr/>
    </dgm:pt>
    <dgm:pt modelId="{88ADE735-5EC8-4D6F-ADFD-A43B20BFAC3F}" type="pres">
      <dgm:prSet presAssocID="{A474AB69-7720-4FD4-8B7C-4292E9F2CF02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3E30BB-4189-4329-8884-2BEC76634BB8}" type="pres">
      <dgm:prSet presAssocID="{A474AB69-7720-4FD4-8B7C-4292E9F2CF02}" presName="rect2" presStyleLbl="fgImgPlace1" presStyleIdx="1" presStyleCnt="4" custScaleX="71293" custScaleY="71278" custLinFactNeighborX="15964" custLinFactNeighborY="1064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BCBC0EB3-C647-4797-8303-DC24D10D7BC4}" type="pres">
      <dgm:prSet presAssocID="{AE2E1A79-E548-4EFC-821A-4424CE2DA118}" presName="sibTrans" presStyleCnt="0"/>
      <dgm:spPr/>
    </dgm:pt>
    <dgm:pt modelId="{D6731234-2414-4A9C-B394-3CB24557834A}" type="pres">
      <dgm:prSet presAssocID="{AE9DA4B4-7F04-4B8C-9918-7739E8699D6F}" presName="composite" presStyleCnt="0"/>
      <dgm:spPr/>
    </dgm:pt>
    <dgm:pt modelId="{D94B4207-7F66-4E75-B58F-BC7C42BC764A}" type="pres">
      <dgm:prSet presAssocID="{AE9DA4B4-7F04-4B8C-9918-7739E8699D6F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9FC212-8B46-4B16-A97E-C30A964332E8}" type="pres">
      <dgm:prSet presAssocID="{AE9DA4B4-7F04-4B8C-9918-7739E8699D6F}" presName="rect2" presStyleLbl="fgImgPlace1" presStyleIdx="2" presStyleCnt="4" custScaleX="77116" custScaleY="77469" custLinFactNeighborX="17202" custLinFactNeighborY="1043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42D22CED-C639-4D97-B085-16135B389698}" type="pres">
      <dgm:prSet presAssocID="{FB06BBF2-4258-4C2C-9EBC-3838B6256435}" presName="sibTrans" presStyleCnt="0"/>
      <dgm:spPr/>
    </dgm:pt>
    <dgm:pt modelId="{7E4CF281-20CB-4078-99B9-C6B0C93B3E68}" type="pres">
      <dgm:prSet presAssocID="{B961958C-5A55-4944-8F72-325051E93CFD}" presName="composite" presStyleCnt="0"/>
      <dgm:spPr/>
    </dgm:pt>
    <dgm:pt modelId="{18FCF36C-B005-4BE1-A825-6C5799C3F7DC}" type="pres">
      <dgm:prSet presAssocID="{B961958C-5A55-4944-8F72-325051E93CFD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C2703B-741D-4CF9-B540-8E9A52400356}" type="pres">
      <dgm:prSet presAssocID="{B961958C-5A55-4944-8F72-325051E93CFD}" presName="rect2" presStyleLbl="fgImgPlace1" presStyleIdx="3" presStyleCnt="4" custScaleX="70328" custScaleY="75748" custLinFactNeighborX="15728" custLinFactNeighborY="1143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</dgm:ptLst>
  <dgm:cxnLst>
    <dgm:cxn modelId="{7EAB9E54-25E9-4B63-9341-0624E0343188}" type="presOf" srcId="{AE9DA4B4-7F04-4B8C-9918-7739E8699D6F}" destId="{D94B4207-7F66-4E75-B58F-BC7C42BC764A}" srcOrd="0" destOrd="0" presId="urn:microsoft.com/office/officeart/2008/layout/PictureStrips"/>
    <dgm:cxn modelId="{337F1A31-9ECF-4452-A462-F5C2F0B1A1C7}" type="presOf" srcId="{F288CFDA-E942-49E6-BD0C-D40BDC11B921}" destId="{E487F9A3-F022-4002-91CC-DA017BABBC2C}" srcOrd="0" destOrd="0" presId="urn:microsoft.com/office/officeart/2008/layout/PictureStrips"/>
    <dgm:cxn modelId="{1468D61A-C08A-4564-9C5A-D85680A93933}" srcId="{F288CFDA-E942-49E6-BD0C-D40BDC11B921}" destId="{AE9DA4B4-7F04-4B8C-9918-7739E8699D6F}" srcOrd="2" destOrd="0" parTransId="{4BDFFD56-CE32-4EA3-A568-FC8A3C96261B}" sibTransId="{FB06BBF2-4258-4C2C-9EBC-3838B6256435}"/>
    <dgm:cxn modelId="{88D7E1D2-47F0-4E8C-A6B4-3D55C3A277D1}" srcId="{F288CFDA-E942-49E6-BD0C-D40BDC11B921}" destId="{A474AB69-7720-4FD4-8B7C-4292E9F2CF02}" srcOrd="1" destOrd="0" parTransId="{F54F61A0-81F3-4C5B-A33D-E9AA68ADF3C6}" sibTransId="{AE2E1A79-E548-4EFC-821A-4424CE2DA118}"/>
    <dgm:cxn modelId="{66A35680-AF49-418A-A6DA-8BF22EB78650}" srcId="{F288CFDA-E942-49E6-BD0C-D40BDC11B921}" destId="{B961958C-5A55-4944-8F72-325051E93CFD}" srcOrd="3" destOrd="0" parTransId="{7E59D07D-604A-4D06-B486-7015DE21F5AB}" sibTransId="{296732D7-88E8-46B8-9849-A6C692748D14}"/>
    <dgm:cxn modelId="{29315EE2-78D1-4F00-9AED-3FDB64723D55}" srcId="{F288CFDA-E942-49E6-BD0C-D40BDC11B921}" destId="{3A38CE59-3418-4C51-9FA2-24376E0C808B}" srcOrd="0" destOrd="0" parTransId="{F25402F2-56A0-4B18-A0C3-FFAE470F13DB}" sibTransId="{7564E045-F66E-499B-85B7-E6BD751C5F91}"/>
    <dgm:cxn modelId="{C562812E-CBA2-4614-8DE4-EEBB47677719}" type="presOf" srcId="{3A38CE59-3418-4C51-9FA2-24376E0C808B}" destId="{E7B8CB54-42E3-481A-AF6D-F6799870E505}" srcOrd="0" destOrd="0" presId="urn:microsoft.com/office/officeart/2008/layout/PictureStrips"/>
    <dgm:cxn modelId="{048AFD28-A3B8-4F67-AC2D-770CDF0FFD03}" type="presOf" srcId="{A474AB69-7720-4FD4-8B7C-4292E9F2CF02}" destId="{88ADE735-5EC8-4D6F-ADFD-A43B20BFAC3F}" srcOrd="0" destOrd="0" presId="urn:microsoft.com/office/officeart/2008/layout/PictureStrips"/>
    <dgm:cxn modelId="{848718F7-7BD0-458D-87CA-D32245EFD825}" type="presOf" srcId="{B961958C-5A55-4944-8F72-325051E93CFD}" destId="{18FCF36C-B005-4BE1-A825-6C5799C3F7DC}" srcOrd="0" destOrd="0" presId="urn:microsoft.com/office/officeart/2008/layout/PictureStrips"/>
    <dgm:cxn modelId="{C76E1384-2D02-4F18-9A30-9AE578399EA8}" type="presParOf" srcId="{E487F9A3-F022-4002-91CC-DA017BABBC2C}" destId="{4680F11A-54C7-4238-A0F8-D19BF57C2950}" srcOrd="0" destOrd="0" presId="urn:microsoft.com/office/officeart/2008/layout/PictureStrips"/>
    <dgm:cxn modelId="{E7531E1B-844B-472B-A02F-5BACDAAD65D9}" type="presParOf" srcId="{4680F11A-54C7-4238-A0F8-D19BF57C2950}" destId="{E7B8CB54-42E3-481A-AF6D-F6799870E505}" srcOrd="0" destOrd="0" presId="urn:microsoft.com/office/officeart/2008/layout/PictureStrips"/>
    <dgm:cxn modelId="{818A462C-19A9-4299-947E-4657F2CF653F}" type="presParOf" srcId="{4680F11A-54C7-4238-A0F8-D19BF57C2950}" destId="{56BA86FE-AABA-46F4-B880-82E19F235D87}" srcOrd="1" destOrd="0" presId="urn:microsoft.com/office/officeart/2008/layout/PictureStrips"/>
    <dgm:cxn modelId="{EDB2C525-4B38-4BA5-B8E2-D9D83FAA52F0}" type="presParOf" srcId="{E487F9A3-F022-4002-91CC-DA017BABBC2C}" destId="{3037DE4C-4360-44C8-A759-83FFA3D4CD03}" srcOrd="1" destOrd="0" presId="urn:microsoft.com/office/officeart/2008/layout/PictureStrips"/>
    <dgm:cxn modelId="{8E7EFA80-9858-4EC8-BC75-38FCE8ABD203}" type="presParOf" srcId="{E487F9A3-F022-4002-91CC-DA017BABBC2C}" destId="{949382F6-E934-43B7-B830-05D1B164F213}" srcOrd="2" destOrd="0" presId="urn:microsoft.com/office/officeart/2008/layout/PictureStrips"/>
    <dgm:cxn modelId="{22AD2691-AB41-4073-A3A7-391B4B63728C}" type="presParOf" srcId="{949382F6-E934-43B7-B830-05D1B164F213}" destId="{88ADE735-5EC8-4D6F-ADFD-A43B20BFAC3F}" srcOrd="0" destOrd="0" presId="urn:microsoft.com/office/officeart/2008/layout/PictureStrips"/>
    <dgm:cxn modelId="{2AF65D24-73BB-46E0-9651-62F07D951E2F}" type="presParOf" srcId="{949382F6-E934-43B7-B830-05D1B164F213}" destId="{D53E30BB-4189-4329-8884-2BEC76634BB8}" srcOrd="1" destOrd="0" presId="urn:microsoft.com/office/officeart/2008/layout/PictureStrips"/>
    <dgm:cxn modelId="{B3DAFA12-9E8B-4377-81A3-DB32EB748162}" type="presParOf" srcId="{E487F9A3-F022-4002-91CC-DA017BABBC2C}" destId="{BCBC0EB3-C647-4797-8303-DC24D10D7BC4}" srcOrd="3" destOrd="0" presId="urn:microsoft.com/office/officeart/2008/layout/PictureStrips"/>
    <dgm:cxn modelId="{854C6328-211E-4BDB-B96D-A7EE9E6112E7}" type="presParOf" srcId="{E487F9A3-F022-4002-91CC-DA017BABBC2C}" destId="{D6731234-2414-4A9C-B394-3CB24557834A}" srcOrd="4" destOrd="0" presId="urn:microsoft.com/office/officeart/2008/layout/PictureStrips"/>
    <dgm:cxn modelId="{BBE0F4CC-D66A-4C99-BD39-6D8C3D27AD48}" type="presParOf" srcId="{D6731234-2414-4A9C-B394-3CB24557834A}" destId="{D94B4207-7F66-4E75-B58F-BC7C42BC764A}" srcOrd="0" destOrd="0" presId="urn:microsoft.com/office/officeart/2008/layout/PictureStrips"/>
    <dgm:cxn modelId="{E640A496-D0FA-4E80-95BF-3665B167B62A}" type="presParOf" srcId="{D6731234-2414-4A9C-B394-3CB24557834A}" destId="{8D9FC212-8B46-4B16-A97E-C30A964332E8}" srcOrd="1" destOrd="0" presId="urn:microsoft.com/office/officeart/2008/layout/PictureStrips"/>
    <dgm:cxn modelId="{EA373CCF-15D3-4BAC-A662-059FF547CE42}" type="presParOf" srcId="{E487F9A3-F022-4002-91CC-DA017BABBC2C}" destId="{42D22CED-C639-4D97-B085-16135B389698}" srcOrd="5" destOrd="0" presId="urn:microsoft.com/office/officeart/2008/layout/PictureStrips"/>
    <dgm:cxn modelId="{CDB74C4A-57F0-49CC-B667-F67342CDDB7F}" type="presParOf" srcId="{E487F9A3-F022-4002-91CC-DA017BABBC2C}" destId="{7E4CF281-20CB-4078-99B9-C6B0C93B3E68}" srcOrd="6" destOrd="0" presId="urn:microsoft.com/office/officeart/2008/layout/PictureStrips"/>
    <dgm:cxn modelId="{1F078F00-8C7F-40DC-A9D3-ADC284F2262A}" type="presParOf" srcId="{7E4CF281-20CB-4078-99B9-C6B0C93B3E68}" destId="{18FCF36C-B005-4BE1-A825-6C5799C3F7DC}" srcOrd="0" destOrd="0" presId="urn:microsoft.com/office/officeart/2008/layout/PictureStrips"/>
    <dgm:cxn modelId="{7F687880-936D-4E02-8130-C237A833DE55}" type="presParOf" srcId="{7E4CF281-20CB-4078-99B9-C6B0C93B3E68}" destId="{28C2703B-741D-4CF9-B540-8E9A5240035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EE5BC-F2BB-4E49-AD23-44B288F08F7B}" type="datetimeFigureOut">
              <a:rPr lang="en-US" smtClean="0"/>
              <a:pPr/>
              <a:t>4/30/2015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7BE15-DEC8-44C0-A747-8DEEEABDA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3956D-9314-4542-9D61-E10FB615430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3789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6D574A-7B8E-4912-A424-7498D1D3A00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3956D-9314-4542-9D61-E10FB615430C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5045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39883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</p:spPr>
        <p:txBody>
          <a:bodyPr lIns="91425" tIns="45711" rIns="91425" bIns="45711"/>
          <a:lstStyle/>
          <a:p>
            <a:fld id="{602ECDE6-D981-4FA7-9A86-388B90C16C3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41329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</p:spPr>
        <p:txBody>
          <a:bodyPr lIns="91425" tIns="45711" rIns="91425" bIns="45711"/>
          <a:lstStyle/>
          <a:p>
            <a:fld id="{602ECDE6-D981-4FA7-9A86-388B90C16C3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41329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</p:spPr>
        <p:txBody>
          <a:bodyPr lIns="91425" tIns="45711" rIns="91425" bIns="45711"/>
          <a:lstStyle/>
          <a:p>
            <a:fld id="{602ECDE6-D981-4FA7-9A86-388B90C16C3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41329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97C700-937B-4451-9B31-A0286746CA1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7559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3956D-9314-4542-9D61-E10FB615430C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6766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3956D-9314-4542-9D61-E10FB615430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2820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C3C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080"/>
          <p:cNvGrpSpPr>
            <a:grpSpLocks/>
          </p:cNvGrpSpPr>
          <p:nvPr/>
        </p:nvGrpSpPr>
        <p:grpSpPr bwMode="auto">
          <a:xfrm>
            <a:off x="1589" y="3602832"/>
            <a:ext cx="9140825" cy="1540669"/>
            <a:chOff x="1" y="3026"/>
            <a:chExt cx="5758" cy="1294"/>
          </a:xfrm>
        </p:grpSpPr>
        <p:sp>
          <p:nvSpPr>
            <p:cNvPr id="104457" name="Freeform 3081"/>
            <p:cNvSpPr>
              <a:spLocks/>
            </p:cNvSpPr>
            <p:nvPr userDrawn="1"/>
          </p:nvSpPr>
          <p:spPr bwMode="auto">
            <a:xfrm>
              <a:off x="1" y="3026"/>
              <a:ext cx="5758" cy="288"/>
            </a:xfrm>
            <a:custGeom>
              <a:avLst/>
              <a:gdLst/>
              <a:ahLst/>
              <a:cxnLst>
                <a:cxn ang="0">
                  <a:pos x="0" y="314"/>
                </a:cxn>
                <a:cxn ang="0">
                  <a:pos x="2879" y="0"/>
                </a:cxn>
                <a:cxn ang="0">
                  <a:pos x="5758" y="314"/>
                </a:cxn>
              </a:cxnLst>
              <a:rect l="0" t="0" r="r" b="b"/>
              <a:pathLst>
                <a:path w="5758" h="314">
                  <a:moveTo>
                    <a:pt x="0" y="314"/>
                  </a:moveTo>
                  <a:cubicBezTo>
                    <a:pt x="959" y="157"/>
                    <a:pt x="1919" y="0"/>
                    <a:pt x="2879" y="0"/>
                  </a:cubicBezTo>
                  <a:cubicBezTo>
                    <a:pt x="3839" y="0"/>
                    <a:pt x="4798" y="157"/>
                    <a:pt x="5758" y="314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4458" name="Rectangle 3082"/>
            <p:cNvSpPr>
              <a:spLocks noChangeArrowheads="1"/>
            </p:cNvSpPr>
            <p:nvPr userDrawn="1"/>
          </p:nvSpPr>
          <p:spPr bwMode="auto">
            <a:xfrm>
              <a:off x="1" y="3314"/>
              <a:ext cx="5758" cy="1006"/>
            </a:xfrm>
            <a:prstGeom prst="rect">
              <a:avLst/>
            </a:prstGeom>
            <a:solidFill>
              <a:schemeClr val="bg1"/>
            </a:solidFill>
            <a:ln w="12699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2" name="Group 3076"/>
          <p:cNvGrpSpPr>
            <a:grpSpLocks/>
          </p:cNvGrpSpPr>
          <p:nvPr/>
        </p:nvGrpSpPr>
        <p:grpSpPr bwMode="auto">
          <a:xfrm>
            <a:off x="1589" y="3602832"/>
            <a:ext cx="9140825" cy="1540669"/>
            <a:chOff x="1" y="3026"/>
            <a:chExt cx="5758" cy="1294"/>
          </a:xfrm>
        </p:grpSpPr>
        <p:sp>
          <p:nvSpPr>
            <p:cNvPr id="104453" name="Freeform 3077"/>
            <p:cNvSpPr>
              <a:spLocks/>
            </p:cNvSpPr>
            <p:nvPr userDrawn="1"/>
          </p:nvSpPr>
          <p:spPr bwMode="auto">
            <a:xfrm>
              <a:off x="1" y="3026"/>
              <a:ext cx="5758" cy="288"/>
            </a:xfrm>
            <a:custGeom>
              <a:avLst/>
              <a:gdLst/>
              <a:ahLst/>
              <a:cxnLst>
                <a:cxn ang="0">
                  <a:pos x="0" y="314"/>
                </a:cxn>
                <a:cxn ang="0">
                  <a:pos x="2879" y="0"/>
                </a:cxn>
                <a:cxn ang="0">
                  <a:pos x="5758" y="314"/>
                </a:cxn>
              </a:cxnLst>
              <a:rect l="0" t="0" r="r" b="b"/>
              <a:pathLst>
                <a:path w="5758" h="314">
                  <a:moveTo>
                    <a:pt x="0" y="314"/>
                  </a:moveTo>
                  <a:cubicBezTo>
                    <a:pt x="959" y="157"/>
                    <a:pt x="1919" y="0"/>
                    <a:pt x="2879" y="0"/>
                  </a:cubicBezTo>
                  <a:cubicBezTo>
                    <a:pt x="3839" y="0"/>
                    <a:pt x="4798" y="157"/>
                    <a:pt x="5758" y="314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4454" name="Rectangle 3078"/>
            <p:cNvSpPr>
              <a:spLocks noChangeArrowheads="1"/>
            </p:cNvSpPr>
            <p:nvPr userDrawn="1"/>
          </p:nvSpPr>
          <p:spPr bwMode="auto">
            <a:xfrm>
              <a:off x="1" y="3314"/>
              <a:ext cx="5758" cy="1006"/>
            </a:xfrm>
            <a:prstGeom prst="rect">
              <a:avLst/>
            </a:prstGeom>
            <a:solidFill>
              <a:schemeClr val="bg1"/>
            </a:solidFill>
            <a:ln w="12699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pic>
        <p:nvPicPr>
          <p:cNvPr id="104455" name="Picture 307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4450" y="4427935"/>
            <a:ext cx="1835150" cy="254794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2726" y="79772"/>
            <a:ext cx="1998663" cy="4438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3563" y="79772"/>
            <a:ext cx="5846762" cy="4438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564" y="79772"/>
            <a:ext cx="7997825" cy="3512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63564" y="744141"/>
            <a:ext cx="7997825" cy="3774281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63564" y="79772"/>
            <a:ext cx="7997825" cy="3512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63563" y="744142"/>
            <a:ext cx="3922712" cy="18299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8676" y="744142"/>
            <a:ext cx="3922713" cy="18299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63563" y="2688431"/>
            <a:ext cx="3922712" cy="18299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8676" y="2688431"/>
            <a:ext cx="3922713" cy="18299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41912" y="4171950"/>
            <a:ext cx="5784994" cy="857250"/>
          </a:xfrm>
        </p:spPr>
        <p:txBody>
          <a:bodyPr/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07416" y="3437285"/>
            <a:ext cx="3924300" cy="522684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bg>
      <p:bgPr>
        <a:solidFill>
          <a:srgbClr val="C3C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title slide 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774" y="0"/>
            <a:ext cx="9280525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24"/>
          <p:cNvSpPr>
            <a:spLocks/>
          </p:cNvSpPr>
          <p:nvPr userDrawn="1"/>
        </p:nvSpPr>
        <p:spPr bwMode="auto">
          <a:xfrm>
            <a:off x="3175" y="2800350"/>
            <a:ext cx="9140825" cy="411956"/>
          </a:xfrm>
          <a:custGeom>
            <a:avLst/>
            <a:gdLst/>
            <a:ahLst/>
            <a:cxnLst>
              <a:cxn ang="0">
                <a:pos x="0" y="314"/>
              </a:cxn>
              <a:cxn ang="0">
                <a:pos x="2879" y="0"/>
              </a:cxn>
              <a:cxn ang="0">
                <a:pos x="5758" y="314"/>
              </a:cxn>
            </a:cxnLst>
            <a:rect l="0" t="0" r="r" b="b"/>
            <a:pathLst>
              <a:path w="5758" h="314">
                <a:moveTo>
                  <a:pt x="0" y="314"/>
                </a:moveTo>
                <a:cubicBezTo>
                  <a:pt x="959" y="157"/>
                  <a:pt x="1919" y="0"/>
                  <a:pt x="2879" y="0"/>
                </a:cubicBezTo>
                <a:cubicBezTo>
                  <a:pt x="3839" y="0"/>
                  <a:pt x="4798" y="157"/>
                  <a:pt x="5758" y="314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cs typeface="+mn-cs"/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1589" y="3257550"/>
            <a:ext cx="9140825" cy="1883569"/>
          </a:xfrm>
          <a:prstGeom prst="rect">
            <a:avLst/>
          </a:prstGeom>
          <a:solidFill>
            <a:schemeClr val="bg1"/>
          </a:solidFill>
          <a:ln w="12699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cs typeface="+mn-cs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4663" y="4535091"/>
            <a:ext cx="2011362" cy="26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41912" y="4171950"/>
            <a:ext cx="5784994" cy="857250"/>
          </a:xfrm>
        </p:spPr>
        <p:txBody>
          <a:bodyPr/>
          <a:lstStyle>
            <a:lvl1pPr algn="l"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07416" y="3437285"/>
            <a:ext cx="3924300" cy="522684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563" y="744141"/>
            <a:ext cx="3922712" cy="37742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6" y="744141"/>
            <a:ext cx="3922713" cy="37742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563564" y="79772"/>
            <a:ext cx="7997825" cy="351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#1 Title – 28 Pt. Arial Bold Title Case</a:t>
            </a:r>
          </a:p>
        </p:txBody>
      </p:sp>
      <p:sp>
        <p:nvSpPr>
          <p:cNvPr id="1034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3564" y="744141"/>
            <a:ext cx="7997825" cy="37742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Bullet level – 24 pt. Arial bold sentence case</a:t>
            </a:r>
          </a:p>
          <a:p>
            <a:pPr lvl="1"/>
            <a:r>
              <a:rPr lang="en-US" smtClean="0"/>
              <a:t>Second level – 20 pt. Arial bold sentence case</a:t>
            </a:r>
          </a:p>
          <a:p>
            <a:pPr lvl="2"/>
            <a:r>
              <a:rPr lang="en-US" smtClean="0"/>
              <a:t>Third level – 18 pt. Arial sentence case</a:t>
            </a:r>
          </a:p>
          <a:p>
            <a:pPr lvl="3"/>
            <a:r>
              <a:rPr lang="en-US" smtClean="0"/>
              <a:t>Third level – 16 pt. Arial sentence case</a:t>
            </a:r>
          </a:p>
        </p:txBody>
      </p:sp>
      <p:sp>
        <p:nvSpPr>
          <p:cNvPr id="103428" name="Rectangle 1028"/>
          <p:cNvSpPr>
            <a:spLocks noChangeArrowheads="1"/>
          </p:cNvSpPr>
          <p:nvPr/>
        </p:nvSpPr>
        <p:spPr bwMode="auto">
          <a:xfrm>
            <a:off x="49213" y="4938713"/>
            <a:ext cx="339838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lnSpc>
                <a:spcPct val="90000"/>
              </a:lnSpc>
            </a:pPr>
            <a:fld id="{E31F9D2D-A569-499C-85CF-F14BFC769347}" type="slidenum">
              <a:rPr lang="en-US" sz="1000" i="1"/>
              <a:pPr>
                <a:lnSpc>
                  <a:spcPct val="90000"/>
                </a:lnSpc>
              </a:pPr>
              <a:t>‹#›</a:t>
            </a:fld>
            <a:endParaRPr lang="en-US" sz="1000" i="1"/>
          </a:p>
        </p:txBody>
      </p:sp>
      <p:sp>
        <p:nvSpPr>
          <p:cNvPr id="103430" name="Rectangle 1030"/>
          <p:cNvSpPr>
            <a:spLocks noChangeArrowheads="1"/>
          </p:cNvSpPr>
          <p:nvPr/>
        </p:nvSpPr>
        <p:spPr bwMode="auto">
          <a:xfrm>
            <a:off x="7550630" y="4938712"/>
            <a:ext cx="1591783" cy="2005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800" b="0" dirty="0" smtClean="0"/>
              <a:t>Honeywell Scanning &amp; Mobility</a:t>
            </a:r>
            <a:endParaRPr lang="en-US" sz="800" b="0" dirty="0"/>
          </a:p>
        </p:txBody>
      </p:sp>
      <p:grpSp>
        <p:nvGrpSpPr>
          <p:cNvPr id="2" name="Group 1031"/>
          <p:cNvGrpSpPr>
            <a:grpSpLocks/>
          </p:cNvGrpSpPr>
          <p:nvPr/>
        </p:nvGrpSpPr>
        <p:grpSpPr bwMode="auto">
          <a:xfrm>
            <a:off x="280988" y="400050"/>
            <a:ext cx="8574087" cy="153591"/>
            <a:chOff x="183" y="456"/>
            <a:chExt cx="5401" cy="129"/>
          </a:xfrm>
        </p:grpSpPr>
        <p:pic>
          <p:nvPicPr>
            <p:cNvPr id="103432" name="Picture 1032"/>
            <p:cNvPicPr>
              <a:picLocks noChangeArrowheads="1"/>
            </p:cNvPicPr>
            <p:nvPr userDrawn="1"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990" y="456"/>
              <a:ext cx="594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3433" name="Line 1033"/>
            <p:cNvSpPr>
              <a:spLocks noChangeShapeType="1"/>
            </p:cNvSpPr>
            <p:nvPr userDrawn="1"/>
          </p:nvSpPr>
          <p:spPr bwMode="auto">
            <a:xfrm>
              <a:off x="183" y="585"/>
              <a:ext cx="5401" cy="0"/>
            </a:xfrm>
            <a:prstGeom prst="line">
              <a:avLst/>
            </a:prstGeom>
            <a:noFill/>
            <a:ln w="12700">
              <a:solidFill>
                <a:srgbClr val="DC241F"/>
              </a:solidFill>
              <a:round/>
              <a:headEnd/>
              <a:tailEnd/>
            </a:ln>
            <a:effectLst/>
          </p:spPr>
          <p:txBody>
            <a:bodyPr wrap="none" lIns="90488" tIns="44450" rIns="90488" bIns="44450"/>
            <a:lstStyle/>
            <a:p>
              <a:endParaRPr lang="en-US"/>
            </a:p>
          </p:txBody>
        </p:sp>
      </p:grpSp>
      <p:grpSp>
        <p:nvGrpSpPr>
          <p:cNvPr id="3" name="Group 1034"/>
          <p:cNvGrpSpPr>
            <a:grpSpLocks/>
          </p:cNvGrpSpPr>
          <p:nvPr/>
        </p:nvGrpSpPr>
        <p:grpSpPr bwMode="auto">
          <a:xfrm>
            <a:off x="280988" y="400050"/>
            <a:ext cx="8574087" cy="153591"/>
            <a:chOff x="183" y="456"/>
            <a:chExt cx="5401" cy="129"/>
          </a:xfrm>
        </p:grpSpPr>
        <p:pic>
          <p:nvPicPr>
            <p:cNvPr id="103435" name="Picture 1035"/>
            <p:cNvPicPr>
              <a:picLocks noChangeArrowheads="1"/>
            </p:cNvPicPr>
            <p:nvPr userDrawn="1"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990" y="456"/>
              <a:ext cx="594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3436" name="Line 1036"/>
            <p:cNvSpPr>
              <a:spLocks noChangeShapeType="1"/>
            </p:cNvSpPr>
            <p:nvPr userDrawn="1"/>
          </p:nvSpPr>
          <p:spPr bwMode="auto">
            <a:xfrm>
              <a:off x="183" y="585"/>
              <a:ext cx="5401" cy="0"/>
            </a:xfrm>
            <a:prstGeom prst="line">
              <a:avLst/>
            </a:prstGeom>
            <a:noFill/>
            <a:ln w="12700">
              <a:solidFill>
                <a:srgbClr val="DC241F"/>
              </a:solidFill>
              <a:round/>
              <a:headEnd/>
              <a:tailEnd/>
            </a:ln>
            <a:effectLst/>
          </p:spPr>
          <p:txBody>
            <a:bodyPr wrap="none" lIns="90488" tIns="44450" rIns="90488" bIns="44450"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1143000" y="4908550"/>
            <a:ext cx="64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Honeywell CONFIDENTIAL -- Preliminary – not final – All decisions subject to customary regulatory and certification</a:t>
            </a:r>
            <a:r>
              <a:rPr lang="en-US" sz="800" i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processes</a:t>
            </a:r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6" r:id="rId15"/>
  </p:sldLayoutIdLst>
  <p:transition>
    <p:wipe dir="r"/>
  </p:transition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174625" indent="-174625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rgbClr val="DC241F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68275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rgbClr val="0053A5"/>
        </a:buClr>
        <a:buSzPct val="120000"/>
        <a:buFont typeface="Arial" charset="0"/>
        <a:buChar char="-"/>
        <a:defRPr sz="2000" b="1">
          <a:solidFill>
            <a:schemeClr val="tx1"/>
          </a:solidFill>
          <a:latin typeface="+mn-lt"/>
        </a:defRPr>
      </a:lvl2pPr>
      <a:lvl3pPr marL="738188" indent="-166688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rgbClr val="317023"/>
        </a:buClr>
        <a:buSzPct val="90000"/>
        <a:buFont typeface="Wingdings" pitchFamily="2" charset="2"/>
        <a:buChar char="w"/>
        <a:defRPr>
          <a:solidFill>
            <a:schemeClr val="tx1"/>
          </a:solidFill>
          <a:latin typeface="+mn-lt"/>
        </a:defRPr>
      </a:lvl3pPr>
      <a:lvl4pPr marL="973138" indent="-12065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4pPr>
      <a:lvl5pPr marL="2330450" indent="-27146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787650" indent="-27146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3244850" indent="-27146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702050" indent="-27146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4159250" indent="-27146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18" Type="http://schemas.openxmlformats.org/officeDocument/2006/relationships/image" Target="../media/image64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openxmlformats.org/officeDocument/2006/relationships/hyperlink" Target="http://www.honeywellaidc.com/en-US/Pages/Product.aspx?category=enterprise-sleds-for-apple-devices&amp;cat=HSM&amp;pid=captuvosl42v5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tiff"/><Relationship Id="rId15" Type="http://schemas.openxmlformats.org/officeDocument/2006/relationships/image" Target="../media/image62.png"/><Relationship Id="rId10" Type="http://schemas.openxmlformats.org/officeDocument/2006/relationships/image" Target="../media/image57.jpeg"/><Relationship Id="rId19" Type="http://schemas.openxmlformats.org/officeDocument/2006/relationships/image" Target="../media/image65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80.png"/><Relationship Id="rId7" Type="http://schemas.openxmlformats.org/officeDocument/2006/relationships/image" Target="../media/image6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png"/><Relationship Id="rId5" Type="http://schemas.openxmlformats.org/officeDocument/2006/relationships/image" Target="../media/image88.jpe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4" Type="http://schemas.openxmlformats.org/officeDocument/2006/relationships/image" Target="../media/image87.jpe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70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106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107.png"/><Relationship Id="rId9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url=http://www.lowes.com/cd_Lowes+Logos_366770253_&amp;rct=j&amp;frm=1&amp;q=&amp;esrc=s&amp;sa=U&amp;ei=JV-PVMWzOZHToAT04YKYDQ&amp;ved=0CBYQ9QEwAA&amp;sig2=hMIJb0XtvgytPM_DiWr-Hg&amp;usg=AFQjCNFUI4VmsmhPHqlzJLzElpTMf1gtvA" TargetMode="External"/><Relationship Id="rId13" Type="http://schemas.openxmlformats.org/officeDocument/2006/relationships/hyperlink" Target="http://www.swisspost.ch/en" TargetMode="External"/><Relationship Id="rId18" Type="http://schemas.openxmlformats.org/officeDocument/2006/relationships/image" Target="../media/image29.jpeg"/><Relationship Id="rId3" Type="http://schemas.openxmlformats.org/officeDocument/2006/relationships/image" Target="../media/image18.jpeg"/><Relationship Id="rId21" Type="http://schemas.openxmlformats.org/officeDocument/2006/relationships/image" Target="../media/image32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11" Type="http://schemas.openxmlformats.org/officeDocument/2006/relationships/hyperlink" Target="http://pt.wikipedia.org/wiki/Ficheiro:SABMiller_logo.png" TargetMode="External"/><Relationship Id="rId5" Type="http://schemas.openxmlformats.org/officeDocument/2006/relationships/image" Target="../media/image19.jpeg"/><Relationship Id="rId15" Type="http://schemas.openxmlformats.org/officeDocument/2006/relationships/image" Target="../media/image26.png"/><Relationship Id="rId10" Type="http://schemas.openxmlformats.org/officeDocument/2006/relationships/image" Target="../media/image23.jpeg"/><Relationship Id="rId19" Type="http://schemas.openxmlformats.org/officeDocument/2006/relationships/image" Target="../media/image30.png"/><Relationship Id="rId4" Type="http://schemas.openxmlformats.org/officeDocument/2006/relationships/hyperlink" Target="http://www.google.com/url?url=http://commons.wikimedia.org/wiki/File:Target_logo.svg&amp;rct=j&amp;frm=1&amp;q=&amp;esrc=s&amp;sa=U&amp;ei=cXzWU5JggoaiBJDhgrAK&amp;ved=0CBYQ9QEwAA&amp;usg=AFQjCNGCqLc_VEMKqCcZWCDBEVXeoe_nRg" TargetMode="External"/><Relationship Id="rId9" Type="http://schemas.openxmlformats.org/officeDocument/2006/relationships/image" Target="../media/image22.png"/><Relationship Id="rId14" Type="http://schemas.openxmlformats.org/officeDocument/2006/relationships/image" Target="../media/image25.gif"/><Relationship Id="rId2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41912" y="3409950"/>
            <a:ext cx="5784994" cy="857250"/>
          </a:xfrm>
        </p:spPr>
        <p:txBody>
          <a:bodyPr/>
          <a:lstStyle/>
          <a:p>
            <a:r>
              <a:rPr lang="en-US" dirty="0" smtClean="0"/>
              <a:t>Dolphin® 75e Handheld Device</a:t>
            </a:r>
            <a:br>
              <a:rPr lang="en-US" dirty="0" smtClean="0"/>
            </a:br>
            <a:r>
              <a:rPr lang="en-US" dirty="0" smtClean="0"/>
              <a:t>Selling Tool-kit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33400" y="4106466"/>
            <a:ext cx="5181600" cy="522684"/>
          </a:xfrm>
        </p:spPr>
        <p:txBody>
          <a:bodyPr/>
          <a:lstStyle/>
          <a:p>
            <a:r>
              <a:rPr lang="en-US" sz="1200" dirty="0" smtClean="0"/>
              <a:t>Presented by:</a:t>
            </a:r>
          </a:p>
          <a:p>
            <a:r>
              <a:rPr lang="en-US" sz="1200" dirty="0" smtClean="0"/>
              <a:t>Steve Ortley, Sr. Product Marketing Manager</a:t>
            </a:r>
          </a:p>
          <a:p>
            <a:endParaRPr lang="en-US" sz="12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" y="2662238"/>
            <a:ext cx="312738" cy="64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Honeywell mobility architecture strategy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4000" y="1335882"/>
            <a:ext cx="1042988" cy="64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1626" y="2580085"/>
            <a:ext cx="1071563" cy="80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302983">
            <a:off x="1370609" y="2762052"/>
            <a:ext cx="732234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20801" y="1370409"/>
            <a:ext cx="923925" cy="59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48" descr="7800 qwerty vert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03313" y="2749154"/>
            <a:ext cx="374650" cy="648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TextBox 6"/>
          <p:cNvSpPr txBox="1">
            <a:spLocks noChangeArrowheads="1"/>
          </p:cNvSpPr>
          <p:nvPr/>
        </p:nvSpPr>
        <p:spPr bwMode="auto">
          <a:xfrm>
            <a:off x="257175" y="1963341"/>
            <a:ext cx="23336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C00000"/>
                </a:solidFill>
              </a:rPr>
              <a:t>Vehicle Mounts</a:t>
            </a:r>
          </a:p>
        </p:txBody>
      </p:sp>
      <p:pic>
        <p:nvPicPr>
          <p:cNvPr id="2765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0" y="1335881"/>
            <a:ext cx="1828800" cy="61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>
            <a:off x="101600" y="2286000"/>
            <a:ext cx="89662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5725" y="3657600"/>
            <a:ext cx="89662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661" name="TextBox 44"/>
          <p:cNvSpPr txBox="1">
            <a:spLocks noChangeArrowheads="1"/>
          </p:cNvSpPr>
          <p:nvPr/>
        </p:nvSpPr>
        <p:spPr bwMode="auto">
          <a:xfrm>
            <a:off x="76201" y="4479132"/>
            <a:ext cx="23336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C00000"/>
                </a:solidFill>
              </a:rPr>
              <a:t>Task-Based Handhelds</a:t>
            </a:r>
          </a:p>
        </p:txBody>
      </p:sp>
      <p:pic>
        <p:nvPicPr>
          <p:cNvPr id="27662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62400" y="2667000"/>
            <a:ext cx="1549400" cy="72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Picture 1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16388" y="3843338"/>
            <a:ext cx="1141412" cy="62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43401" y="1621631"/>
            <a:ext cx="760413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" name="Straight Connector 47"/>
          <p:cNvCxnSpPr/>
          <p:nvPr/>
        </p:nvCxnSpPr>
        <p:spPr>
          <a:xfrm>
            <a:off x="5689600" y="1085851"/>
            <a:ext cx="0" cy="356592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594600" y="1085851"/>
            <a:ext cx="0" cy="356592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667" name="TextBox 55"/>
          <p:cNvSpPr txBox="1">
            <a:spLocks noChangeArrowheads="1"/>
          </p:cNvSpPr>
          <p:nvPr/>
        </p:nvSpPr>
        <p:spPr bwMode="auto">
          <a:xfrm>
            <a:off x="735013" y="1107282"/>
            <a:ext cx="10021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</a:rPr>
              <a:t>Hardware</a:t>
            </a:r>
          </a:p>
        </p:txBody>
      </p:sp>
      <p:sp>
        <p:nvSpPr>
          <p:cNvPr id="27668" name="TextBox 56"/>
          <p:cNvSpPr txBox="1">
            <a:spLocks noChangeArrowheads="1"/>
          </p:cNvSpPr>
          <p:nvPr/>
        </p:nvSpPr>
        <p:spPr bwMode="auto">
          <a:xfrm>
            <a:off x="4094164" y="1107282"/>
            <a:ext cx="12394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</a:rPr>
              <a:t>Architecture</a:t>
            </a:r>
          </a:p>
        </p:txBody>
      </p:sp>
      <p:sp>
        <p:nvSpPr>
          <p:cNvPr id="27669" name="TextBox 57"/>
          <p:cNvSpPr txBox="1">
            <a:spLocks noChangeArrowheads="1"/>
          </p:cNvSpPr>
          <p:nvPr/>
        </p:nvSpPr>
        <p:spPr bwMode="auto">
          <a:xfrm>
            <a:off x="6177377" y="1107282"/>
            <a:ext cx="9092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Option 1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7670" name="TextBox 58"/>
          <p:cNvSpPr txBox="1">
            <a:spLocks noChangeArrowheads="1"/>
          </p:cNvSpPr>
          <p:nvPr/>
        </p:nvSpPr>
        <p:spPr bwMode="auto">
          <a:xfrm>
            <a:off x="7924800" y="1107282"/>
            <a:ext cx="9092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Option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27671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19800" y="3898106"/>
            <a:ext cx="1282700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2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15039" y="1828800"/>
            <a:ext cx="1284287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3" name="Picture 2" descr="MX7 Thumbnai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90625" y="3825478"/>
            <a:ext cx="62230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4" name="Picture 2" descr="http://www.pathguide.com/Images/Content/CK3_08_PRO7a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3752851"/>
            <a:ext cx="431800" cy="72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5" name="Picture 4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0725" y="3806428"/>
            <a:ext cx="522288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triped Right Arrow 14"/>
          <p:cNvSpPr/>
          <p:nvPr/>
        </p:nvSpPr>
        <p:spPr>
          <a:xfrm>
            <a:off x="2536825" y="1428750"/>
            <a:ext cx="1346200" cy="559594"/>
          </a:xfrm>
          <a:prstGeom prst="strip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" name="Striped Right Arrow 67"/>
          <p:cNvSpPr/>
          <p:nvPr/>
        </p:nvSpPr>
        <p:spPr>
          <a:xfrm>
            <a:off x="2536825" y="2742010"/>
            <a:ext cx="1346200" cy="558403"/>
          </a:xfrm>
          <a:prstGeom prst="strip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" name="Striped Right Arrow 68"/>
          <p:cNvSpPr/>
          <p:nvPr/>
        </p:nvSpPr>
        <p:spPr>
          <a:xfrm>
            <a:off x="2536825" y="3862388"/>
            <a:ext cx="1346200" cy="559594"/>
          </a:xfrm>
          <a:prstGeom prst="strip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79" name="TextBox 69"/>
          <p:cNvSpPr txBox="1">
            <a:spLocks noChangeArrowheads="1"/>
          </p:cNvSpPr>
          <p:nvPr/>
        </p:nvSpPr>
        <p:spPr bwMode="auto">
          <a:xfrm>
            <a:off x="106363" y="3377804"/>
            <a:ext cx="23336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C00000"/>
                </a:solidFill>
              </a:rPr>
              <a:t>Customer Facing Handhelds</a:t>
            </a:r>
          </a:p>
        </p:txBody>
      </p:sp>
      <p:pic>
        <p:nvPicPr>
          <p:cNvPr id="27680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26388" y="2634854"/>
            <a:ext cx="882650" cy="77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81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26388" y="3799285"/>
            <a:ext cx="882650" cy="77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82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26388" y="1347788"/>
            <a:ext cx="882650" cy="77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83" name="Picture 8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1200" y="2869406"/>
            <a:ext cx="1676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/>
        </p:nvSpPr>
        <p:spPr bwMode="auto">
          <a:xfrm>
            <a:off x="0" y="2382339"/>
            <a:ext cx="9144000" cy="12192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7"/>
          <p:cNvGrpSpPr/>
          <p:nvPr/>
        </p:nvGrpSpPr>
        <p:grpSpPr>
          <a:xfrm>
            <a:off x="1282535" y="1721926"/>
            <a:ext cx="7647709" cy="299085"/>
            <a:chOff x="198120" y="2095500"/>
            <a:chExt cx="7826633" cy="299085"/>
          </a:xfrm>
        </p:grpSpPr>
        <p:sp>
          <p:nvSpPr>
            <p:cNvPr id="50" name="Pentagon 49"/>
            <p:cNvSpPr/>
            <p:nvPr/>
          </p:nvSpPr>
          <p:spPr bwMode="auto">
            <a:xfrm>
              <a:off x="975360" y="2097405"/>
              <a:ext cx="7049393" cy="297180"/>
            </a:xfrm>
            <a:prstGeom prst="homePlat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699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Pentagon 48"/>
            <p:cNvSpPr/>
            <p:nvPr/>
          </p:nvSpPr>
          <p:spPr bwMode="auto">
            <a:xfrm rot="10800000">
              <a:off x="198120" y="2095500"/>
              <a:ext cx="6050280" cy="295275"/>
            </a:xfrm>
            <a:prstGeom prst="homePlat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699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2058" name="Picture 10" descr="CN51_Field_Service_41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1460" y="709676"/>
            <a:ext cx="1176366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ckka\AppData\Local\Microsoft\Windows\Temporary Internet Files\Content.IE5\42866RTB\Truck_Driver_09_2_03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5902" y="716290"/>
            <a:ext cx="1168117" cy="101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Handheld Mobile Computer Portfolio</a:t>
            </a:r>
            <a:endParaRPr lang="en-US" dirty="0"/>
          </a:p>
        </p:txBody>
      </p:sp>
      <p:grpSp>
        <p:nvGrpSpPr>
          <p:cNvPr id="4" name="Group 58"/>
          <p:cNvGrpSpPr/>
          <p:nvPr/>
        </p:nvGrpSpPr>
        <p:grpSpPr>
          <a:xfrm>
            <a:off x="1244358" y="2428875"/>
            <a:ext cx="899605" cy="1342697"/>
            <a:chOff x="1384056" y="2428875"/>
            <a:chExt cx="899605" cy="1342697"/>
          </a:xfrm>
        </p:grpSpPr>
        <p:pic>
          <p:nvPicPr>
            <p:cNvPr id="32" name="Picture 2" descr="C:\Users\marckka\Documents\60s\Pictures\Numeric with WM.tif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193" y="2428875"/>
              <a:ext cx="670826" cy="878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1384056" y="3294518"/>
              <a:ext cx="899605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  <a:latin typeface="+mn-lt"/>
                </a:rPr>
                <a:t>D60s</a:t>
              </a:r>
            </a:p>
            <a:p>
              <a:pPr algn="ctr"/>
              <a:r>
                <a:rPr lang="en-US" sz="1100" dirty="0" err="1" smtClean="0">
                  <a:solidFill>
                    <a:srgbClr val="FFFFFF">
                      <a:lumMod val="50000"/>
                    </a:srgbClr>
                  </a:solidFill>
                  <a:latin typeface="+mn-lt"/>
                </a:rPr>
                <a:t>Scanphone</a:t>
              </a:r>
              <a:endParaRPr lang="en-US" sz="1100" dirty="0">
                <a:solidFill>
                  <a:srgbClr val="FFFFFF">
                    <a:lumMod val="50000"/>
                  </a:srgbClr>
                </a:solidFill>
                <a:latin typeface="+mn-lt"/>
              </a:endParaRPr>
            </a:p>
          </p:txBody>
        </p:sp>
      </p:grpSp>
      <p:grpSp>
        <p:nvGrpSpPr>
          <p:cNvPr id="5" name="Group 3"/>
          <p:cNvGrpSpPr/>
          <p:nvPr/>
        </p:nvGrpSpPr>
        <p:grpSpPr>
          <a:xfrm>
            <a:off x="2451873" y="2409790"/>
            <a:ext cx="1090362" cy="1325914"/>
            <a:chOff x="2294333" y="2447925"/>
            <a:chExt cx="1090362" cy="132591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2538264" y="2447925"/>
              <a:ext cx="583455" cy="827429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2294333" y="3296785"/>
              <a:ext cx="1090362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  <a:latin typeface="+mn-lt"/>
                </a:rPr>
                <a:t>D70e/D75e</a:t>
              </a:r>
              <a:endParaRPr lang="en-US" sz="1100" dirty="0" smtClean="0">
                <a:solidFill>
                  <a:srgbClr val="FF0000"/>
                </a:solidFill>
                <a:latin typeface="+mn-lt"/>
              </a:endParaRPr>
            </a:p>
            <a:p>
              <a:pPr algn="ctr"/>
              <a:r>
                <a:rPr lang="en-US" sz="1100" dirty="0" smtClean="0">
                  <a:solidFill>
                    <a:srgbClr val="FFFFFF">
                      <a:lumMod val="50000"/>
                    </a:srgbClr>
                  </a:solidFill>
                  <a:latin typeface="+mn-lt"/>
                </a:rPr>
                <a:t>Hybrid</a:t>
              </a:r>
              <a:endParaRPr lang="en-US" sz="1100" dirty="0">
                <a:solidFill>
                  <a:srgbClr val="FFFFFF">
                    <a:lumMod val="50000"/>
                  </a:srgbClr>
                </a:solidFill>
                <a:latin typeface="+mn-lt"/>
              </a:endParaRPr>
            </a:p>
          </p:txBody>
        </p:sp>
      </p:grpSp>
      <p:pic>
        <p:nvPicPr>
          <p:cNvPr id="1026" name="Picture 2" descr="C:\Users\marckka\AppData\Local\Microsoft\Windows\Temporary Internet Files\Content.IE5\42866RTB\Field_Service_2_AZ_03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4018" y="700646"/>
            <a:ext cx="1171456" cy="102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rckka\AppData\Local\Microsoft\Windows\Temporary Internet Files\Content.IE5\7WL2RGVQ\CS40_Appliance_Repair_12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1470" y="724909"/>
            <a:ext cx="1057745" cy="99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arckka\AppData\Local\Microsoft\Windows\Temporary Internet Files\Content.IE5\HOTHDP3T\CS40_Appliance_Repair_077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9687" y="712729"/>
            <a:ext cx="874906" cy="10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arckka\AppData\Local\Microsoft\Windows\Temporary Internet Files\Content.IE5\42866RTB\Appliance_Repair_09_05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4596" y="706819"/>
            <a:ext cx="1069281" cy="101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arckka\AppData\Local\Microsoft\Windows\Temporary Internet Files\Content.IE5\42866RTB\Paper_Mill_CN70e_102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5476" y="711737"/>
            <a:ext cx="1190089" cy="101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1458777" y="1681087"/>
            <a:ext cx="9476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1pPr>
            <a:lvl2pPr marL="742950" indent="-285750" eaLnBrk="0" hangingPunct="0"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2pPr>
            <a:lvl3pPr marL="1143000" indent="-228600" eaLnBrk="0" hangingPunct="0"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3pPr>
            <a:lvl4pPr marL="1600200" indent="-228600" eaLnBrk="0" hangingPunct="0"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4pPr>
            <a:lvl5pPr marL="2057400" indent="-228600" eaLnBrk="0" hangingPunct="0"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Durable</a:t>
            </a:r>
            <a:endParaRPr lang="en-US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" name="TextBox 17"/>
          <p:cNvSpPr txBox="1">
            <a:spLocks noChangeArrowheads="1"/>
          </p:cNvSpPr>
          <p:nvPr/>
        </p:nvSpPr>
        <p:spPr bwMode="auto">
          <a:xfrm>
            <a:off x="6879718" y="1677514"/>
            <a:ext cx="17399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1pPr>
            <a:lvl2pPr marL="742950" indent="-285750" eaLnBrk="0" hangingPunct="0"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2pPr>
            <a:lvl3pPr marL="1143000" indent="-228600" eaLnBrk="0" hangingPunct="0"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3pPr>
            <a:lvl4pPr marL="1600200" indent="-228600" eaLnBrk="0" hangingPunct="0"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4pPr>
            <a:lvl5pPr marL="2057400" indent="-228600" eaLnBrk="0" hangingPunct="0"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Ultra Rugged</a:t>
            </a:r>
            <a:endParaRPr lang="en-US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0500" y="722160"/>
            <a:ext cx="1109356" cy="1340191"/>
            <a:chOff x="238125" y="1261263"/>
            <a:chExt cx="1109356" cy="1475666"/>
          </a:xfrm>
        </p:grpSpPr>
        <p:pic>
          <p:nvPicPr>
            <p:cNvPr id="2060" name="Picture 12" descr="Appliance_Repair_09_048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88" y="1261263"/>
              <a:ext cx="1091696" cy="1103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 bwMode="auto">
            <a:xfrm>
              <a:off x="238125" y="2319134"/>
              <a:ext cx="1109356" cy="41779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"/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1600" b="1" dirty="0" smtClean="0">
                  <a:solidFill>
                    <a:srgbClr val="000000"/>
                  </a:solidFill>
                  <a:latin typeface="Arial" charset="0"/>
                  <a:ea typeface="ＭＳ Ｐゴシック" pitchFamily="8" charset="-128"/>
                </a:rPr>
                <a:t>BYOD</a:t>
              </a:r>
              <a:endParaRPr lang="en-US" sz="1600" b="1" dirty="0">
                <a:solidFill>
                  <a:srgbClr val="000000"/>
                </a:solidFill>
                <a:latin typeface="Arial" charset="0"/>
                <a:ea typeface="ＭＳ Ｐゴシック" pitchFamily="8" charset="-128"/>
              </a:endParaRPr>
            </a:p>
          </p:txBody>
        </p:sp>
      </p:grpSp>
      <p:sp>
        <p:nvSpPr>
          <p:cNvPr id="38" name="TextBox 16"/>
          <p:cNvSpPr txBox="1">
            <a:spLocks noChangeArrowheads="1"/>
          </p:cNvSpPr>
          <p:nvPr/>
        </p:nvSpPr>
        <p:spPr bwMode="auto">
          <a:xfrm>
            <a:off x="4166697" y="1669636"/>
            <a:ext cx="9460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1pPr>
            <a:lvl2pPr marL="742950" indent="-285750" eaLnBrk="0" hangingPunct="0"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2pPr>
            <a:lvl3pPr marL="1143000" indent="-228600" eaLnBrk="0" hangingPunct="0"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3pPr>
            <a:lvl4pPr marL="1600200" indent="-228600" eaLnBrk="0" hangingPunct="0"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4pPr>
            <a:lvl5pPr marL="2057400" indent="-228600" eaLnBrk="0" hangingPunct="0"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Rugged</a:t>
            </a:r>
            <a:endParaRPr lang="en-US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7" name="Group 4"/>
          <p:cNvGrpSpPr/>
          <p:nvPr/>
        </p:nvGrpSpPr>
        <p:grpSpPr>
          <a:xfrm>
            <a:off x="5557216" y="2371727"/>
            <a:ext cx="643125" cy="1395579"/>
            <a:chOff x="4289755" y="2371725"/>
            <a:chExt cx="643125" cy="1395579"/>
          </a:xfrm>
        </p:grpSpPr>
        <p:pic>
          <p:nvPicPr>
            <p:cNvPr id="36" name="Picture 2" descr="C:\Users\marckka\AppData\Local\Microsoft\Windows\Temporary Internet Files\Content.IE5\HOTHDP3T\Thumb_CN51_13_PRO6a.jpg"/>
            <p:cNvPicPr>
              <a:picLocks noChangeAspect="1" noChangeArrowheads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4311266" y="2371725"/>
              <a:ext cx="620574" cy="882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39"/>
            <p:cNvSpPr/>
            <p:nvPr/>
          </p:nvSpPr>
          <p:spPr>
            <a:xfrm>
              <a:off x="4289755" y="3290250"/>
              <a:ext cx="643125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  <a:latin typeface="+mn-lt"/>
                </a:rPr>
                <a:t>CN51</a:t>
              </a:r>
            </a:p>
            <a:p>
              <a:pPr algn="ctr"/>
              <a:r>
                <a:rPr lang="en-US" sz="1100" dirty="0" smtClean="0">
                  <a:solidFill>
                    <a:srgbClr val="FFFFFF">
                      <a:lumMod val="50000"/>
                    </a:srgbClr>
                  </a:solidFill>
                  <a:latin typeface="+mn-lt"/>
                </a:rPr>
                <a:t>EDA</a:t>
              </a:r>
              <a:endParaRPr lang="en-US" sz="1100" dirty="0">
                <a:solidFill>
                  <a:srgbClr val="FFFFFF">
                    <a:lumMod val="50000"/>
                  </a:srgbClr>
                </a:solidFill>
                <a:latin typeface="+mn-lt"/>
              </a:endParaRPr>
            </a:p>
          </p:txBody>
        </p:sp>
      </p:grpSp>
      <p:pic>
        <p:nvPicPr>
          <p:cNvPr id="41" name="Picture 40" descr="cn70e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1224" y="2200276"/>
            <a:ext cx="543494" cy="1058017"/>
          </a:xfrm>
          <a:prstGeom prst="rect">
            <a:avLst/>
          </a:prstGeom>
        </p:spPr>
      </p:pic>
      <p:pic>
        <p:nvPicPr>
          <p:cNvPr id="42" name="Picture 41" descr="cn70.p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2818" y="2247901"/>
            <a:ext cx="562974" cy="99948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4938" y="2072196"/>
            <a:ext cx="688630" cy="1318705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6946502" y="3289348"/>
            <a:ext cx="64312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CN70</a:t>
            </a:r>
          </a:p>
          <a:p>
            <a:pPr algn="ctr"/>
            <a:r>
              <a:rPr lang="en-US" sz="1100" dirty="0" smtClean="0">
                <a:solidFill>
                  <a:srgbClr val="FFFFFF">
                    <a:lumMod val="50000"/>
                  </a:srgbClr>
                </a:solidFill>
                <a:latin typeface="+mn-lt"/>
              </a:rPr>
              <a:t>EDA</a:t>
            </a:r>
            <a:endParaRPr lang="en-US" sz="1100" dirty="0">
              <a:solidFill>
                <a:srgbClr val="FFFFFF">
                  <a:lumMod val="50000"/>
                </a:srgbClr>
              </a:solidFill>
              <a:latin typeface="+mn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658576" y="3296491"/>
            <a:ext cx="74251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CN70e</a:t>
            </a:r>
          </a:p>
          <a:p>
            <a:pPr algn="ctr"/>
            <a:r>
              <a:rPr lang="en-US" sz="1100" dirty="0" smtClean="0">
                <a:solidFill>
                  <a:srgbClr val="FFFFFF">
                    <a:lumMod val="50000"/>
                  </a:srgbClr>
                </a:solidFill>
                <a:latin typeface="+mn-lt"/>
              </a:rPr>
              <a:t>EDA</a:t>
            </a:r>
            <a:endParaRPr lang="en-US" sz="1100" dirty="0">
              <a:solidFill>
                <a:srgbClr val="FFFFFF">
                  <a:lumMod val="50000"/>
                </a:srgbClr>
              </a:solidFill>
              <a:latin typeface="+mn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458514" y="3289348"/>
            <a:ext cx="62388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99EX</a:t>
            </a:r>
          </a:p>
          <a:p>
            <a:pPr algn="ctr"/>
            <a:r>
              <a:rPr lang="en-US" sz="1100" dirty="0" smtClean="0">
                <a:solidFill>
                  <a:srgbClr val="FFFFFF">
                    <a:lumMod val="50000"/>
                  </a:srgbClr>
                </a:solidFill>
                <a:latin typeface="+mn-lt"/>
              </a:rPr>
              <a:t>PDT</a:t>
            </a:r>
            <a:endParaRPr lang="en-US" sz="1100" dirty="0">
              <a:solidFill>
                <a:srgbClr val="FFFFFF">
                  <a:lumMod val="50000"/>
                </a:srgbClr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7718" y="3883236"/>
            <a:ext cx="1912043" cy="600164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  <a:latin typeface="+mj-lt"/>
              </a:rPr>
              <a:t>“Entry Level” </a:t>
            </a:r>
          </a:p>
          <a:p>
            <a:pPr algn="ctr"/>
            <a:r>
              <a:rPr lang="en-US" sz="1100" dirty="0" err="1" smtClean="0">
                <a:solidFill>
                  <a:srgbClr val="000000"/>
                </a:solidFill>
                <a:latin typeface="+mj-lt"/>
              </a:rPr>
              <a:t>Pocketable</a:t>
            </a:r>
            <a:r>
              <a:rPr lang="en-US" sz="1100" dirty="0" smtClean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  <a:latin typeface="+mj-lt"/>
              </a:rPr>
              <a:t>Device Consolidation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940301" y="3883237"/>
            <a:ext cx="2069059" cy="76944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  <a:latin typeface="+mj-lt"/>
              </a:rPr>
              <a:t>“Versatile”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  <a:latin typeface="+mj-lt"/>
              </a:rPr>
              <a:t>Compact &amp; Lightweight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  <a:latin typeface="+mj-lt"/>
              </a:rPr>
              <a:t>Best Imaging Technologies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  <a:latin typeface="+mj-lt"/>
              </a:rPr>
              <a:t>Larger Display with Keypad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588780" y="3841866"/>
            <a:ext cx="2654923" cy="938719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  <a:latin typeface="+mj-lt"/>
              </a:rPr>
              <a:t>“No Compromise”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  <a:latin typeface="+mj-lt"/>
              </a:rPr>
              <a:t>Heavy Industrial Use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  <a:latin typeface="+mj-lt"/>
              </a:rPr>
              <a:t>Best Imaging Technologies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  <a:latin typeface="+mj-lt"/>
              </a:rPr>
              <a:t>Most Durable Displays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  <a:latin typeface="+mj-lt"/>
              </a:rPr>
              <a:t>Multiple Keypad Options</a:t>
            </a:r>
          </a:p>
        </p:txBody>
      </p:sp>
      <p:pic>
        <p:nvPicPr>
          <p:cNvPr id="54" name="Picture 8" descr="For enterprises looking to extend the capabilities of their employee- or corporateowned Apple® iPhones®, Honeywell’s Captuvo SL42 enterprise sled transforms the popular and familiar smartphone into an enterprise-ready device that provides instant access to critical business information and enables automatic data capture and/or transaction processing right on the spot. By not having to carry a secondary device, the sleek and compact SL42 empowers mobile workers with the tools to be more efficient and productive while improving  &#10;customer experience.&#10;">
            <a:hlinkClick r:id="rId17"/>
          </p:cNvPr>
          <p:cNvPicPr>
            <a:picLocks noChangeAspect="1" noChangeArrowheads="1"/>
          </p:cNvPicPr>
          <p:nvPr/>
        </p:nvPicPr>
        <p:blipFill rotWithShape="1"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07" r="24976"/>
          <a:stretch/>
        </p:blipFill>
        <p:spPr bwMode="auto">
          <a:xfrm>
            <a:off x="217606" y="2352676"/>
            <a:ext cx="640080" cy="98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35163" y="3883236"/>
            <a:ext cx="1091696" cy="600164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  <a:latin typeface="+mj-lt"/>
              </a:rPr>
              <a:t>“Consumer”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  <a:latin typeface="+mj-lt"/>
              </a:rPr>
              <a:t>Apple® iPhone®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26683" y="3286209"/>
            <a:ext cx="85151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SL22/42</a:t>
            </a:r>
          </a:p>
          <a:p>
            <a:pPr algn="ctr"/>
            <a:r>
              <a:rPr lang="en-US" sz="1100" dirty="0" smtClean="0">
                <a:solidFill>
                  <a:srgbClr val="FFFFFF">
                    <a:lumMod val="50000"/>
                  </a:srgbClr>
                </a:solidFill>
                <a:latin typeface="+mn-lt"/>
              </a:rPr>
              <a:t>Sled</a:t>
            </a:r>
            <a:endParaRPr lang="en-US" sz="1100" dirty="0">
              <a:solidFill>
                <a:srgbClr val="FFFFFF">
                  <a:lumMod val="50000"/>
                </a:srgbClr>
              </a:solidFill>
              <a:latin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198537" y="3880855"/>
            <a:ext cx="1573363" cy="600164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  <a:latin typeface="+mj-lt"/>
              </a:rPr>
              <a:t>“Hybrid” 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  <a:latin typeface="+mj-lt"/>
              </a:rPr>
              <a:t>Consumer Style &amp; Usability</a:t>
            </a:r>
          </a:p>
        </p:txBody>
      </p:sp>
      <p:grpSp>
        <p:nvGrpSpPr>
          <p:cNvPr id="8" name="Group 56"/>
          <p:cNvGrpSpPr/>
          <p:nvPr/>
        </p:nvGrpSpPr>
        <p:grpSpPr>
          <a:xfrm>
            <a:off x="3869159" y="2388976"/>
            <a:ext cx="998991" cy="1346728"/>
            <a:chOff x="4021558" y="2388975"/>
            <a:chExt cx="998991" cy="1346728"/>
          </a:xfrm>
        </p:grpSpPr>
        <p:pic>
          <p:nvPicPr>
            <p:cNvPr id="48" name="Picture 47"/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3171" y="2388975"/>
              <a:ext cx="470624" cy="900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Rectangle 54"/>
            <p:cNvSpPr/>
            <p:nvPr/>
          </p:nvSpPr>
          <p:spPr>
            <a:xfrm>
              <a:off x="4021558" y="3258649"/>
              <a:ext cx="998991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  <a:latin typeface="+mn-lt"/>
                </a:rPr>
                <a:t>CT50</a:t>
              </a:r>
            </a:p>
            <a:p>
              <a:pPr algn="ctr"/>
              <a:r>
                <a:rPr lang="en-US" sz="1100" dirty="0" smtClean="0">
                  <a:solidFill>
                    <a:srgbClr val="FFFFFF">
                      <a:lumMod val="50000"/>
                    </a:srgbClr>
                  </a:solidFill>
                  <a:latin typeface="+mn-lt"/>
                </a:rPr>
                <a:t>“Sweet Spot”</a:t>
              </a:r>
              <a:endParaRPr lang="en-US" sz="1100" dirty="0">
                <a:solidFill>
                  <a:srgbClr val="FFFFFF">
                    <a:lumMod val="50000"/>
                  </a:srgbClr>
                </a:solidFill>
                <a:latin typeface="+mn-lt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3532039" y="3893556"/>
            <a:ext cx="1573363" cy="76944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  <a:latin typeface="+mj-lt"/>
              </a:rPr>
              <a:t>“Touch Only” 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  <a:latin typeface="+mj-lt"/>
              </a:rPr>
              <a:t>First HSM LTE Device Consumer Speed for the Enterprise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2362200" y="2343150"/>
            <a:ext cx="1295400" cy="2362200"/>
          </a:xfrm>
          <a:prstGeom prst="rect">
            <a:avLst/>
          </a:prstGeom>
          <a:noFill/>
          <a:ln w="12699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585226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75e Use Case Selector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Select the 2-pager that aligns with the target…</a:t>
            </a:r>
            <a:endParaRPr lang="en-US" dirty="0"/>
          </a:p>
        </p:txBody>
      </p:sp>
    </p:spTree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H102838\AppData\Local\Microsoft\Windows\Temporary Internet Files\Content.IE5\SV3IXOXG\D75e_Retail_34.jpg"/>
          <p:cNvPicPr>
            <a:picLocks noChangeAspect="1" noChangeArrowheads="1"/>
          </p:cNvPicPr>
          <p:nvPr/>
        </p:nvPicPr>
        <p:blipFill>
          <a:blip r:embed="rId2" cstate="print"/>
          <a:srcRect t="2439" r="2439" b="8537"/>
          <a:stretch>
            <a:fillRect/>
          </a:stretch>
        </p:blipFill>
        <p:spPr bwMode="auto">
          <a:xfrm>
            <a:off x="0" y="-171450"/>
            <a:ext cx="9144000" cy="55626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 bwMode="auto">
          <a:xfrm>
            <a:off x="3505200" y="666750"/>
            <a:ext cx="5638800" cy="3657600"/>
          </a:xfrm>
          <a:prstGeom prst="rect">
            <a:avLst/>
          </a:prstGeom>
          <a:solidFill>
            <a:schemeClr val="bg1">
              <a:alpha val="65000"/>
            </a:schemeClr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Shelf Stocking/ Re-Stocking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742950"/>
            <a:ext cx="5638800" cy="3199209"/>
          </a:xfrm>
        </p:spPr>
        <p:txBody>
          <a:bodyPr/>
          <a:lstStyle/>
          <a:p>
            <a:r>
              <a:rPr lang="en-US" dirty="0" smtClean="0"/>
              <a:t>The Business Challenge:</a:t>
            </a:r>
          </a:p>
          <a:p>
            <a:pPr lvl="1"/>
            <a:r>
              <a:rPr lang="en-US" b="0" dirty="0" smtClean="0"/>
              <a:t>Stock outs deflate customer experience, share of wallet, revenue</a:t>
            </a:r>
          </a:p>
          <a:p>
            <a:pPr lvl="1"/>
            <a:r>
              <a:rPr lang="en-US" b="0" dirty="0" smtClean="0"/>
              <a:t>Workers need improved decision making and faster reactions to out-of-stocks</a:t>
            </a:r>
          </a:p>
          <a:p>
            <a:pPr lvl="1"/>
            <a:r>
              <a:rPr lang="en-US" b="0" dirty="0" smtClean="0"/>
              <a:t>Need to reduce overall transaction costs</a:t>
            </a:r>
          </a:p>
          <a:p>
            <a:pPr lvl="1"/>
            <a:r>
              <a:rPr lang="en-US" b="0" dirty="0" smtClean="0"/>
              <a:t>Growth of SKUs is causing growth of errors</a:t>
            </a:r>
          </a:p>
          <a:p>
            <a:pPr lvl="1"/>
            <a:r>
              <a:rPr lang="en-US" b="0" dirty="0" smtClean="0"/>
              <a:t>Staffing limitations</a:t>
            </a:r>
          </a:p>
          <a:p>
            <a:pPr lvl="1"/>
            <a:r>
              <a:rPr lang="en-US" b="0" dirty="0" smtClean="0"/>
              <a:t>Rising worker turnover</a:t>
            </a:r>
          </a:p>
          <a:p>
            <a:pPr lvl="1"/>
            <a:r>
              <a:rPr lang="en-US" b="0" dirty="0" smtClean="0"/>
              <a:t>Peak seasons put strain on customer service</a:t>
            </a:r>
          </a:p>
          <a:p>
            <a:endParaRPr lang="en-US" b="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</p:txBody>
      </p:sp>
    </p:spTree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Shelf Stocking/ Re-Stocking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228600" y="590550"/>
            <a:ext cx="2745619" cy="4114800"/>
          </a:xfrm>
          <a:prstGeom prst="roundRect">
            <a:avLst>
              <a:gd name="adj" fmla="val 6029"/>
            </a:avLst>
          </a:prstGeom>
          <a:solidFill>
            <a:srgbClr val="F2F2F2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0" y="4765005"/>
            <a:ext cx="9143999" cy="397545"/>
          </a:xfrm>
          <a:prstGeom prst="rect">
            <a:avLst/>
          </a:prstGeom>
          <a:solidFill>
            <a:srgbClr val="EE352F"/>
          </a:solidFill>
        </p:spPr>
        <p:txBody>
          <a:bodyPr/>
          <a:lstStyle>
            <a:lvl1pPr marL="174625" indent="-174625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DC241F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3088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‒"/>
              <a:defRPr sz="2000" b="1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80486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C241F"/>
              </a:buClr>
              <a:buSzPct val="90000"/>
              <a:buFont typeface="Wingdings" pitchFamily="2" charset="2"/>
              <a:buChar char="w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146175" indent="-122238" algn="l" rtl="0" eaLnBrk="1" fontAlgn="base" hangingPunct="1">
              <a:spcBef>
                <a:spcPts val="0"/>
              </a:spcBef>
              <a:spcAft>
                <a:spcPts val="400"/>
              </a:spcAft>
              <a:buClrTx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3304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876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32448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7020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41592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Focused on Reducing Waste/ Spoilage and Eliminating Stock-outs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sz="half" idx="1"/>
          </p:nvPr>
        </p:nvSpPr>
        <p:spPr>
          <a:xfrm>
            <a:off x="3124200" y="666750"/>
            <a:ext cx="5715000" cy="3962400"/>
          </a:xfrm>
        </p:spPr>
        <p:txBody>
          <a:bodyPr>
            <a:noAutofit/>
          </a:bodyPr>
          <a:lstStyle/>
          <a:p>
            <a:r>
              <a:rPr lang="en-US" sz="1400" dirty="0" smtClean="0"/>
              <a:t>Process: </a:t>
            </a:r>
          </a:p>
          <a:p>
            <a:pPr lvl="1"/>
            <a:r>
              <a:rPr lang="en-US" sz="1050" b="0" dirty="0" smtClean="0"/>
              <a:t>Maintain and proactively order, coordinate and stock all inventory in various commercial environments</a:t>
            </a:r>
          </a:p>
          <a:p>
            <a:r>
              <a:rPr lang="en-US" sz="1400" dirty="0" smtClean="0"/>
              <a:t>Environment:</a:t>
            </a:r>
          </a:p>
          <a:p>
            <a:pPr lvl="1"/>
            <a:r>
              <a:rPr lang="en-US" sz="1050" b="0" dirty="0" smtClean="0"/>
              <a:t>Back of Store - Scan incoming shipments, take periodic inventories to determine when to order additional supplies, track items on the shelves and/or warehouse equipment - such as forklifts, conveyors, etc. </a:t>
            </a:r>
          </a:p>
          <a:p>
            <a:pPr lvl="1"/>
            <a:r>
              <a:rPr lang="en-US" sz="1050" b="0" dirty="0" smtClean="0"/>
              <a:t>Front of Store – Perform quick barcode scan to find inventory levels on stock-out on shelf / order new asset. Perform inspection of perishable goods for check and re-stock. </a:t>
            </a:r>
          </a:p>
          <a:p>
            <a:r>
              <a:rPr lang="en-US" sz="1400" dirty="0" smtClean="0"/>
              <a:t>User Persona:</a:t>
            </a:r>
          </a:p>
          <a:p>
            <a:pPr lvl="1"/>
            <a:r>
              <a:rPr lang="en-US" sz="1050" u="sng" dirty="0" smtClean="0">
                <a:solidFill>
                  <a:srgbClr val="000000"/>
                </a:solidFill>
              </a:rPr>
              <a:t>Ease of training</a:t>
            </a:r>
            <a:r>
              <a:rPr lang="en-US" sz="1050" b="0" dirty="0" smtClean="0">
                <a:solidFill>
                  <a:srgbClr val="000000"/>
                </a:solidFill>
              </a:rPr>
              <a:t>, especially with seasonality or high-turn-over</a:t>
            </a:r>
          </a:p>
          <a:p>
            <a:pPr lvl="1"/>
            <a:r>
              <a:rPr lang="en-US" sz="1050" b="0" dirty="0" smtClean="0">
                <a:solidFill>
                  <a:srgbClr val="000000"/>
                </a:solidFill>
              </a:rPr>
              <a:t>Highly mobile – needs for ergonomic design and easy </a:t>
            </a:r>
            <a:r>
              <a:rPr lang="en-US" sz="1050" u="sng" dirty="0" err="1" smtClean="0">
                <a:solidFill>
                  <a:srgbClr val="000000"/>
                </a:solidFill>
              </a:rPr>
              <a:t>pocketability</a:t>
            </a:r>
            <a:endParaRPr lang="en-US" sz="1050" u="sng" dirty="0" smtClean="0">
              <a:solidFill>
                <a:srgbClr val="000000"/>
              </a:solidFill>
            </a:endParaRPr>
          </a:p>
          <a:p>
            <a:pPr lvl="1"/>
            <a:r>
              <a:rPr lang="en-US" sz="1050" u="sng" dirty="0" smtClean="0">
                <a:solidFill>
                  <a:srgbClr val="000000"/>
                </a:solidFill>
              </a:rPr>
              <a:t>Performance </a:t>
            </a:r>
            <a:r>
              <a:rPr lang="en-US" sz="1050" b="0" dirty="0" smtClean="0">
                <a:solidFill>
                  <a:srgbClr val="000000"/>
                </a:solidFill>
              </a:rPr>
              <a:t>to paper-process process, current purpose built mobile terminal/PDA or legacy PCs</a:t>
            </a:r>
          </a:p>
          <a:p>
            <a:pPr lvl="1"/>
            <a:r>
              <a:rPr lang="en-US" sz="1050" b="0" dirty="0" smtClean="0">
                <a:solidFill>
                  <a:srgbClr val="000000"/>
                </a:solidFill>
              </a:rPr>
              <a:t>Secure </a:t>
            </a:r>
            <a:r>
              <a:rPr lang="en-US" sz="1050" u="sng" dirty="0" smtClean="0">
                <a:solidFill>
                  <a:srgbClr val="000000"/>
                </a:solidFill>
              </a:rPr>
              <a:t>rapid roll-out </a:t>
            </a:r>
            <a:r>
              <a:rPr lang="en-US" sz="1050" b="0" dirty="0" smtClean="0">
                <a:solidFill>
                  <a:srgbClr val="000000"/>
                </a:solidFill>
              </a:rPr>
              <a:t>of multiple applications</a:t>
            </a:r>
          </a:p>
          <a:p>
            <a:r>
              <a:rPr lang="en-US" sz="1400" dirty="0" smtClean="0"/>
              <a:t>Key Benefits/Attributes:</a:t>
            </a:r>
          </a:p>
          <a:p>
            <a:pPr lvl="2"/>
            <a:r>
              <a:rPr lang="en-US" sz="1050" dirty="0" smtClean="0"/>
              <a:t>Just-in-time stocking/re-stocking</a:t>
            </a:r>
          </a:p>
          <a:p>
            <a:pPr lvl="2"/>
            <a:r>
              <a:rPr lang="en-US" sz="1050" dirty="0" smtClean="0"/>
              <a:t>Improved productivity, reduce out-of-stock</a:t>
            </a:r>
          </a:p>
          <a:p>
            <a:pPr lvl="2"/>
            <a:r>
              <a:rPr lang="en-US" sz="1050" dirty="0" smtClean="0"/>
              <a:t>Fewer data errors</a:t>
            </a:r>
          </a:p>
          <a:p>
            <a:pPr lvl="2"/>
            <a:r>
              <a:rPr lang="en-US" sz="1050" dirty="0" smtClean="0"/>
              <a:t>Increase shelf usage</a:t>
            </a:r>
          </a:p>
          <a:p>
            <a:pPr lvl="2"/>
            <a:r>
              <a:rPr lang="en-US" sz="1050" dirty="0" smtClean="0"/>
              <a:t>Increase “fresh” perspective of goods to consumers</a:t>
            </a:r>
            <a:endParaRPr lang="en-US" sz="700" b="0" dirty="0" smtClean="0">
              <a:solidFill>
                <a:srgbClr val="000000"/>
              </a:solidFill>
            </a:endParaRPr>
          </a:p>
          <a:p>
            <a:pPr lvl="1"/>
            <a:endParaRPr lang="en-US" sz="700" u="sng" dirty="0" smtClean="0">
              <a:solidFill>
                <a:srgbClr val="000000"/>
              </a:solidFill>
            </a:endParaRPr>
          </a:p>
          <a:p>
            <a:endParaRPr lang="en-US" sz="700" dirty="0"/>
          </a:p>
        </p:txBody>
      </p:sp>
      <p:pic>
        <p:nvPicPr>
          <p:cNvPr id="9" name="Picture 6" descr="C:\Users\H102838\AppData\Local\Microsoft\Windows\Temporary Internet Files\Content.IE5\SV3IXOXG\D75e_Retail_34.jpg"/>
          <p:cNvPicPr>
            <a:picLocks noChangeAspect="1" noChangeArrowheads="1"/>
          </p:cNvPicPr>
          <p:nvPr/>
        </p:nvPicPr>
        <p:blipFill>
          <a:blip r:embed="rId2" cstate="print"/>
          <a:srcRect t="2439" r="2439" b="8537"/>
          <a:stretch>
            <a:fillRect/>
          </a:stretch>
        </p:blipFill>
        <p:spPr bwMode="auto">
          <a:xfrm>
            <a:off x="457200" y="699516"/>
            <a:ext cx="2286000" cy="1390650"/>
          </a:xfrm>
          <a:prstGeom prst="rect">
            <a:avLst/>
          </a:prstGeom>
          <a:noFill/>
          <a:effectLst>
            <a:softEdge rad="31750"/>
          </a:effectLst>
        </p:spPr>
      </p:pic>
      <p:grpSp>
        <p:nvGrpSpPr>
          <p:cNvPr id="10" name="Group 11"/>
          <p:cNvGrpSpPr/>
          <p:nvPr/>
        </p:nvGrpSpPr>
        <p:grpSpPr>
          <a:xfrm>
            <a:off x="457200" y="2266950"/>
            <a:ext cx="2351751" cy="2101563"/>
            <a:chOff x="476250" y="742951"/>
            <a:chExt cx="4476752" cy="4000500"/>
          </a:xfrm>
        </p:grpSpPr>
        <p:grpSp>
          <p:nvGrpSpPr>
            <p:cNvPr id="11" name="Group 12"/>
            <p:cNvGrpSpPr/>
            <p:nvPr/>
          </p:nvGrpSpPr>
          <p:grpSpPr>
            <a:xfrm>
              <a:off x="476250" y="742951"/>
              <a:ext cx="2238376" cy="4000500"/>
              <a:chOff x="476250" y="742951"/>
              <a:chExt cx="2238376" cy="4000500"/>
            </a:xfrm>
          </p:grpSpPr>
          <p:pic>
            <p:nvPicPr>
              <p:cNvPr id="15" name="Picture 2" descr="Y:\Product Images\Dolphin 70e Black.pn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476250" y="742951"/>
                <a:ext cx="2238376" cy="4000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8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551" y="1323974"/>
                <a:ext cx="1477519" cy="2714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2" name="Group 14"/>
            <p:cNvGrpSpPr/>
            <p:nvPr/>
          </p:nvGrpSpPr>
          <p:grpSpPr>
            <a:xfrm>
              <a:off x="2714626" y="742951"/>
              <a:ext cx="2238376" cy="4000500"/>
              <a:chOff x="2714626" y="742951"/>
              <a:chExt cx="2238376" cy="4000500"/>
            </a:xfrm>
          </p:grpSpPr>
          <p:pic>
            <p:nvPicPr>
              <p:cNvPr id="13" name="Picture 2" descr="Y:\Product Images\Dolphin 70e Black.pn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2714626" y="742951"/>
                <a:ext cx="2238376" cy="4000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0" descr="https://encrypted-tbn3.gstatic.com/images?q=tbn:ANd9GcQVnTy70qS4w2as3kSa0tFb8Fy_utfSJOynytVKW44ujga4YQyEtQ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1200" y="1323974"/>
                <a:ext cx="1397000" cy="2714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H102838\AppData\Local\Microsoft\Windows\Temporary Internet Files\Content.IE5\HFQKNCX1\D75e_Retail_126_1.jpg"/>
          <p:cNvPicPr>
            <a:picLocks noChangeAspect="1" noChangeArrowheads="1"/>
          </p:cNvPicPr>
          <p:nvPr/>
        </p:nvPicPr>
        <p:blipFill>
          <a:blip r:embed="rId2" cstate="print"/>
          <a:srcRect b="1559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 bwMode="auto">
          <a:xfrm>
            <a:off x="3505200" y="666750"/>
            <a:ext cx="5638800" cy="3657600"/>
          </a:xfrm>
          <a:prstGeom prst="rect">
            <a:avLst/>
          </a:prstGeom>
          <a:solidFill>
            <a:schemeClr val="bg1">
              <a:alpha val="65000"/>
            </a:schemeClr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Inventory/ Asset Management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972741"/>
            <a:ext cx="5638800" cy="3199209"/>
          </a:xfrm>
        </p:spPr>
        <p:txBody>
          <a:bodyPr/>
          <a:lstStyle/>
          <a:p>
            <a:r>
              <a:rPr lang="en-US" dirty="0" smtClean="0"/>
              <a:t>The Business Challenge:</a:t>
            </a:r>
          </a:p>
          <a:p>
            <a:pPr lvl="1"/>
            <a:r>
              <a:rPr lang="en-US" b="0" dirty="0" smtClean="0"/>
              <a:t>Stock outs deflate customer experience, share of wallet, revenue</a:t>
            </a:r>
          </a:p>
          <a:p>
            <a:pPr lvl="1"/>
            <a:r>
              <a:rPr lang="en-US" b="0" dirty="0" smtClean="0"/>
              <a:t>Need to reduce overall transaction costs</a:t>
            </a:r>
          </a:p>
          <a:p>
            <a:pPr lvl="1"/>
            <a:r>
              <a:rPr lang="en-US" b="0" dirty="0" smtClean="0"/>
              <a:t>Growth of SKUs is causing growth of errors</a:t>
            </a:r>
          </a:p>
          <a:p>
            <a:pPr lvl="1"/>
            <a:r>
              <a:rPr lang="en-US" b="0" dirty="0" smtClean="0"/>
              <a:t>Staffing limitations</a:t>
            </a:r>
          </a:p>
          <a:p>
            <a:pPr lvl="1"/>
            <a:r>
              <a:rPr lang="en-US" b="0" dirty="0" smtClean="0"/>
              <a:t>Rising worker turnover</a:t>
            </a:r>
          </a:p>
          <a:p>
            <a:pPr lvl="1"/>
            <a:r>
              <a:rPr lang="en-US" b="0" dirty="0" smtClean="0"/>
              <a:t>Peak seasons put strain on customer service</a:t>
            </a:r>
          </a:p>
          <a:p>
            <a:endParaRPr lang="en-US" b="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Inventory/ Asset Management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228600" y="590550"/>
            <a:ext cx="2745619" cy="4114800"/>
          </a:xfrm>
          <a:prstGeom prst="roundRect">
            <a:avLst>
              <a:gd name="adj" fmla="val 6029"/>
            </a:avLst>
          </a:prstGeom>
          <a:solidFill>
            <a:srgbClr val="F2F2F2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0" y="4765005"/>
            <a:ext cx="9143999" cy="397545"/>
          </a:xfrm>
          <a:prstGeom prst="rect">
            <a:avLst/>
          </a:prstGeom>
          <a:solidFill>
            <a:srgbClr val="EE352F"/>
          </a:solidFill>
        </p:spPr>
        <p:txBody>
          <a:bodyPr/>
          <a:lstStyle>
            <a:lvl1pPr marL="174625" indent="-174625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DC241F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3088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‒"/>
              <a:defRPr sz="2000" b="1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80486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C241F"/>
              </a:buClr>
              <a:buSzPct val="90000"/>
              <a:buFont typeface="Wingdings" pitchFamily="2" charset="2"/>
              <a:buChar char="w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146175" indent="-122238" algn="l" rtl="0" eaLnBrk="1" fontAlgn="base" hangingPunct="1">
              <a:spcBef>
                <a:spcPts val="0"/>
              </a:spcBef>
              <a:spcAft>
                <a:spcPts val="400"/>
              </a:spcAft>
              <a:buClrTx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3304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876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32448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7020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41592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Focused on Bottom-line Performance and Optimization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2050" name="Picture 2" descr="C:\Users\H102838\AppData\Local\Microsoft\Windows\Temporary Internet Files\Content.IE5\0TD0XMBQ\D75e_Retail_126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804" y="647701"/>
            <a:ext cx="2248396" cy="1498431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23" name="Content Placeholder 2"/>
          <p:cNvSpPr>
            <a:spLocks noGrp="1"/>
          </p:cNvSpPr>
          <p:nvPr>
            <p:ph sz="half" idx="1"/>
          </p:nvPr>
        </p:nvSpPr>
        <p:spPr>
          <a:xfrm>
            <a:off x="3124200" y="666750"/>
            <a:ext cx="5715000" cy="3774281"/>
          </a:xfrm>
        </p:spPr>
        <p:txBody>
          <a:bodyPr>
            <a:noAutofit/>
          </a:bodyPr>
          <a:lstStyle/>
          <a:p>
            <a:r>
              <a:rPr lang="en-US" sz="1400" dirty="0" smtClean="0"/>
              <a:t>Process: </a:t>
            </a:r>
          </a:p>
          <a:p>
            <a:pPr lvl="1"/>
            <a:r>
              <a:rPr lang="en-US" sz="1050" b="0" dirty="0" smtClean="0"/>
              <a:t>To collect and audit various assets throughout operations; tied to an ERP system the data is used for order management, customer fulfillment, etc. </a:t>
            </a:r>
          </a:p>
          <a:p>
            <a:r>
              <a:rPr lang="en-US" sz="1400" dirty="0" smtClean="0"/>
              <a:t>Environment:</a:t>
            </a:r>
          </a:p>
          <a:p>
            <a:pPr lvl="1"/>
            <a:r>
              <a:rPr lang="en-US" sz="1050" b="0" dirty="0" smtClean="0"/>
              <a:t>Scan incoming shipments, take periodic inventories to determine when to order additional supplies, track items on the shelves and/or warehouse equipment - such as forklifts, conveyors, etc. </a:t>
            </a:r>
          </a:p>
          <a:p>
            <a:pPr lvl="1"/>
            <a:r>
              <a:rPr lang="en-US" sz="1050" b="0" dirty="0" smtClean="0"/>
              <a:t>In the yard a quick barcode scan can enable the automatic completion of asset tracking paperwork, ensuring that accurate costing and condition information is captured. WIFI provides real-time visibility</a:t>
            </a:r>
          </a:p>
          <a:p>
            <a:r>
              <a:rPr lang="en-US" sz="1400" dirty="0" smtClean="0"/>
              <a:t>User Persona:</a:t>
            </a:r>
          </a:p>
          <a:p>
            <a:pPr lvl="1"/>
            <a:r>
              <a:rPr lang="en-US" sz="1050" u="sng" dirty="0" smtClean="0">
                <a:solidFill>
                  <a:srgbClr val="000000"/>
                </a:solidFill>
              </a:rPr>
              <a:t>Ease of training</a:t>
            </a:r>
            <a:r>
              <a:rPr lang="en-US" sz="1050" b="0" dirty="0" smtClean="0">
                <a:solidFill>
                  <a:srgbClr val="000000"/>
                </a:solidFill>
              </a:rPr>
              <a:t>, especially with seasonality or high-turn-over</a:t>
            </a:r>
          </a:p>
          <a:p>
            <a:pPr lvl="1"/>
            <a:r>
              <a:rPr lang="en-US" sz="1050" b="0" dirty="0" smtClean="0">
                <a:solidFill>
                  <a:srgbClr val="000000"/>
                </a:solidFill>
              </a:rPr>
              <a:t>Highly mobile – needs for ergonomic design and easy </a:t>
            </a:r>
            <a:r>
              <a:rPr lang="en-US" sz="1050" u="sng" dirty="0" err="1" smtClean="0">
                <a:solidFill>
                  <a:srgbClr val="000000"/>
                </a:solidFill>
              </a:rPr>
              <a:t>pocketability</a:t>
            </a:r>
            <a:endParaRPr lang="en-US" sz="1050" u="sng" dirty="0" smtClean="0">
              <a:solidFill>
                <a:srgbClr val="000000"/>
              </a:solidFill>
            </a:endParaRPr>
          </a:p>
          <a:p>
            <a:pPr lvl="1"/>
            <a:r>
              <a:rPr lang="en-US" sz="1050" u="sng" dirty="0" smtClean="0">
                <a:solidFill>
                  <a:srgbClr val="000000"/>
                </a:solidFill>
              </a:rPr>
              <a:t>Performance </a:t>
            </a:r>
            <a:r>
              <a:rPr lang="en-US" sz="1050" b="0" dirty="0" smtClean="0">
                <a:solidFill>
                  <a:srgbClr val="000000"/>
                </a:solidFill>
              </a:rPr>
              <a:t>to paper-process process, current purpose built mobile terminal/PDA or legacy PCs</a:t>
            </a:r>
          </a:p>
          <a:p>
            <a:pPr lvl="1"/>
            <a:r>
              <a:rPr lang="en-US" sz="1050" b="0" dirty="0" smtClean="0">
                <a:solidFill>
                  <a:srgbClr val="000000"/>
                </a:solidFill>
              </a:rPr>
              <a:t>Secure </a:t>
            </a:r>
            <a:r>
              <a:rPr lang="en-US" sz="1050" u="sng" dirty="0" smtClean="0">
                <a:solidFill>
                  <a:srgbClr val="000000"/>
                </a:solidFill>
              </a:rPr>
              <a:t>rapid roll-out </a:t>
            </a:r>
            <a:r>
              <a:rPr lang="en-US" sz="1050" b="0" dirty="0" smtClean="0">
                <a:solidFill>
                  <a:srgbClr val="000000"/>
                </a:solidFill>
              </a:rPr>
              <a:t>of multiple applications</a:t>
            </a:r>
          </a:p>
          <a:p>
            <a:r>
              <a:rPr lang="en-US" sz="1400" dirty="0" smtClean="0"/>
              <a:t>Key Benefits/Attributes:</a:t>
            </a:r>
          </a:p>
          <a:p>
            <a:pPr lvl="2"/>
            <a:r>
              <a:rPr lang="en-US" sz="1050" dirty="0" smtClean="0"/>
              <a:t>Automated collection of asset management &amp; inventory count data</a:t>
            </a:r>
          </a:p>
          <a:p>
            <a:pPr lvl="2"/>
            <a:r>
              <a:rPr lang="en-US" sz="1050" dirty="0" smtClean="0"/>
              <a:t>Improved Productivity</a:t>
            </a:r>
          </a:p>
          <a:p>
            <a:pPr lvl="2"/>
            <a:r>
              <a:rPr lang="en-US" sz="1050" dirty="0" smtClean="0"/>
              <a:t>Fewer data errors</a:t>
            </a:r>
          </a:p>
          <a:p>
            <a:pPr lvl="2"/>
            <a:r>
              <a:rPr lang="en-US" sz="1050" dirty="0" smtClean="0"/>
              <a:t>Reduced cost of ownership for assets</a:t>
            </a:r>
          </a:p>
          <a:p>
            <a:pPr lvl="2"/>
            <a:r>
              <a:rPr lang="en-US" sz="1050" dirty="0" smtClean="0"/>
              <a:t>Integration with related business systems</a:t>
            </a:r>
          </a:p>
          <a:p>
            <a:endParaRPr lang="en-US" sz="1200" b="0" dirty="0" smtClean="0">
              <a:solidFill>
                <a:srgbClr val="000000"/>
              </a:solidFill>
            </a:endParaRPr>
          </a:p>
          <a:p>
            <a:pPr lvl="1"/>
            <a:endParaRPr lang="en-US" sz="1050" b="0" dirty="0" smtClean="0">
              <a:solidFill>
                <a:srgbClr val="000000"/>
              </a:solidFill>
            </a:endParaRPr>
          </a:p>
          <a:p>
            <a:pPr lvl="1"/>
            <a:endParaRPr lang="en-US" sz="1050" u="sng" dirty="0" smtClean="0">
              <a:solidFill>
                <a:srgbClr val="000000"/>
              </a:solidFill>
            </a:endParaRPr>
          </a:p>
          <a:p>
            <a:endParaRPr lang="en-US" sz="1050" dirty="0"/>
          </a:p>
        </p:txBody>
      </p:sp>
      <p:grpSp>
        <p:nvGrpSpPr>
          <p:cNvPr id="9" name="Group 11"/>
          <p:cNvGrpSpPr/>
          <p:nvPr/>
        </p:nvGrpSpPr>
        <p:grpSpPr>
          <a:xfrm>
            <a:off x="457200" y="2266950"/>
            <a:ext cx="2351751" cy="2101563"/>
            <a:chOff x="476250" y="742951"/>
            <a:chExt cx="4476752" cy="4000500"/>
          </a:xfrm>
        </p:grpSpPr>
        <p:grpSp>
          <p:nvGrpSpPr>
            <p:cNvPr id="10" name="Group 12"/>
            <p:cNvGrpSpPr/>
            <p:nvPr/>
          </p:nvGrpSpPr>
          <p:grpSpPr>
            <a:xfrm>
              <a:off x="476250" y="742951"/>
              <a:ext cx="2238376" cy="4000500"/>
              <a:chOff x="476250" y="742951"/>
              <a:chExt cx="2238376" cy="4000500"/>
            </a:xfrm>
          </p:grpSpPr>
          <p:pic>
            <p:nvPicPr>
              <p:cNvPr id="14" name="Picture 2" descr="Y:\Product Images\Dolphin 70e Black.pn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476250" y="742951"/>
                <a:ext cx="2238376" cy="4000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551" y="1323974"/>
                <a:ext cx="1477519" cy="2714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1" name="Group 14"/>
            <p:cNvGrpSpPr/>
            <p:nvPr/>
          </p:nvGrpSpPr>
          <p:grpSpPr>
            <a:xfrm>
              <a:off x="2714626" y="742951"/>
              <a:ext cx="2238376" cy="4000500"/>
              <a:chOff x="2714626" y="742951"/>
              <a:chExt cx="2238376" cy="4000500"/>
            </a:xfrm>
          </p:grpSpPr>
          <p:pic>
            <p:nvPicPr>
              <p:cNvPr id="12" name="Picture 2" descr="Y:\Product Images\Dolphin 70e Black.pn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2714626" y="742951"/>
                <a:ext cx="2238376" cy="4000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0" descr="https://encrypted-tbn3.gstatic.com/images?q=tbn:ANd9GcQVnTy70qS4w2as3kSa0tFb8Fy_utfSJOynytVKW44ujga4YQyEtQ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1200" y="1323974"/>
                <a:ext cx="1397000" cy="2714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102838\AppData\Local\Microsoft\Windows\Temporary Internet Files\Content.IE5\P8XR5T3U\D75e_Retail_234_1.jpg"/>
          <p:cNvPicPr>
            <a:picLocks noChangeAspect="1" noChangeArrowheads="1"/>
          </p:cNvPicPr>
          <p:nvPr/>
        </p:nvPicPr>
        <p:blipFill>
          <a:blip r:embed="rId2" cstate="print"/>
          <a:srcRect r="1639" b="1700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 bwMode="auto">
          <a:xfrm>
            <a:off x="3505200" y="666750"/>
            <a:ext cx="5638800" cy="3657600"/>
          </a:xfrm>
          <a:prstGeom prst="rect">
            <a:avLst/>
          </a:prstGeom>
          <a:solidFill>
            <a:schemeClr val="bg1">
              <a:alpha val="65000"/>
            </a:schemeClr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Customer Engagement/ Check-In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972741"/>
            <a:ext cx="5638800" cy="3199209"/>
          </a:xfrm>
        </p:spPr>
        <p:txBody>
          <a:bodyPr/>
          <a:lstStyle/>
          <a:p>
            <a:r>
              <a:rPr lang="en-US" dirty="0" smtClean="0"/>
              <a:t>The Business Challenge:</a:t>
            </a:r>
          </a:p>
          <a:p>
            <a:pPr lvl="1"/>
            <a:r>
              <a:rPr lang="en-US" b="0" dirty="0" smtClean="0"/>
              <a:t>Brick &amp; mortar business model under assault by online shopping</a:t>
            </a:r>
          </a:p>
          <a:p>
            <a:pPr lvl="1"/>
            <a:r>
              <a:rPr lang="en-US" b="0" dirty="0" smtClean="0"/>
              <a:t>Need to innovate and improve customer experience to stay relevant</a:t>
            </a:r>
          </a:p>
          <a:p>
            <a:pPr lvl="1"/>
            <a:r>
              <a:rPr lang="en-US" b="0" dirty="0" smtClean="0"/>
              <a:t>Staffing/ seasonal employee limitations</a:t>
            </a:r>
          </a:p>
          <a:p>
            <a:pPr lvl="1"/>
            <a:r>
              <a:rPr lang="en-US" b="0" dirty="0" smtClean="0"/>
              <a:t>Rising worker turnover</a:t>
            </a:r>
          </a:p>
          <a:p>
            <a:pPr lvl="1"/>
            <a:r>
              <a:rPr lang="en-US" b="0" dirty="0" smtClean="0"/>
              <a:t>Peak seasons put strain on customer service</a:t>
            </a:r>
          </a:p>
          <a:p>
            <a:endParaRPr lang="en-US" b="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</p:txBody>
      </p:sp>
    </p:spTree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Engagement/ Check-In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228600" y="590550"/>
            <a:ext cx="2745619" cy="4114800"/>
          </a:xfrm>
          <a:prstGeom prst="roundRect">
            <a:avLst>
              <a:gd name="adj" fmla="val 6029"/>
            </a:avLst>
          </a:prstGeom>
          <a:solidFill>
            <a:srgbClr val="F2F2F2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0" y="4765005"/>
            <a:ext cx="9143999" cy="397545"/>
          </a:xfrm>
          <a:prstGeom prst="rect">
            <a:avLst/>
          </a:prstGeom>
          <a:solidFill>
            <a:srgbClr val="EE352F"/>
          </a:solidFill>
        </p:spPr>
        <p:txBody>
          <a:bodyPr/>
          <a:lstStyle>
            <a:lvl1pPr marL="174625" indent="-174625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DC241F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3088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‒"/>
              <a:defRPr sz="2000" b="1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80486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C241F"/>
              </a:buClr>
              <a:buSzPct val="90000"/>
              <a:buFont typeface="Wingdings" pitchFamily="2" charset="2"/>
              <a:buChar char="w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146175" indent="-122238" algn="l" rtl="0" eaLnBrk="1" fontAlgn="base" hangingPunct="1">
              <a:spcBef>
                <a:spcPts val="0"/>
              </a:spcBef>
              <a:spcAft>
                <a:spcPts val="400"/>
              </a:spcAft>
              <a:buClrTx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3304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876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32448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7020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41592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Focused on Improving Customer Experience and Self-Services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sz="half" idx="1"/>
          </p:nvPr>
        </p:nvSpPr>
        <p:spPr>
          <a:xfrm>
            <a:off x="3124200" y="666750"/>
            <a:ext cx="5715000" cy="3962400"/>
          </a:xfrm>
        </p:spPr>
        <p:txBody>
          <a:bodyPr>
            <a:noAutofit/>
          </a:bodyPr>
          <a:lstStyle/>
          <a:p>
            <a:r>
              <a:rPr lang="en-US" sz="1400" dirty="0" smtClean="0"/>
              <a:t>Process: </a:t>
            </a:r>
          </a:p>
          <a:p>
            <a:pPr lvl="1"/>
            <a:r>
              <a:rPr lang="en-US" sz="1050" b="0" dirty="0" smtClean="0"/>
              <a:t>To serve as the tip of the </a:t>
            </a:r>
            <a:r>
              <a:rPr lang="en-US" sz="1050" b="0" dirty="0" err="1" smtClean="0"/>
              <a:t>IoT</a:t>
            </a:r>
            <a:r>
              <a:rPr lang="en-US" sz="1050" b="0" dirty="0" smtClean="0"/>
              <a:t> to connect to the mobile customers; systems like mobile bag drop need a kiosk replacement for their IT systems</a:t>
            </a:r>
          </a:p>
          <a:p>
            <a:r>
              <a:rPr lang="en-US" sz="1400" dirty="0" smtClean="0"/>
              <a:t>Environment:</a:t>
            </a:r>
          </a:p>
          <a:p>
            <a:pPr lvl="1"/>
            <a:r>
              <a:rPr lang="en-US" sz="1050" b="0" dirty="0" smtClean="0"/>
              <a:t>Scan incoming customers, check government issued identification, possibly payment method, collect and track items provided to hospitality employee (i.e. baggage for airlines/cruise-lines or packages for hotel guests)</a:t>
            </a:r>
          </a:p>
          <a:p>
            <a:r>
              <a:rPr lang="en-US" sz="1400" dirty="0" smtClean="0"/>
              <a:t>User Persona:</a:t>
            </a:r>
          </a:p>
          <a:p>
            <a:pPr lvl="1"/>
            <a:r>
              <a:rPr lang="en-US" sz="1050" u="sng" dirty="0" smtClean="0">
                <a:solidFill>
                  <a:srgbClr val="000000"/>
                </a:solidFill>
              </a:rPr>
              <a:t>Ease of training</a:t>
            </a:r>
            <a:r>
              <a:rPr lang="en-US" sz="1050" b="0" dirty="0" smtClean="0">
                <a:solidFill>
                  <a:srgbClr val="000000"/>
                </a:solidFill>
              </a:rPr>
              <a:t>, especially with seasonality or high-turn-over</a:t>
            </a:r>
          </a:p>
          <a:p>
            <a:pPr lvl="1"/>
            <a:r>
              <a:rPr lang="en-US" sz="1050" b="0" dirty="0" smtClean="0">
                <a:solidFill>
                  <a:srgbClr val="000000"/>
                </a:solidFill>
              </a:rPr>
              <a:t>Highly mobile – needs for ergonomic design and easy </a:t>
            </a:r>
            <a:r>
              <a:rPr lang="en-US" sz="1050" u="sng" dirty="0" err="1" smtClean="0">
                <a:solidFill>
                  <a:srgbClr val="000000"/>
                </a:solidFill>
              </a:rPr>
              <a:t>pocketability</a:t>
            </a:r>
            <a:endParaRPr lang="en-US" sz="1050" u="sng" dirty="0" smtClean="0">
              <a:solidFill>
                <a:srgbClr val="000000"/>
              </a:solidFill>
            </a:endParaRPr>
          </a:p>
          <a:p>
            <a:pPr lvl="1"/>
            <a:r>
              <a:rPr lang="en-US" sz="1050" u="sng" dirty="0" smtClean="0">
                <a:solidFill>
                  <a:srgbClr val="000000"/>
                </a:solidFill>
              </a:rPr>
              <a:t>Performance </a:t>
            </a:r>
            <a:r>
              <a:rPr lang="en-US" sz="1050" b="0" dirty="0" smtClean="0">
                <a:solidFill>
                  <a:srgbClr val="000000"/>
                </a:solidFill>
              </a:rPr>
              <a:t>to paper-process process, current purpose built mobile terminal/PDA or legacy PCs</a:t>
            </a:r>
          </a:p>
          <a:p>
            <a:pPr lvl="1"/>
            <a:r>
              <a:rPr lang="en-US" sz="1050" b="0" dirty="0" smtClean="0">
                <a:solidFill>
                  <a:srgbClr val="000000"/>
                </a:solidFill>
              </a:rPr>
              <a:t>Secure </a:t>
            </a:r>
            <a:r>
              <a:rPr lang="en-US" sz="1050" u="sng" dirty="0" smtClean="0">
                <a:solidFill>
                  <a:srgbClr val="000000"/>
                </a:solidFill>
              </a:rPr>
              <a:t>rapid roll-out </a:t>
            </a:r>
            <a:r>
              <a:rPr lang="en-US" sz="1050" b="0" dirty="0" smtClean="0">
                <a:solidFill>
                  <a:srgbClr val="000000"/>
                </a:solidFill>
              </a:rPr>
              <a:t>of multiple applications</a:t>
            </a:r>
          </a:p>
          <a:p>
            <a:r>
              <a:rPr lang="en-US" sz="1400" dirty="0" smtClean="0"/>
              <a:t>Key Benefits/Attributes:</a:t>
            </a:r>
          </a:p>
          <a:p>
            <a:pPr lvl="2"/>
            <a:r>
              <a:rPr lang="en-US" sz="1050" dirty="0" smtClean="0"/>
              <a:t>Automated collection of reservations and baggage collection</a:t>
            </a:r>
          </a:p>
          <a:p>
            <a:pPr lvl="2"/>
            <a:r>
              <a:rPr lang="en-US" sz="1050" dirty="0" smtClean="0"/>
              <a:t>Improved productivity</a:t>
            </a:r>
          </a:p>
          <a:p>
            <a:pPr lvl="2"/>
            <a:r>
              <a:rPr lang="en-US" sz="1050" dirty="0" smtClean="0"/>
              <a:t>Fewer data errors -&gt; Fewer lost bags/assets of the customer</a:t>
            </a:r>
          </a:p>
          <a:p>
            <a:pPr lvl="2"/>
            <a:r>
              <a:rPr lang="en-US" sz="1050" dirty="0" smtClean="0"/>
              <a:t>Integration with related business systems</a:t>
            </a:r>
          </a:p>
          <a:p>
            <a:pPr lvl="2"/>
            <a:r>
              <a:rPr lang="en-US" sz="1050" dirty="0" smtClean="0"/>
              <a:t>Cost-effective regulatory compliance</a:t>
            </a:r>
          </a:p>
          <a:p>
            <a:endParaRPr lang="en-US" sz="1450" b="0" dirty="0" smtClean="0">
              <a:solidFill>
                <a:srgbClr val="000000"/>
              </a:solidFill>
            </a:endParaRPr>
          </a:p>
          <a:p>
            <a:pPr lvl="1"/>
            <a:endParaRPr lang="en-US" sz="700" u="sng" dirty="0" smtClean="0">
              <a:solidFill>
                <a:srgbClr val="000000"/>
              </a:solidFill>
            </a:endParaRPr>
          </a:p>
          <a:p>
            <a:endParaRPr lang="en-US" sz="700" dirty="0"/>
          </a:p>
        </p:txBody>
      </p:sp>
      <p:pic>
        <p:nvPicPr>
          <p:cNvPr id="10" name="Picture 2" descr="C:\Users\H102838\AppData\Local\Microsoft\Windows\Temporary Internet Files\Content.IE5\P8XR5T3U\D75e_Retail_234_1.jpg"/>
          <p:cNvPicPr>
            <a:picLocks noChangeAspect="1" noChangeArrowheads="1"/>
          </p:cNvPicPr>
          <p:nvPr/>
        </p:nvPicPr>
        <p:blipFill>
          <a:blip r:embed="rId2" cstate="print"/>
          <a:srcRect r="1639" b="17008"/>
          <a:stretch>
            <a:fillRect/>
          </a:stretch>
        </p:blipFill>
        <p:spPr bwMode="auto">
          <a:xfrm>
            <a:off x="424349" y="691134"/>
            <a:ext cx="2395051" cy="1347216"/>
          </a:xfrm>
          <a:prstGeom prst="rect">
            <a:avLst/>
          </a:prstGeom>
          <a:noFill/>
          <a:effectLst>
            <a:softEdge rad="31750"/>
          </a:effectLst>
        </p:spPr>
      </p:pic>
      <p:grpSp>
        <p:nvGrpSpPr>
          <p:cNvPr id="9" name="Group 11"/>
          <p:cNvGrpSpPr/>
          <p:nvPr/>
        </p:nvGrpSpPr>
        <p:grpSpPr>
          <a:xfrm>
            <a:off x="457200" y="2266950"/>
            <a:ext cx="2351751" cy="2101563"/>
            <a:chOff x="476250" y="742951"/>
            <a:chExt cx="4476752" cy="4000500"/>
          </a:xfrm>
        </p:grpSpPr>
        <p:grpSp>
          <p:nvGrpSpPr>
            <p:cNvPr id="11" name="Group 12"/>
            <p:cNvGrpSpPr/>
            <p:nvPr/>
          </p:nvGrpSpPr>
          <p:grpSpPr>
            <a:xfrm>
              <a:off x="476250" y="742951"/>
              <a:ext cx="2238376" cy="4000500"/>
              <a:chOff x="476250" y="742951"/>
              <a:chExt cx="2238376" cy="4000500"/>
            </a:xfrm>
          </p:grpSpPr>
          <p:pic>
            <p:nvPicPr>
              <p:cNvPr id="15" name="Picture 2" descr="Y:\Product Images\Dolphin 70e Black.pn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476250" y="742951"/>
                <a:ext cx="2238376" cy="4000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8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551" y="1323974"/>
                <a:ext cx="1477519" cy="2714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2" name="Group 14"/>
            <p:cNvGrpSpPr/>
            <p:nvPr/>
          </p:nvGrpSpPr>
          <p:grpSpPr>
            <a:xfrm>
              <a:off x="2714626" y="742951"/>
              <a:ext cx="2238376" cy="4000500"/>
              <a:chOff x="2714626" y="742951"/>
              <a:chExt cx="2238376" cy="4000500"/>
            </a:xfrm>
          </p:grpSpPr>
          <p:pic>
            <p:nvPicPr>
              <p:cNvPr id="13" name="Picture 2" descr="Y:\Product Images\Dolphin 70e Black.pn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2714626" y="742951"/>
                <a:ext cx="2238376" cy="4000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0" descr="https://encrypted-tbn3.gstatic.com/images?q=tbn:ANd9GcQVnTy70qS4w2as3kSa0tFb8Fy_utfSJOynytVKW44ujga4YQyEtQ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1200" y="1323974"/>
                <a:ext cx="1397000" cy="2714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102838\AppData\Local\Microsoft\Windows\Temporary Internet Files\Content.IE5\J9Q0P80C\D75e_Retail_262_1.jpg"/>
          <p:cNvPicPr>
            <a:picLocks noChangeAspect="1" noChangeArrowheads="1"/>
          </p:cNvPicPr>
          <p:nvPr/>
        </p:nvPicPr>
        <p:blipFill>
          <a:blip r:embed="rId2" cstate="print"/>
          <a:srcRect b="15625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 bwMode="auto">
          <a:xfrm>
            <a:off x="3505200" y="666750"/>
            <a:ext cx="5638800" cy="3657600"/>
          </a:xfrm>
          <a:prstGeom prst="rect">
            <a:avLst/>
          </a:prstGeom>
          <a:solidFill>
            <a:schemeClr val="bg1">
              <a:alpha val="65000"/>
            </a:schemeClr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Multi-Modal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972741"/>
            <a:ext cx="5638800" cy="3199209"/>
          </a:xfrm>
        </p:spPr>
        <p:txBody>
          <a:bodyPr/>
          <a:lstStyle/>
          <a:p>
            <a:r>
              <a:rPr lang="en-US" dirty="0" smtClean="0"/>
              <a:t>The Business Challenge:</a:t>
            </a:r>
          </a:p>
          <a:p>
            <a:pPr lvl="1"/>
            <a:r>
              <a:rPr lang="en-US" b="0" dirty="0" smtClean="0"/>
              <a:t>Today’s workers are faced with less time and more tasks to get their jobs done</a:t>
            </a:r>
          </a:p>
          <a:p>
            <a:pPr lvl="1"/>
            <a:r>
              <a:rPr lang="en-US" b="0" dirty="0" smtClean="0"/>
              <a:t>Workers need instant access to business critical information to deliver the best possible service</a:t>
            </a:r>
          </a:p>
          <a:p>
            <a:pPr lvl="1"/>
            <a:r>
              <a:rPr lang="en-US" b="0" dirty="0" smtClean="0"/>
              <a:t>Workers want a business device that is as easy to use as their personal device but with expanded capabilities for business needs</a:t>
            </a:r>
          </a:p>
          <a:p>
            <a:endParaRPr lang="en-US" b="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</p:txBody>
      </p:sp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your Audience? – Use Case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 bwMode="auto">
          <a:xfrm>
            <a:off x="7239000" y="590550"/>
            <a:ext cx="1600200" cy="4297680"/>
          </a:xfrm>
          <a:prstGeom prst="roundRect">
            <a:avLst>
              <a:gd name="adj" fmla="val 6029"/>
            </a:avLst>
          </a:prstGeom>
          <a:solidFill>
            <a:srgbClr val="F2F2F2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3733800" y="590550"/>
            <a:ext cx="1600200" cy="4297680"/>
          </a:xfrm>
          <a:prstGeom prst="roundRect">
            <a:avLst>
              <a:gd name="adj" fmla="val 6029"/>
            </a:avLst>
          </a:prstGeom>
          <a:solidFill>
            <a:srgbClr val="F2F2F2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8" name="Picture 2" descr="C:\Users\H102838\AppData\Local\Microsoft\Windows\Temporary Internet Files\Content.IE5\P8XR5T3U\D75e_Retail_234_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0000" y="742951"/>
            <a:ext cx="1371600" cy="771525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19" name="Rounded Rectangle 18"/>
          <p:cNvSpPr/>
          <p:nvPr/>
        </p:nvSpPr>
        <p:spPr bwMode="auto">
          <a:xfrm>
            <a:off x="1981200" y="590550"/>
            <a:ext cx="1600200" cy="4297680"/>
          </a:xfrm>
          <a:prstGeom prst="roundRect">
            <a:avLst>
              <a:gd name="adj" fmla="val 6029"/>
            </a:avLst>
          </a:prstGeom>
          <a:solidFill>
            <a:srgbClr val="F2F2F2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" name="Picture 2" descr="C:\Users\H102838\AppData\Local\Microsoft\Windows\Temporary Internet Files\Content.IE5\0TD0XMBQ\D75e_Retail_126_1.jpg"/>
          <p:cNvPicPr>
            <a:picLocks noChangeAspect="1" noChangeArrowheads="1"/>
          </p:cNvPicPr>
          <p:nvPr/>
        </p:nvPicPr>
        <p:blipFill>
          <a:blip r:embed="rId3" cstate="email"/>
          <a:srcRect b="10908"/>
          <a:stretch>
            <a:fillRect/>
          </a:stretch>
        </p:blipFill>
        <p:spPr bwMode="auto">
          <a:xfrm>
            <a:off x="2057400" y="723901"/>
            <a:ext cx="1371600" cy="814387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22" name="Rounded Rectangle 21"/>
          <p:cNvSpPr/>
          <p:nvPr/>
        </p:nvSpPr>
        <p:spPr bwMode="auto">
          <a:xfrm>
            <a:off x="228600" y="590550"/>
            <a:ext cx="1600200" cy="4297680"/>
          </a:xfrm>
          <a:prstGeom prst="roundRect">
            <a:avLst>
              <a:gd name="adj" fmla="val 6029"/>
            </a:avLst>
          </a:prstGeom>
          <a:solidFill>
            <a:srgbClr val="F2F2F2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3" name="Picture 6" descr="C:\Users\H102838\AppData\Local\Microsoft\Windows\Temporary Internet Files\Content.IE5\SV3IXOXG\D75e_Retail_3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4800" y="699516"/>
            <a:ext cx="1371600" cy="834390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7239000" y="1504950"/>
            <a:ext cx="1600200" cy="3276600"/>
          </a:xfrm>
        </p:spPr>
        <p:txBody>
          <a:bodyPr/>
          <a:lstStyle/>
          <a:p>
            <a:pPr marL="0" indent="0">
              <a:buNone/>
            </a:pPr>
            <a:r>
              <a:rPr lang="en-US" sz="1000" dirty="0" smtClean="0"/>
              <a:t>Quality/ Audit Workflows</a:t>
            </a:r>
          </a:p>
          <a:p>
            <a:r>
              <a:rPr lang="en-US" sz="1000" b="0" dirty="0" smtClean="0"/>
              <a:t>Inspection</a:t>
            </a:r>
          </a:p>
          <a:p>
            <a:r>
              <a:rPr lang="en-US" sz="1000" b="0" dirty="0" smtClean="0"/>
              <a:t>Quality control</a:t>
            </a:r>
          </a:p>
          <a:p>
            <a:r>
              <a:rPr lang="en-US" sz="1000" b="0" dirty="0" smtClean="0"/>
              <a:t>Supplier performance</a:t>
            </a:r>
          </a:p>
          <a:p>
            <a:r>
              <a:rPr lang="en-US" sz="1000" b="0" dirty="0" smtClean="0"/>
              <a:t>Records maintenance</a:t>
            </a:r>
          </a:p>
          <a:p>
            <a:r>
              <a:rPr lang="en-US" sz="1000" b="0" dirty="0" smtClean="0"/>
              <a:t>Product testing</a:t>
            </a:r>
          </a:p>
          <a:p>
            <a:r>
              <a:rPr lang="en-US" sz="1000" b="0" dirty="0" smtClean="0"/>
              <a:t>Fault finding</a:t>
            </a:r>
          </a:p>
          <a:p>
            <a:r>
              <a:rPr lang="en-US" sz="1000" b="0" dirty="0" smtClean="0"/>
              <a:t>Documentation</a:t>
            </a:r>
          </a:p>
          <a:p>
            <a:r>
              <a:rPr lang="en-US" sz="1000" b="0" dirty="0" smtClean="0"/>
              <a:t>Results analysis</a:t>
            </a:r>
          </a:p>
          <a:p>
            <a:r>
              <a:rPr lang="en-US" sz="1000" b="0" dirty="0" smtClean="0"/>
              <a:t>Process improvement</a:t>
            </a:r>
          </a:p>
          <a:p>
            <a:r>
              <a:rPr lang="en-US" sz="1000" b="0" dirty="0" smtClean="0"/>
              <a:t>Reporting</a:t>
            </a:r>
          </a:p>
          <a:p>
            <a:r>
              <a:rPr lang="en-US" sz="1000" b="0" dirty="0" smtClean="0"/>
              <a:t>Compliance</a:t>
            </a:r>
          </a:p>
          <a:p>
            <a:pPr>
              <a:buNone/>
            </a:pPr>
            <a:r>
              <a:rPr lang="en-US" sz="1000" dirty="0" smtClean="0"/>
              <a:t>Key Business Advantages</a:t>
            </a:r>
          </a:p>
          <a:p>
            <a:r>
              <a:rPr lang="en-US" sz="1000" b="0" dirty="0" smtClean="0"/>
              <a:t>Cost-effective regulator compliance</a:t>
            </a:r>
          </a:p>
          <a:p>
            <a:r>
              <a:rPr lang="en-US" sz="1000" b="0" dirty="0" smtClean="0"/>
              <a:t>Improved productivity</a:t>
            </a:r>
          </a:p>
          <a:p>
            <a:r>
              <a:rPr lang="en-US" sz="1000" b="0" dirty="0" smtClean="0"/>
              <a:t>Fewer data errors</a:t>
            </a:r>
          </a:p>
          <a:p>
            <a:endParaRPr lang="en-US" sz="1000" b="0" dirty="0" smtClean="0"/>
          </a:p>
          <a:p>
            <a:endParaRPr lang="en-US" sz="1000" b="0" dirty="0" smtClean="0"/>
          </a:p>
          <a:p>
            <a:pPr lvl="1">
              <a:buNone/>
            </a:pPr>
            <a:endParaRPr lang="en-US" sz="1000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3733800" y="1504950"/>
            <a:ext cx="1524000" cy="304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Customer Engagement/ Check-In Workflows</a:t>
            </a:r>
          </a:p>
          <a:p>
            <a:pPr marL="174625" lvl="0" indent="-174625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FontTx/>
              <a:buChar char="•"/>
            </a:pPr>
            <a:r>
              <a:rPr lang="en-US" sz="1000" kern="0" dirty="0" smtClean="0">
                <a:solidFill>
                  <a:srgbClr val="000000"/>
                </a:solidFill>
              </a:rPr>
              <a:t>Price/ inventory checks</a:t>
            </a:r>
          </a:p>
          <a:p>
            <a:pPr marL="174625" lvl="0" indent="-174625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FontTx/>
              <a:buChar char="•"/>
            </a:pPr>
            <a:r>
              <a:rPr lang="en-US" sz="1000" kern="0" dirty="0" smtClean="0">
                <a:solidFill>
                  <a:srgbClr val="000000"/>
                </a:solidFill>
              </a:rPr>
              <a:t>Loyalty apps</a:t>
            </a:r>
          </a:p>
          <a:p>
            <a:pPr marL="174625" lvl="0" indent="-174625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FontTx/>
              <a:buChar char="•"/>
            </a:pPr>
            <a:r>
              <a:rPr lang="en-US" sz="1000" kern="0" dirty="0" smtClean="0">
                <a:solidFill>
                  <a:srgbClr val="000000"/>
                </a:solidFill>
              </a:rPr>
              <a:t>Item locator</a:t>
            </a:r>
          </a:p>
          <a:p>
            <a:pPr marL="174625" lvl="0" indent="-174625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FontTx/>
              <a:buChar char="•"/>
            </a:pPr>
            <a:r>
              <a:rPr lang="en-US" sz="1000" kern="0" dirty="0" smtClean="0">
                <a:solidFill>
                  <a:srgbClr val="000000"/>
                </a:solidFill>
              </a:rPr>
              <a:t>Price management</a:t>
            </a:r>
          </a:p>
          <a:p>
            <a:pPr marL="174625" lvl="0" indent="-174625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FontTx/>
              <a:buChar char="•"/>
            </a:pPr>
            <a:r>
              <a:rPr lang="en-US" sz="1000" kern="0" dirty="0" smtClean="0">
                <a:solidFill>
                  <a:srgbClr val="000000"/>
                </a:solidFill>
              </a:rPr>
              <a:t>Line busting</a:t>
            </a:r>
          </a:p>
          <a:p>
            <a:pPr marL="174625" lvl="0" indent="-174625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FontTx/>
              <a:buChar char="•"/>
            </a:pPr>
            <a:r>
              <a:rPr lang="en-US" sz="1000" kern="0" dirty="0" err="1" smtClean="0">
                <a:solidFill>
                  <a:srgbClr val="000000"/>
                </a:solidFill>
              </a:rPr>
              <a:t>Clienteling</a:t>
            </a:r>
            <a:endParaRPr lang="en-US" sz="1000" kern="0" dirty="0" smtClean="0">
              <a:solidFill>
                <a:srgbClr val="000000"/>
              </a:solidFill>
            </a:endParaRPr>
          </a:p>
          <a:p>
            <a:pPr marL="174625" lvl="0" indent="-174625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FontTx/>
              <a:buChar char="•"/>
            </a:pPr>
            <a:r>
              <a:rPr lang="en-US" sz="1000" kern="0" dirty="0" smtClean="0">
                <a:solidFill>
                  <a:srgbClr val="000000"/>
                </a:solidFill>
              </a:rPr>
              <a:t>Electronic couponing</a:t>
            </a:r>
          </a:p>
          <a:p>
            <a:pPr marL="174625" lvl="0" indent="-174625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FontTx/>
              <a:buChar char="•"/>
            </a:pPr>
            <a:r>
              <a:rPr lang="en-US" sz="1000" kern="0" dirty="0" smtClean="0">
                <a:solidFill>
                  <a:srgbClr val="000000"/>
                </a:solidFill>
              </a:rPr>
              <a:t>Cross channel fulfillment</a:t>
            </a:r>
          </a:p>
          <a:p>
            <a:pPr marL="174625" lvl="0" indent="-174625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FontTx/>
              <a:buChar char="•"/>
            </a:pPr>
            <a:r>
              <a:rPr lang="en-US" sz="1000" kern="0" dirty="0" smtClean="0">
                <a:solidFill>
                  <a:srgbClr val="000000"/>
                </a:solidFill>
              </a:rPr>
              <a:t>Gift registry lookup</a:t>
            </a:r>
          </a:p>
          <a:p>
            <a:pPr marL="174625" lvl="0" indent="-174625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</a:pPr>
            <a:r>
              <a:rPr lang="en-US" sz="1000" b="1" kern="0" dirty="0" smtClean="0">
                <a:solidFill>
                  <a:srgbClr val="000000"/>
                </a:solidFill>
              </a:rPr>
              <a:t>Key Business Advantages</a:t>
            </a:r>
          </a:p>
          <a:p>
            <a:pPr marL="174625" lvl="0" indent="-174625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FontTx/>
              <a:buChar char="•"/>
            </a:pPr>
            <a:r>
              <a:rPr lang="en-US" sz="1000" kern="0" dirty="0" smtClean="0">
                <a:solidFill>
                  <a:srgbClr val="000000"/>
                </a:solidFill>
              </a:rPr>
              <a:t>Increased sales</a:t>
            </a:r>
          </a:p>
          <a:p>
            <a:pPr marL="174625" lvl="0" indent="-174625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FontTx/>
              <a:buChar char="•"/>
            </a:pPr>
            <a:r>
              <a:rPr lang="en-US" sz="1000" kern="0" dirty="0" smtClean="0">
                <a:solidFill>
                  <a:srgbClr val="000000"/>
                </a:solidFill>
              </a:rPr>
              <a:t>Better customer service</a:t>
            </a:r>
          </a:p>
          <a:p>
            <a:pPr marL="174625" lvl="0" indent="-174625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FontTx/>
              <a:buChar char="•"/>
            </a:pPr>
            <a:r>
              <a:rPr lang="en-US" sz="1000" kern="0" dirty="0" smtClean="0">
                <a:solidFill>
                  <a:srgbClr val="000000"/>
                </a:solidFill>
              </a:rPr>
              <a:t>Faster response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228600" y="1504950"/>
            <a:ext cx="1524000" cy="304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Shelf Stocking/ Re-Stocking Workflows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Order picking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Stock replenishment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Receiving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lang="en-US" sz="1000" kern="0" dirty="0" smtClean="0"/>
              <a:t>Arrange displays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Price checking/ markdown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Returns management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 Business Advantages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Increased sales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Better customer service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Faster response time to out of stocks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lang="en-US" sz="1000" kern="0" dirty="0" smtClean="0"/>
              <a:t>Improved worker productivity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-16827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0053A5"/>
              </a:buClr>
              <a:buSzPct val="120000"/>
              <a:buFont typeface="Arial" charset="0"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1981200" y="1504950"/>
            <a:ext cx="1524000" cy="304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Inventory/ Asset Management Workflows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Order management 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Stock valuation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Receiving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Inventory maintenance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Loss prevention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lang="en-US" sz="1000" kern="0" dirty="0" smtClean="0"/>
              <a:t>Asset protection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 Business Advantages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Increased sales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Better customer service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Faster response time to out of stocks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lang="en-US" sz="1000" kern="0" noProof="0" dirty="0" smtClean="0"/>
              <a:t>Improved cost control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kumimoji="0" lang="en-US" sz="100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Fewer</a:t>
            </a:r>
            <a:r>
              <a:rPr kumimoji="0" lang="en-US" sz="100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data errors</a:t>
            </a:r>
            <a:endParaRPr kumimoji="0" lang="en-US" sz="1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5486400" y="590550"/>
            <a:ext cx="1600200" cy="4297680"/>
          </a:xfrm>
          <a:prstGeom prst="roundRect">
            <a:avLst>
              <a:gd name="adj" fmla="val 6029"/>
            </a:avLst>
          </a:prstGeom>
          <a:solidFill>
            <a:srgbClr val="F2F2F2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1" name="Picture 2" descr="C:\Users\H102838\AppData\Local\Microsoft\Windows\Temporary Internet Files\Content.IE5\J9Q0P80C\D75e_Retail_262_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565019" y="742950"/>
            <a:ext cx="1371600" cy="771525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5486400" y="1581150"/>
            <a:ext cx="1600200" cy="327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Multi-Modal Workflows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Multi-use</a:t>
            </a:r>
            <a:r>
              <a:rPr kumimoji="0" lang="en-US" sz="1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case 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environment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lang="en-US" sz="1000" kern="0" noProof="0" dirty="0" smtClean="0"/>
              <a:t>Barcode scanning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Customer</a:t>
            </a:r>
            <a:r>
              <a:rPr kumimoji="0" lang="en-US" sz="10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engagement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lang="en-US" sz="1000" kern="0" baseline="0" noProof="0" dirty="0" smtClean="0"/>
              <a:t>Inventor</a:t>
            </a:r>
            <a:r>
              <a:rPr lang="en-US" sz="1000" kern="0" dirty="0" smtClean="0"/>
              <a:t>y management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Shelf</a:t>
            </a:r>
            <a:r>
              <a:rPr kumimoji="0" lang="en-US" sz="1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stocking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lang="en-US" sz="1000" kern="0" baseline="0" dirty="0" smtClean="0"/>
              <a:t>Quality/</a:t>
            </a:r>
            <a:r>
              <a:rPr lang="en-US" sz="1000" kern="0" dirty="0" smtClean="0"/>
              <a:t> audit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lang="en-US" sz="1000" kern="0" dirty="0" smtClean="0"/>
              <a:t>General purpose devices required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 Business Advantages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Eliminates manual entry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lang="en-US" sz="1000" kern="0" dirty="0" smtClean="0"/>
              <a:t>Multiple apps for single user</a:t>
            </a: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Optimized</a:t>
            </a:r>
            <a:r>
              <a:rPr kumimoji="0" lang="en-US" sz="1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hands-on tasks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4625" marR="0" lvl="0" indent="-17462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DC241F"/>
              </a:buClr>
              <a:buSzTx/>
              <a:buFontTx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-168275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0053A5"/>
              </a:buClr>
              <a:buSzPct val="120000"/>
              <a:buFont typeface="Arial" charset="0"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30" name="Picture 3" descr="C:\Users\H102838\AppData\Local\Microsoft\Windows\Temporary Internet Files\Content.IE5\SV3IXOXG\AutoWarehousing_4.jpg"/>
          <p:cNvPicPr>
            <a:picLocks noChangeAspect="1" noChangeArrowheads="1"/>
          </p:cNvPicPr>
          <p:nvPr/>
        </p:nvPicPr>
        <p:blipFill>
          <a:blip r:embed="rId6" cstate="email"/>
          <a:srcRect b="4420"/>
          <a:stretch>
            <a:fillRect/>
          </a:stretch>
        </p:blipFill>
        <p:spPr bwMode="auto">
          <a:xfrm>
            <a:off x="7315200" y="742949"/>
            <a:ext cx="1371600" cy="762001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>
            <a:spLocks noGrp="1"/>
          </p:cNvSpPr>
          <p:nvPr>
            <p:ph sz="half" idx="1"/>
          </p:nvPr>
        </p:nvSpPr>
        <p:spPr>
          <a:xfrm>
            <a:off x="3124200" y="666750"/>
            <a:ext cx="5715000" cy="3962400"/>
          </a:xfrm>
        </p:spPr>
        <p:txBody>
          <a:bodyPr>
            <a:noAutofit/>
          </a:bodyPr>
          <a:lstStyle/>
          <a:p>
            <a:r>
              <a:rPr lang="en-US" sz="1400" dirty="0" smtClean="0"/>
              <a:t>Process: </a:t>
            </a:r>
          </a:p>
          <a:p>
            <a:pPr lvl="1"/>
            <a:r>
              <a:rPr lang="en-US" sz="1050" b="0" dirty="0" smtClean="0"/>
              <a:t>Operations and workflow visibility; usually with a check-list of checks</a:t>
            </a:r>
          </a:p>
          <a:p>
            <a:r>
              <a:rPr lang="en-US" sz="1400" dirty="0" smtClean="0"/>
              <a:t>Environment:</a:t>
            </a:r>
          </a:p>
          <a:p>
            <a:pPr lvl="1"/>
            <a:r>
              <a:rPr lang="en-US" sz="1050" b="0" dirty="0" smtClean="0"/>
              <a:t>Front of Store – Perform quick barcode scan to find inventory levels on stock-out on shelf / order new asset. Perform inspection of perishable goods for check and re-stock. </a:t>
            </a:r>
          </a:p>
          <a:p>
            <a:pPr lvl="1"/>
            <a:r>
              <a:rPr lang="en-US" sz="1050" b="0" dirty="0" smtClean="0"/>
              <a:t>At any-time during the above cycle; move to a different in-store application and address customer question about gift registry/coupons and provide information from system to customer; once complete go back to original task</a:t>
            </a:r>
          </a:p>
          <a:p>
            <a:pPr lvl="1"/>
            <a:r>
              <a:rPr lang="en-US" sz="1050" b="0" dirty="0" smtClean="0"/>
              <a:t>Across Customer Engagement, Inventory Mgmt, Shelf Stocking &amp; Quality/Audit</a:t>
            </a:r>
          </a:p>
          <a:p>
            <a:r>
              <a:rPr lang="en-US" sz="1450" dirty="0" smtClean="0"/>
              <a:t>User Persona:</a:t>
            </a:r>
          </a:p>
          <a:p>
            <a:pPr lvl="1"/>
            <a:r>
              <a:rPr lang="en-US" sz="1050" u="sng" dirty="0" smtClean="0">
                <a:solidFill>
                  <a:srgbClr val="000000"/>
                </a:solidFill>
              </a:rPr>
              <a:t>Ease of training</a:t>
            </a:r>
            <a:r>
              <a:rPr lang="en-US" sz="1050" b="0" dirty="0" smtClean="0">
                <a:solidFill>
                  <a:srgbClr val="000000"/>
                </a:solidFill>
              </a:rPr>
              <a:t>, specifically with Android OS and fully touch solution</a:t>
            </a:r>
          </a:p>
          <a:p>
            <a:pPr lvl="1"/>
            <a:r>
              <a:rPr lang="en-US" sz="1050" b="0" dirty="0" smtClean="0">
                <a:solidFill>
                  <a:srgbClr val="000000"/>
                </a:solidFill>
              </a:rPr>
              <a:t>Highly mobile – needs for ergonomic design and easy </a:t>
            </a:r>
            <a:r>
              <a:rPr lang="en-US" sz="1050" u="sng" dirty="0" err="1" smtClean="0">
                <a:solidFill>
                  <a:srgbClr val="000000"/>
                </a:solidFill>
              </a:rPr>
              <a:t>pocketability</a:t>
            </a:r>
            <a:endParaRPr lang="en-US" sz="1050" u="sng" dirty="0" smtClean="0">
              <a:solidFill>
                <a:srgbClr val="000000"/>
              </a:solidFill>
            </a:endParaRPr>
          </a:p>
          <a:p>
            <a:pPr lvl="1"/>
            <a:r>
              <a:rPr lang="en-US" sz="1050" u="sng" dirty="0" smtClean="0">
                <a:solidFill>
                  <a:srgbClr val="000000"/>
                </a:solidFill>
              </a:rPr>
              <a:t>Performance </a:t>
            </a:r>
            <a:r>
              <a:rPr lang="en-US" sz="1050" b="0" dirty="0" smtClean="0">
                <a:solidFill>
                  <a:srgbClr val="000000"/>
                </a:solidFill>
              </a:rPr>
              <a:t>to paper-process process, current purpose built mobile terminal/PDA or legacy PCs</a:t>
            </a:r>
          </a:p>
          <a:p>
            <a:pPr lvl="1"/>
            <a:r>
              <a:rPr lang="en-US" sz="1050" b="0" dirty="0" smtClean="0">
                <a:solidFill>
                  <a:srgbClr val="000000"/>
                </a:solidFill>
              </a:rPr>
              <a:t>Secure </a:t>
            </a:r>
            <a:r>
              <a:rPr lang="en-US" sz="1050" u="sng" dirty="0" smtClean="0">
                <a:solidFill>
                  <a:srgbClr val="000000"/>
                </a:solidFill>
              </a:rPr>
              <a:t>rapid roll-out </a:t>
            </a:r>
            <a:r>
              <a:rPr lang="en-US" sz="1050" b="0" dirty="0" smtClean="0">
                <a:solidFill>
                  <a:srgbClr val="000000"/>
                </a:solidFill>
              </a:rPr>
              <a:t>of multiple applications</a:t>
            </a:r>
          </a:p>
          <a:p>
            <a:r>
              <a:rPr lang="en-US" sz="1400" dirty="0" smtClean="0"/>
              <a:t>Key Benefits/Attributes:</a:t>
            </a:r>
          </a:p>
          <a:p>
            <a:pPr lvl="2"/>
            <a:r>
              <a:rPr lang="en-US" sz="1050" dirty="0" smtClean="0"/>
              <a:t>Multi-application Environment (Native and Web-based)</a:t>
            </a:r>
          </a:p>
          <a:p>
            <a:pPr lvl="2"/>
            <a:r>
              <a:rPr lang="en-US" sz="1050" dirty="0" smtClean="0"/>
              <a:t>Improved productivity – multiple applications for single user</a:t>
            </a:r>
          </a:p>
          <a:p>
            <a:pPr lvl="2"/>
            <a:r>
              <a:rPr lang="en-US" sz="1050" dirty="0" smtClean="0"/>
              <a:t>Fewer data errors -&gt; Eliminate any remaining manual entry</a:t>
            </a:r>
          </a:p>
          <a:p>
            <a:pPr lvl="2"/>
            <a:r>
              <a:rPr lang="en-US" sz="1050" dirty="0" smtClean="0"/>
              <a:t>Customer centered/connected workflows</a:t>
            </a:r>
          </a:p>
          <a:p>
            <a:endParaRPr lang="en-US" sz="1450" b="0" dirty="0" smtClean="0">
              <a:solidFill>
                <a:srgbClr val="000000"/>
              </a:solidFill>
            </a:endParaRPr>
          </a:p>
          <a:p>
            <a:endParaRPr lang="en-US" sz="1450" b="0" dirty="0" smtClean="0">
              <a:solidFill>
                <a:srgbClr val="000000"/>
              </a:solidFill>
            </a:endParaRPr>
          </a:p>
          <a:p>
            <a:pPr lvl="1"/>
            <a:endParaRPr lang="en-US" sz="700" u="sng" dirty="0" smtClean="0">
              <a:solidFill>
                <a:srgbClr val="000000"/>
              </a:solidFill>
            </a:endParaRPr>
          </a:p>
          <a:p>
            <a:endParaRPr lang="en-US" sz="7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Multi-Modal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228600" y="590550"/>
            <a:ext cx="2745619" cy="4114800"/>
          </a:xfrm>
          <a:prstGeom prst="roundRect">
            <a:avLst>
              <a:gd name="adj" fmla="val 6029"/>
            </a:avLst>
          </a:prstGeom>
          <a:solidFill>
            <a:srgbClr val="F2F2F2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0" y="4765005"/>
            <a:ext cx="9143999" cy="397545"/>
          </a:xfrm>
          <a:prstGeom prst="rect">
            <a:avLst/>
          </a:prstGeom>
          <a:solidFill>
            <a:srgbClr val="EE352F"/>
          </a:solidFill>
        </p:spPr>
        <p:txBody>
          <a:bodyPr/>
          <a:lstStyle>
            <a:lvl1pPr marL="174625" indent="-174625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DC241F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3088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‒"/>
              <a:defRPr sz="2000" b="1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80486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C241F"/>
              </a:buClr>
              <a:buSzPct val="90000"/>
              <a:buFont typeface="Wingdings" pitchFamily="2" charset="2"/>
              <a:buChar char="w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146175" indent="-122238" algn="l" rtl="0" eaLnBrk="1" fontAlgn="base" hangingPunct="1">
              <a:spcBef>
                <a:spcPts val="0"/>
              </a:spcBef>
              <a:spcAft>
                <a:spcPts val="400"/>
              </a:spcAft>
              <a:buClrTx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3304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876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32448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7020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41592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Expanded Platform Allows for Multiple Use-case Approach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9" name="Picture 2" descr="C:\Users\H102838\AppData\Local\Microsoft\Windows\Temporary Internet Files\Content.IE5\J9Q0P80C\D75e_Retail_262_1.jpg"/>
          <p:cNvPicPr>
            <a:picLocks noChangeAspect="1" noChangeArrowheads="1"/>
          </p:cNvPicPr>
          <p:nvPr/>
        </p:nvPicPr>
        <p:blipFill>
          <a:blip r:embed="rId2" cstate="print"/>
          <a:srcRect b="15625"/>
          <a:stretch>
            <a:fillRect/>
          </a:stretch>
        </p:blipFill>
        <p:spPr bwMode="auto">
          <a:xfrm>
            <a:off x="381000" y="742949"/>
            <a:ext cx="2438401" cy="1371601"/>
          </a:xfrm>
          <a:prstGeom prst="rect">
            <a:avLst/>
          </a:prstGeom>
          <a:noFill/>
          <a:effectLst>
            <a:softEdge rad="31750"/>
          </a:effectLst>
        </p:spPr>
      </p:pic>
      <p:grpSp>
        <p:nvGrpSpPr>
          <p:cNvPr id="10" name="Group 11"/>
          <p:cNvGrpSpPr/>
          <p:nvPr/>
        </p:nvGrpSpPr>
        <p:grpSpPr>
          <a:xfrm>
            <a:off x="457200" y="2266950"/>
            <a:ext cx="2351751" cy="2101563"/>
            <a:chOff x="476250" y="742951"/>
            <a:chExt cx="4476752" cy="4000500"/>
          </a:xfrm>
        </p:grpSpPr>
        <p:grpSp>
          <p:nvGrpSpPr>
            <p:cNvPr id="11" name="Group 12"/>
            <p:cNvGrpSpPr/>
            <p:nvPr/>
          </p:nvGrpSpPr>
          <p:grpSpPr>
            <a:xfrm>
              <a:off x="476250" y="742951"/>
              <a:ext cx="2238376" cy="4000500"/>
              <a:chOff x="476250" y="742951"/>
              <a:chExt cx="2238376" cy="4000500"/>
            </a:xfrm>
          </p:grpSpPr>
          <p:pic>
            <p:nvPicPr>
              <p:cNvPr id="15" name="Picture 2" descr="Y:\Product Images\Dolphin 70e Black.pn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476250" y="742951"/>
                <a:ext cx="2238376" cy="4000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8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551" y="1323974"/>
                <a:ext cx="1477519" cy="2714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2" name="Group 14"/>
            <p:cNvGrpSpPr/>
            <p:nvPr/>
          </p:nvGrpSpPr>
          <p:grpSpPr>
            <a:xfrm>
              <a:off x="2714626" y="742951"/>
              <a:ext cx="2238376" cy="4000500"/>
              <a:chOff x="2714626" y="742951"/>
              <a:chExt cx="2238376" cy="4000500"/>
            </a:xfrm>
          </p:grpSpPr>
          <p:pic>
            <p:nvPicPr>
              <p:cNvPr id="13" name="Picture 2" descr="Y:\Product Images\Dolphin 70e Black.pn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2714626" y="742951"/>
                <a:ext cx="2238376" cy="4000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0" descr="https://encrypted-tbn3.gstatic.com/images?q=tbn:ANd9GcQVnTy70qS4w2as3kSa0tFb8Fy_utfSJOynytVKW44ujga4YQyEtQ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1200" y="1323974"/>
                <a:ext cx="1397000" cy="2714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H102838\AppData\Local\Microsoft\Windows\Temporary Internet Files\Content.IE5\SV3IXOXG\AutoWarehousing_4.jpg"/>
          <p:cNvPicPr>
            <a:picLocks noChangeAspect="1" noChangeArrowheads="1"/>
          </p:cNvPicPr>
          <p:nvPr/>
        </p:nvPicPr>
        <p:blipFill>
          <a:blip r:embed="rId2" cstate="print"/>
          <a:srcRect b="12812"/>
          <a:stretch>
            <a:fillRect/>
          </a:stretch>
        </p:blipFill>
        <p:spPr bwMode="auto">
          <a:xfrm>
            <a:off x="-1" y="-1"/>
            <a:ext cx="9144001" cy="5314951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 bwMode="auto">
          <a:xfrm>
            <a:off x="3505200" y="666750"/>
            <a:ext cx="5638800" cy="3657600"/>
          </a:xfrm>
          <a:prstGeom prst="rect">
            <a:avLst/>
          </a:prstGeom>
          <a:solidFill>
            <a:schemeClr val="bg1">
              <a:alpha val="65000"/>
            </a:schemeClr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Quality &amp; Audit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972741"/>
            <a:ext cx="5638800" cy="3199209"/>
          </a:xfrm>
        </p:spPr>
        <p:txBody>
          <a:bodyPr/>
          <a:lstStyle/>
          <a:p>
            <a:r>
              <a:rPr lang="en-US" dirty="0" smtClean="0"/>
              <a:t>The Business Challenge:</a:t>
            </a:r>
          </a:p>
          <a:p>
            <a:pPr lvl="1"/>
            <a:r>
              <a:rPr lang="en-US" b="0" dirty="0" smtClean="0"/>
              <a:t>Higher customer satisfaction and lower support costs are driving competitive advantage</a:t>
            </a:r>
          </a:p>
          <a:p>
            <a:pPr lvl="1"/>
            <a:r>
              <a:rPr lang="en-US" b="0" dirty="0" smtClean="0"/>
              <a:t>Increased focus on customer retention</a:t>
            </a:r>
          </a:p>
          <a:p>
            <a:pPr lvl="1"/>
            <a:r>
              <a:rPr lang="en-US" b="0" dirty="0" smtClean="0"/>
              <a:t>Reputation for quality drives increased customer acquisition</a:t>
            </a:r>
          </a:p>
          <a:p>
            <a:pPr lvl="1"/>
            <a:r>
              <a:rPr lang="en-US" b="0" dirty="0" smtClean="0"/>
              <a:t>Need to reduce operating costs</a:t>
            </a:r>
          </a:p>
          <a:p>
            <a:pPr lvl="1"/>
            <a:r>
              <a:rPr lang="en-US" b="0" dirty="0" smtClean="0"/>
              <a:t>Need for improved and more proactive customer support</a:t>
            </a:r>
          </a:p>
          <a:p>
            <a:endParaRPr lang="en-US" b="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>
            <a:spLocks noGrp="1"/>
          </p:cNvSpPr>
          <p:nvPr>
            <p:ph sz="half" idx="1"/>
          </p:nvPr>
        </p:nvSpPr>
        <p:spPr>
          <a:xfrm>
            <a:off x="3124200" y="666750"/>
            <a:ext cx="5715000" cy="3962400"/>
          </a:xfrm>
        </p:spPr>
        <p:txBody>
          <a:bodyPr>
            <a:noAutofit/>
          </a:bodyPr>
          <a:lstStyle/>
          <a:p>
            <a:r>
              <a:rPr lang="en-US" sz="1400" dirty="0" smtClean="0"/>
              <a:t>Process: </a:t>
            </a:r>
          </a:p>
          <a:p>
            <a:pPr lvl="1"/>
            <a:r>
              <a:rPr lang="en-US" sz="1050" b="0" dirty="0" smtClean="0"/>
              <a:t>Operations and workflow visibility; usually with a check-list of checks</a:t>
            </a:r>
          </a:p>
          <a:p>
            <a:r>
              <a:rPr lang="en-US" sz="1400" dirty="0" smtClean="0"/>
              <a:t>Environment:</a:t>
            </a:r>
          </a:p>
          <a:p>
            <a:pPr lvl="1"/>
            <a:r>
              <a:rPr lang="en-US" sz="1050" b="0" dirty="0" smtClean="0"/>
              <a:t>Scan incoming asset or line configuration; pull up work-list for Quality check (not always standard) begin work-list with combination of barcode scan, photos and manual key entry. Sort files, review final analysis and push report to system for processing. Retrieve data/ information on next steps or get new work-list for next checkpoint.</a:t>
            </a:r>
          </a:p>
          <a:p>
            <a:r>
              <a:rPr lang="en-US" sz="1400" dirty="0" smtClean="0"/>
              <a:t>User Persona:</a:t>
            </a:r>
          </a:p>
          <a:p>
            <a:pPr lvl="1"/>
            <a:r>
              <a:rPr lang="en-US" sz="1050" u="sng" dirty="0" smtClean="0">
                <a:solidFill>
                  <a:srgbClr val="000000"/>
                </a:solidFill>
              </a:rPr>
              <a:t>Ease of training</a:t>
            </a:r>
            <a:r>
              <a:rPr lang="en-US" sz="1050" b="0" dirty="0" smtClean="0">
                <a:solidFill>
                  <a:srgbClr val="000000"/>
                </a:solidFill>
              </a:rPr>
              <a:t>, specifically with Android OS and fully touch solution</a:t>
            </a:r>
          </a:p>
          <a:p>
            <a:pPr lvl="1"/>
            <a:r>
              <a:rPr lang="en-US" sz="1050" b="0" dirty="0" smtClean="0">
                <a:solidFill>
                  <a:srgbClr val="000000"/>
                </a:solidFill>
              </a:rPr>
              <a:t>Highly mobile – needs for ergonomic design and easy </a:t>
            </a:r>
            <a:r>
              <a:rPr lang="en-US" sz="1050" u="sng" dirty="0" err="1" smtClean="0">
                <a:solidFill>
                  <a:srgbClr val="000000"/>
                </a:solidFill>
              </a:rPr>
              <a:t>pocketability</a:t>
            </a:r>
            <a:endParaRPr lang="en-US" sz="1050" u="sng" dirty="0" smtClean="0">
              <a:solidFill>
                <a:srgbClr val="000000"/>
              </a:solidFill>
            </a:endParaRPr>
          </a:p>
          <a:p>
            <a:pPr lvl="1"/>
            <a:r>
              <a:rPr lang="en-US" sz="1050" u="sng" dirty="0" smtClean="0">
                <a:solidFill>
                  <a:srgbClr val="000000"/>
                </a:solidFill>
              </a:rPr>
              <a:t>Performance </a:t>
            </a:r>
            <a:r>
              <a:rPr lang="en-US" sz="1050" b="0" dirty="0" smtClean="0">
                <a:solidFill>
                  <a:srgbClr val="000000"/>
                </a:solidFill>
              </a:rPr>
              <a:t>to paper-process process, current purpose built mobile terminal/PDA or legacy PCs</a:t>
            </a:r>
          </a:p>
          <a:p>
            <a:pPr lvl="1"/>
            <a:r>
              <a:rPr lang="en-US" sz="1050" b="0" dirty="0" smtClean="0">
                <a:solidFill>
                  <a:srgbClr val="000000"/>
                </a:solidFill>
              </a:rPr>
              <a:t>Secure </a:t>
            </a:r>
            <a:r>
              <a:rPr lang="en-US" sz="1050" u="sng" dirty="0" smtClean="0">
                <a:solidFill>
                  <a:srgbClr val="000000"/>
                </a:solidFill>
              </a:rPr>
              <a:t>rapid roll-out </a:t>
            </a:r>
            <a:r>
              <a:rPr lang="en-US" sz="1050" b="0" dirty="0" smtClean="0">
                <a:solidFill>
                  <a:srgbClr val="000000"/>
                </a:solidFill>
              </a:rPr>
              <a:t>of multiple applications</a:t>
            </a:r>
          </a:p>
          <a:p>
            <a:r>
              <a:rPr lang="en-US" sz="1400" dirty="0" smtClean="0"/>
              <a:t>Key Benefits/Attributes:</a:t>
            </a:r>
          </a:p>
          <a:p>
            <a:pPr lvl="2"/>
            <a:r>
              <a:rPr lang="en-US" sz="1050" dirty="0" err="1" smtClean="0"/>
              <a:t>Worklist</a:t>
            </a:r>
            <a:r>
              <a:rPr lang="en-US" sz="1050" dirty="0" smtClean="0"/>
              <a:t> &amp; Task-based Tracking</a:t>
            </a:r>
          </a:p>
          <a:p>
            <a:pPr lvl="2"/>
            <a:r>
              <a:rPr lang="en-US" sz="1050" dirty="0" smtClean="0"/>
              <a:t>Cost-effective regulatory compliance (product &amp; personnel)</a:t>
            </a:r>
          </a:p>
          <a:p>
            <a:pPr lvl="2"/>
            <a:r>
              <a:rPr lang="en-US" sz="1050" dirty="0" smtClean="0"/>
              <a:t>Improved productivity – multiple applications for single user</a:t>
            </a:r>
          </a:p>
          <a:p>
            <a:pPr lvl="2"/>
            <a:r>
              <a:rPr lang="en-US" sz="1050" dirty="0" smtClean="0"/>
              <a:t>Fewer data errors -&gt; Eliminate any remaining manual entry</a:t>
            </a:r>
          </a:p>
          <a:p>
            <a:pPr lvl="2"/>
            <a:r>
              <a:rPr lang="en-US" sz="1050" dirty="0" smtClean="0"/>
              <a:t>Integration with related business systems</a:t>
            </a:r>
          </a:p>
          <a:p>
            <a:pPr lvl="1"/>
            <a:endParaRPr lang="en-US" sz="1050" b="0" dirty="0" smtClean="0">
              <a:solidFill>
                <a:srgbClr val="000000"/>
              </a:solidFill>
            </a:endParaRPr>
          </a:p>
          <a:p>
            <a:endParaRPr lang="en-US" sz="1450" b="0" dirty="0" smtClean="0">
              <a:solidFill>
                <a:srgbClr val="000000"/>
              </a:solidFill>
            </a:endParaRPr>
          </a:p>
          <a:p>
            <a:endParaRPr lang="en-US" sz="1450" dirty="0" smtClean="0">
              <a:solidFill>
                <a:srgbClr val="000000"/>
              </a:solidFill>
            </a:endParaRPr>
          </a:p>
          <a:p>
            <a:endParaRPr lang="en-US" sz="1450" b="0" dirty="0" smtClean="0">
              <a:solidFill>
                <a:srgbClr val="000000"/>
              </a:solidFill>
            </a:endParaRPr>
          </a:p>
          <a:p>
            <a:pPr lvl="1"/>
            <a:endParaRPr lang="en-US" sz="700" u="sng" dirty="0" smtClean="0">
              <a:solidFill>
                <a:srgbClr val="000000"/>
              </a:solidFill>
            </a:endParaRPr>
          </a:p>
          <a:p>
            <a:endParaRPr lang="en-US" sz="7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&amp; Audit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228600" y="590550"/>
            <a:ext cx="2745619" cy="4114800"/>
          </a:xfrm>
          <a:prstGeom prst="roundRect">
            <a:avLst>
              <a:gd name="adj" fmla="val 6029"/>
            </a:avLst>
          </a:prstGeom>
          <a:solidFill>
            <a:srgbClr val="F2F2F2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0" y="4765005"/>
            <a:ext cx="9143999" cy="397545"/>
          </a:xfrm>
          <a:prstGeom prst="rect">
            <a:avLst/>
          </a:prstGeom>
          <a:solidFill>
            <a:srgbClr val="EE352F"/>
          </a:solidFill>
        </p:spPr>
        <p:txBody>
          <a:bodyPr/>
          <a:lstStyle>
            <a:lvl1pPr marL="174625" indent="-174625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DC241F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3088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‒"/>
              <a:defRPr sz="2000" b="1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80486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C241F"/>
              </a:buClr>
              <a:buSzPct val="90000"/>
              <a:buFont typeface="Wingdings" pitchFamily="2" charset="2"/>
              <a:buChar char="w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146175" indent="-122238" algn="l" rtl="0" eaLnBrk="1" fontAlgn="base" hangingPunct="1">
              <a:spcBef>
                <a:spcPts val="0"/>
              </a:spcBef>
              <a:spcAft>
                <a:spcPts val="400"/>
              </a:spcAft>
              <a:buClrTx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3304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876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32448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7020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4159250" indent="-27146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Focus on Android-Based Solutions and Increased App Usage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1" name="Picture 3" descr="C:\Users\H102838\AppData\Local\Microsoft\Windows\Temporary Internet Files\Content.IE5\SV3IXOXG\AutoWarehousing_4.jpg"/>
          <p:cNvPicPr>
            <a:picLocks noChangeAspect="1" noChangeArrowheads="1"/>
          </p:cNvPicPr>
          <p:nvPr/>
        </p:nvPicPr>
        <p:blipFill>
          <a:blip r:embed="rId2" cstate="print"/>
          <a:srcRect b="12812"/>
          <a:stretch>
            <a:fillRect/>
          </a:stretch>
        </p:blipFill>
        <p:spPr bwMode="auto">
          <a:xfrm>
            <a:off x="381000" y="666750"/>
            <a:ext cx="2362200" cy="1373029"/>
          </a:xfrm>
          <a:prstGeom prst="rect">
            <a:avLst/>
          </a:prstGeom>
          <a:noFill/>
          <a:effectLst>
            <a:softEdge rad="31750"/>
          </a:effectLst>
        </p:spPr>
      </p:pic>
      <p:grpSp>
        <p:nvGrpSpPr>
          <p:cNvPr id="10" name="Group 11"/>
          <p:cNvGrpSpPr/>
          <p:nvPr/>
        </p:nvGrpSpPr>
        <p:grpSpPr>
          <a:xfrm>
            <a:off x="457200" y="2266950"/>
            <a:ext cx="2351751" cy="2101563"/>
            <a:chOff x="476250" y="742951"/>
            <a:chExt cx="4476752" cy="4000500"/>
          </a:xfrm>
        </p:grpSpPr>
        <p:grpSp>
          <p:nvGrpSpPr>
            <p:cNvPr id="12" name="Group 12"/>
            <p:cNvGrpSpPr/>
            <p:nvPr/>
          </p:nvGrpSpPr>
          <p:grpSpPr>
            <a:xfrm>
              <a:off x="476250" y="742951"/>
              <a:ext cx="2238376" cy="4000500"/>
              <a:chOff x="476250" y="742951"/>
              <a:chExt cx="2238376" cy="4000500"/>
            </a:xfrm>
          </p:grpSpPr>
          <p:pic>
            <p:nvPicPr>
              <p:cNvPr id="16" name="Picture 2" descr="Y:\Product Images\Dolphin 70e Black.pn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476250" y="742951"/>
                <a:ext cx="2238376" cy="4000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8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551" y="1323974"/>
                <a:ext cx="1477519" cy="2714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3" name="Group 14"/>
            <p:cNvGrpSpPr/>
            <p:nvPr/>
          </p:nvGrpSpPr>
          <p:grpSpPr>
            <a:xfrm>
              <a:off x="2714626" y="742951"/>
              <a:ext cx="2238376" cy="4000500"/>
              <a:chOff x="2714626" y="742951"/>
              <a:chExt cx="2238376" cy="4000500"/>
            </a:xfrm>
          </p:grpSpPr>
          <p:pic>
            <p:nvPicPr>
              <p:cNvPr id="14" name="Picture 2" descr="Y:\Product Images\Dolphin 70e Black.pn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2714626" y="742951"/>
                <a:ext cx="2238376" cy="4000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0" descr="https://encrypted-tbn3.gstatic.com/images?q=tbn:ANd9GcQVnTy70qS4w2as3kSa0tFb8Fy_utfSJOynytVKW44ujga4YQyEtQ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1200" y="1323974"/>
                <a:ext cx="1397000" cy="2714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75e IT/Business Manager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Standard in all Decks</a:t>
            </a:r>
            <a:endParaRPr lang="en-US" dirty="0"/>
          </a:p>
        </p:txBody>
      </p:sp>
    </p:spTree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384572"/>
          </a:xfrm>
        </p:spPr>
        <p:txBody>
          <a:bodyPr/>
          <a:lstStyle/>
          <a:p>
            <a:r>
              <a:rPr lang="en-US" dirty="0" smtClean="0"/>
              <a:t>Positioning HON Solutions – 70e &amp; 75e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66750"/>
            <a:ext cx="4040188" cy="479822"/>
          </a:xfrm>
        </p:spPr>
        <p:txBody>
          <a:bodyPr/>
          <a:lstStyle/>
          <a:p>
            <a:r>
              <a:rPr lang="en-US" sz="2000" u="sng" dirty="0" smtClean="0"/>
              <a:t>Dolphin 70e Black</a:t>
            </a:r>
            <a:endParaRPr lang="en-US" sz="2000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146571"/>
            <a:ext cx="4040188" cy="2963466"/>
          </a:xfrm>
        </p:spPr>
        <p:txBody>
          <a:bodyPr/>
          <a:lstStyle/>
          <a:p>
            <a:r>
              <a:rPr lang="en-US" sz="1400" dirty="0" smtClean="0"/>
              <a:t>Stable O/S</a:t>
            </a:r>
          </a:p>
          <a:p>
            <a:r>
              <a:rPr lang="en-US" sz="1400" dirty="0" smtClean="0"/>
              <a:t>Purpose-built application environment</a:t>
            </a:r>
          </a:p>
          <a:p>
            <a:r>
              <a:rPr lang="en-US" sz="1400" dirty="0" smtClean="0"/>
              <a:t>Require rugged device, but want a </a:t>
            </a:r>
            <a:r>
              <a:rPr lang="en-US" sz="1400" dirty="0" err="1" smtClean="0"/>
              <a:t>touchscreen</a:t>
            </a:r>
            <a:r>
              <a:rPr lang="en-US" sz="1400" dirty="0" smtClean="0"/>
              <a:t> user interface experience</a:t>
            </a:r>
          </a:p>
          <a:p>
            <a:r>
              <a:rPr lang="en-US" sz="1400" dirty="0" smtClean="0"/>
              <a:t>Durability/ Serviceability (&lt;5% ARR)</a:t>
            </a:r>
          </a:p>
          <a:p>
            <a:r>
              <a:rPr lang="en-US" sz="1400" dirty="0" smtClean="0"/>
              <a:t>Entry-Level Touch Screen WWAN Device</a:t>
            </a:r>
          </a:p>
          <a:p>
            <a:endParaRPr lang="en-US" sz="1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666750"/>
            <a:ext cx="4041775" cy="479822"/>
          </a:xfrm>
        </p:spPr>
        <p:txBody>
          <a:bodyPr/>
          <a:lstStyle/>
          <a:p>
            <a:r>
              <a:rPr lang="en-US" sz="2000" u="sng" dirty="0" smtClean="0"/>
              <a:t>Dolphin 75e</a:t>
            </a:r>
            <a:endParaRPr lang="en-US" sz="2000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146571"/>
            <a:ext cx="4498974" cy="2963466"/>
          </a:xfrm>
        </p:spPr>
        <p:txBody>
          <a:bodyPr/>
          <a:lstStyle/>
          <a:p>
            <a:r>
              <a:rPr lang="en-US" sz="1400" dirty="0" smtClean="0"/>
              <a:t>Latest O/S</a:t>
            </a:r>
          </a:p>
          <a:p>
            <a:r>
              <a:rPr lang="en-US" sz="1400" dirty="0" smtClean="0"/>
              <a:t>Multiple application environment</a:t>
            </a:r>
          </a:p>
          <a:p>
            <a:r>
              <a:rPr lang="en-US" sz="1400" dirty="0" smtClean="0"/>
              <a:t>Require rugged device, but want a </a:t>
            </a:r>
            <a:r>
              <a:rPr lang="en-US" sz="1400" dirty="0" err="1" smtClean="0"/>
              <a:t>touchscreen</a:t>
            </a:r>
            <a:r>
              <a:rPr lang="en-US" sz="1400" dirty="0" smtClean="0"/>
              <a:t> user interface experience</a:t>
            </a:r>
          </a:p>
          <a:p>
            <a:r>
              <a:rPr lang="en-US" sz="1400" dirty="0" smtClean="0"/>
              <a:t>Critical connectivity</a:t>
            </a:r>
          </a:p>
          <a:p>
            <a:pPr lvl="0">
              <a:defRPr/>
            </a:pPr>
            <a:r>
              <a:rPr lang="en-US" sz="1400" dirty="0" smtClean="0"/>
              <a:t>High Performance Architecture (i.e. Galaxy S5)</a:t>
            </a:r>
          </a:p>
          <a:p>
            <a:pPr lvl="0">
              <a:defRPr/>
            </a:pPr>
            <a:r>
              <a:rPr lang="en-US" sz="1400" dirty="0" err="1" smtClean="0"/>
              <a:t>WiFi</a:t>
            </a:r>
            <a:r>
              <a:rPr lang="en-US" sz="1400" dirty="0" smtClean="0"/>
              <a:t> only</a:t>
            </a:r>
          </a:p>
          <a:p>
            <a:endParaRPr lang="en-US" sz="1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306365"/>
            <a:ext cx="1209852" cy="84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3077765"/>
            <a:ext cx="941723" cy="706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306365"/>
            <a:ext cx="1076325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9634" y="2808888"/>
            <a:ext cx="838200" cy="79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1"/>
          <p:cNvGrpSpPr/>
          <p:nvPr/>
        </p:nvGrpSpPr>
        <p:grpSpPr>
          <a:xfrm>
            <a:off x="5257800" y="2952750"/>
            <a:ext cx="1437351" cy="1371600"/>
            <a:chOff x="476250" y="742951"/>
            <a:chExt cx="4476752" cy="4000500"/>
          </a:xfrm>
        </p:grpSpPr>
        <p:grpSp>
          <p:nvGrpSpPr>
            <p:cNvPr id="15" name="Group 12"/>
            <p:cNvGrpSpPr/>
            <p:nvPr/>
          </p:nvGrpSpPr>
          <p:grpSpPr>
            <a:xfrm>
              <a:off x="476250" y="742951"/>
              <a:ext cx="2238376" cy="4000500"/>
              <a:chOff x="476250" y="742951"/>
              <a:chExt cx="2238376" cy="4000500"/>
            </a:xfrm>
          </p:grpSpPr>
          <p:pic>
            <p:nvPicPr>
              <p:cNvPr id="19" name="Picture 2" descr="Y:\Product Images\Dolphin 70e Black.png"/>
              <p:cNvPicPr>
                <a:picLocks noChangeAspect="1" noChangeArrowheads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476250" y="742951"/>
                <a:ext cx="2238376" cy="4000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8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551" y="1323974"/>
                <a:ext cx="1477519" cy="2714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6" name="Group 14"/>
            <p:cNvGrpSpPr/>
            <p:nvPr/>
          </p:nvGrpSpPr>
          <p:grpSpPr>
            <a:xfrm>
              <a:off x="2714626" y="742951"/>
              <a:ext cx="2238376" cy="4000500"/>
              <a:chOff x="2714626" y="742951"/>
              <a:chExt cx="2238376" cy="4000500"/>
            </a:xfrm>
          </p:grpSpPr>
          <p:pic>
            <p:nvPicPr>
              <p:cNvPr id="17" name="Picture 2" descr="Y:\Product Images\Dolphin 70e Black.png"/>
              <p:cNvPicPr>
                <a:picLocks noChangeAspect="1" noChangeArrowheads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2714626" y="742951"/>
                <a:ext cx="2238376" cy="4000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0" descr="https://encrypted-tbn3.gstatic.com/images?q=tbn:ANd9GcQVnTy70qS4w2as3kSa0tFb8Fy_utfSJOynytVKW44ujga4YQyEtQ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1200" y="1323974"/>
                <a:ext cx="1397000" cy="2714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1" name="Group 11"/>
          <p:cNvGrpSpPr/>
          <p:nvPr/>
        </p:nvGrpSpPr>
        <p:grpSpPr>
          <a:xfrm>
            <a:off x="457200" y="2952750"/>
            <a:ext cx="1437352" cy="1371600"/>
            <a:chOff x="476250" y="742951"/>
            <a:chExt cx="4476756" cy="4000500"/>
          </a:xfrm>
        </p:grpSpPr>
        <p:pic>
          <p:nvPicPr>
            <p:cNvPr id="26" name="Picture 2" descr="Y:\Product Images\Dolphin 70e Black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476250" y="742951"/>
              <a:ext cx="2238378" cy="400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Y:\Product Images\Dolphin 70e Black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714628" y="742951"/>
              <a:ext cx="2238378" cy="400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/>
          <p:cNvSpPr txBox="1"/>
          <p:nvPr/>
        </p:nvSpPr>
        <p:spPr>
          <a:xfrm>
            <a:off x="457200" y="4481466"/>
            <a:ext cx="8229600" cy="3000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ctr" fontAlgn="base">
              <a:spcAft>
                <a:spcPct val="0"/>
              </a:spcAft>
              <a:buSzPct val="65000"/>
              <a:defRPr sz="2000" b="1" i="1">
                <a:solidFill>
                  <a:srgbClr val="FF0000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Same Form Factor Meets High Performance Architecture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564" y="194072"/>
            <a:ext cx="7997825" cy="351234"/>
          </a:xfrm>
        </p:spPr>
        <p:txBody>
          <a:bodyPr/>
          <a:lstStyle/>
          <a:p>
            <a:r>
              <a:rPr lang="en-US" dirty="0" smtClean="0"/>
              <a:t>The Dolphin 75e Handheld Computer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81000" y="619125"/>
            <a:ext cx="8534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0000"/>
                </a:solidFill>
              </a:rPr>
              <a:t>The first Windows Embedded 8.1 Handheld device is here! Honeywell expands the Enterprise Hybrid Device platform with industry-leading processing power and the flexibility to support the Windows 8.1 O/S configuration to deliver the ultimate flexibility in mobile computing.</a:t>
            </a:r>
          </a:p>
          <a:p>
            <a:endParaRPr lang="en-US" sz="1200" b="1" i="1" dirty="0" smtClean="0">
              <a:solidFill>
                <a:srgbClr val="000000"/>
              </a:solidFill>
            </a:endParaRPr>
          </a:p>
          <a:p>
            <a:endParaRPr lang="en-US" sz="1000" b="1" dirty="0" smtClean="0">
              <a:solidFill>
                <a:srgbClr val="000000"/>
              </a:solidFill>
            </a:endParaRPr>
          </a:p>
        </p:txBody>
      </p:sp>
      <p:graphicFrame>
        <p:nvGraphicFramePr>
          <p:cNvPr id="27" name="Content Placeholder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858533877"/>
              </p:ext>
            </p:extLst>
          </p:nvPr>
        </p:nvGraphicFramePr>
        <p:xfrm>
          <a:off x="457200" y="1352550"/>
          <a:ext cx="5715000" cy="335383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66800"/>
                <a:gridCol w="4648200"/>
              </a:tblGrid>
              <a:tr h="220105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baseline="0" dirty="0" smtClean="0"/>
                        <a:t>Program Summary</a:t>
                      </a:r>
                      <a:endParaRPr lang="en-US" sz="800" dirty="0"/>
                    </a:p>
                  </a:txBody>
                  <a:tcPr marT="34290" marB="3429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1337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 smtClean="0"/>
                        <a:t>Key Product Differentiators across applications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166688" marR="0" lvl="1" indent="-1666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3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lang="en-US" sz="1000" b="1" kern="1200" baseline="0" dirty="0" smtClean="0"/>
                        <a:t>Powerful, Versatile Platform</a:t>
                      </a:r>
                      <a:r>
                        <a:rPr lang="en-US" sz="1000" b="0" kern="1200" baseline="0" dirty="0" smtClean="0"/>
                        <a:t>:  Industry-leading Qualcomm Snapdragon 800 processing power with 2.26GHz quad-core CPU enables advanced performance and power efficiencies with the flexibility to support WE8.1H</a:t>
                      </a:r>
                    </a:p>
                    <a:p>
                      <a:pPr marL="166688" marR="0" lvl="1" indent="-1666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3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lang="en-US" sz="1000" b="1" kern="1200" dirty="0" smtClean="0"/>
                        <a:t>Dedicated 1D/2D</a:t>
                      </a:r>
                      <a:r>
                        <a:rPr lang="en-US" sz="1000" b="1" kern="1200" baseline="0" dirty="0" smtClean="0"/>
                        <a:t> Scanning:  </a:t>
                      </a:r>
                      <a:r>
                        <a:rPr lang="en-US" sz="1000" kern="1200" baseline="0" dirty="0" smtClean="0"/>
                        <a:t>Increases productivity and throughput with an integrated and easy-to-use imager that provides aggressive scanning of linear and 2D bar codes; when using a camera is not enough for enterprise.</a:t>
                      </a:r>
                    </a:p>
                    <a:p>
                      <a:pPr marL="166688" marR="0" lvl="1" indent="-1666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3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lang="en-US" sz="1000" b="1" kern="1200" baseline="0" dirty="0" smtClean="0"/>
                        <a:t>Field-Proven Ultra-Rugged Design:   </a:t>
                      </a:r>
                      <a:r>
                        <a:rPr lang="en-US" sz="1000" b="0" kern="1200" baseline="0" dirty="0" smtClean="0"/>
                        <a:t>Lowers total cost of ownership and reduces downtime with an IP67 rated design for protection from dust and water and the ability to withstand multiple 1.2 m drops to concrete and 1,000 0.5 m tumbles.</a:t>
                      </a:r>
                    </a:p>
                    <a:p>
                      <a:pPr marL="166688" marR="0" lvl="1" indent="-1666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3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lang="en-US" sz="1000" b="1" kern="1200" baseline="0" dirty="0" smtClean="0"/>
                        <a:t>Crystal Clear Touch Screen Display:  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Capacitive touch technology and readability in various lighting conditions combine to provide an offering that is perfect for inside or outside use cases .</a:t>
                      </a:r>
                      <a:endParaRPr lang="en-US" sz="1000" b="1" kern="1200" baseline="0" dirty="0" smtClean="0"/>
                    </a:p>
                    <a:p>
                      <a:pPr marL="166688" marR="0" lvl="1" indent="-1666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3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lang="en-US" sz="1000" b="1" kern="1200" baseline="0" dirty="0" smtClean="0"/>
                        <a:t>Fast and Reliable Wireless Connectivity:  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Delivers full WLAN coverage for applications inside and outside of the four walls</a:t>
                      </a:r>
                      <a:r>
                        <a:rPr lang="en-US" sz="1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the latest Bluetooth 4.0, and wide-band speech support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000" b="1" kern="1200" baseline="0" dirty="0" smtClean="0"/>
                    </a:p>
                    <a:p>
                      <a:pPr marL="166688" marR="0" lvl="1" indent="-1666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3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lang="en-US" sz="1000" b="1" kern="1200" baseline="0" dirty="0" smtClean="0"/>
                        <a:t>Extensive Software Options</a:t>
                      </a:r>
                      <a:r>
                        <a:rPr lang="en-US" sz="1000" b="0" kern="1200" baseline="0" dirty="0" smtClean="0"/>
                        <a:t>:  Value-add software options include </a:t>
                      </a:r>
                      <a:r>
                        <a:rPr lang="en-US" sz="10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Diagnostic Information, RF Network Tools, Printing SDK, Scan-based provisioning and more</a:t>
                      </a:r>
                      <a:r>
                        <a:rPr lang="en-US" sz="9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900" b="0" kern="1200" baseline="0" dirty="0" smtClean="0"/>
                    </a:p>
                  </a:txBody>
                  <a:tcPr marT="34290" marB="34290" anchor="ctr"/>
                </a:tc>
              </a:tr>
            </a:tbl>
          </a:graphicData>
        </a:graphic>
      </p:graphicFrame>
      <p:pic>
        <p:nvPicPr>
          <p:cNvPr id="14" name="Picture 1" descr="C:\Users\E541429\AppData\Local\Microsoft\Windows\Temporary Internet Files\Content.Outlook\XRZEQPOS\dolph-black (3)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73952" y="1143000"/>
            <a:ext cx="2212848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2050" name="Picture 2" descr="Dolphin 70e Black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477000" y="3472891"/>
            <a:ext cx="2212848" cy="1327709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116683655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3"/>
          <p:cNvGrpSpPr/>
          <p:nvPr/>
        </p:nvGrpSpPr>
        <p:grpSpPr>
          <a:xfrm rot="1537873">
            <a:off x="3667487" y="1185496"/>
            <a:ext cx="2017264" cy="2970750"/>
            <a:chOff x="5738836" y="1219200"/>
            <a:chExt cx="2414564" cy="3961000"/>
          </a:xfrm>
        </p:grpSpPr>
        <p:pic>
          <p:nvPicPr>
            <p:cNvPr id="50" name="Picture 5" descr="C:\Users\E541429\Documents\Data\MIKA Back-up\Black\Pictures\Final\Dolphin70eBlack_Front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738836" y="1219200"/>
              <a:ext cx="2414564" cy="3961000"/>
            </a:xfrm>
            <a:prstGeom prst="rect">
              <a:avLst/>
            </a:prstGeom>
            <a:noFill/>
          </p:spPr>
        </p:pic>
        <p:pic>
          <p:nvPicPr>
            <p:cNvPr id="54" name="3D354787-8573-4A88-9880-90046640513E" descr="3D354787-8573-4A88-9880-90046640513E"/>
            <p:cNvPicPr>
              <a:picLocks noChangeAspect="1" noChangeArrowheads="1"/>
            </p:cNvPicPr>
            <p:nvPr/>
          </p:nvPicPr>
          <p:blipFill>
            <a:blip r:embed="rId4" cstate="print"/>
            <a:srcRect l="25486" t="44978" r="70477" b="49575"/>
            <a:stretch>
              <a:fillRect/>
            </a:stretch>
          </p:blipFill>
          <p:spPr bwMode="auto">
            <a:xfrm>
              <a:off x="6489700" y="4829175"/>
              <a:ext cx="128016" cy="128016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3D354787-8573-4A88-9880-90046640513E" descr="3D354787-8573-4A88-9880-90046640513E"/>
            <p:cNvPicPr>
              <a:picLocks noChangeAspect="1" noChangeArrowheads="1"/>
            </p:cNvPicPr>
            <p:nvPr/>
          </p:nvPicPr>
          <p:blipFill>
            <a:blip r:embed="rId5" cstate="print"/>
            <a:srcRect l="15392" t="42254" r="78552" b="49575"/>
            <a:stretch>
              <a:fillRect/>
            </a:stretch>
          </p:blipFill>
          <p:spPr bwMode="auto">
            <a:xfrm>
              <a:off x="6260305" y="4788695"/>
              <a:ext cx="152400" cy="152400"/>
            </a:xfrm>
            <a:prstGeom prst="roundRect">
              <a:avLst>
                <a:gd name="adj" fmla="val 31250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3D354787-8573-4A88-9880-90046640513E" descr="3D354787-8573-4A88-9880-90046640513E"/>
            <p:cNvPicPr>
              <a:picLocks noChangeAspect="1" noChangeArrowheads="1"/>
            </p:cNvPicPr>
            <p:nvPr/>
          </p:nvPicPr>
          <p:blipFill>
            <a:blip r:embed="rId6" cstate="print"/>
            <a:srcRect l="59803" t="42254" r="34141" b="49575"/>
            <a:stretch>
              <a:fillRect/>
            </a:stretch>
          </p:blipFill>
          <p:spPr bwMode="auto">
            <a:xfrm>
              <a:off x="7334250" y="4813300"/>
              <a:ext cx="155448" cy="155448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3D354787-8573-4A88-9880-90046640513E" descr="3D354787-8573-4A88-9880-90046640513E"/>
            <p:cNvPicPr>
              <a:picLocks noChangeAspect="1" noChangeArrowheads="1"/>
            </p:cNvPicPr>
            <p:nvPr/>
          </p:nvPicPr>
          <p:blipFill>
            <a:blip r:embed="rId7" cstate="print"/>
            <a:srcRect l="68812" t="41369" r="25581" b="51065"/>
            <a:stretch>
              <a:fillRect/>
            </a:stretch>
          </p:blipFill>
          <p:spPr bwMode="auto">
            <a:xfrm>
              <a:off x="7556500" y="4784725"/>
              <a:ext cx="155448" cy="155448"/>
            </a:xfrm>
            <a:prstGeom prst="roundRect">
              <a:avLst>
                <a:gd name="adj" fmla="val 35417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Highlights</a:t>
            </a:r>
          </a:p>
        </p:txBody>
      </p:sp>
      <p:grpSp>
        <p:nvGrpSpPr>
          <p:cNvPr id="3" name="Group 4"/>
          <p:cNvGrpSpPr/>
          <p:nvPr/>
        </p:nvGrpSpPr>
        <p:grpSpPr>
          <a:xfrm>
            <a:off x="6076862" y="1561009"/>
            <a:ext cx="2838538" cy="954107"/>
            <a:chOff x="6076862" y="2011680"/>
            <a:chExt cx="2838538" cy="1272143"/>
          </a:xfrm>
        </p:grpSpPr>
        <p:sp>
          <p:nvSpPr>
            <p:cNvPr id="35" name="TextBox 34"/>
            <p:cNvSpPr txBox="1"/>
            <p:nvPr/>
          </p:nvSpPr>
          <p:spPr>
            <a:xfrm>
              <a:off x="7256208" y="2011680"/>
              <a:ext cx="1659192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>
                      <a:lumMod val="50000"/>
                      <a:lumOff val="50000"/>
                    </a:srgbClr>
                  </a:solidFill>
                </a:rPr>
                <a:t>8mp camera (on the back side). Flash works as a light.</a:t>
              </a:r>
              <a:endParaRPr lang="en-US" sz="1400" dirty="0">
                <a:solidFill>
                  <a:srgbClr val="000000">
                    <a:lumMod val="50000"/>
                    <a:lumOff val="50000"/>
                  </a:srgbClr>
                </a:solidFill>
              </a:endParaRPr>
            </a:p>
          </p:txBody>
        </p:sp>
        <p:pic>
          <p:nvPicPr>
            <p:cNvPr id="36" name="Picture 14" descr="arr-sketch-red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 rot="17867995">
              <a:off x="6442520" y="1885347"/>
              <a:ext cx="565672" cy="1296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7"/>
          <p:cNvGrpSpPr/>
          <p:nvPr/>
        </p:nvGrpSpPr>
        <p:grpSpPr>
          <a:xfrm>
            <a:off x="4724400" y="980687"/>
            <a:ext cx="4419601" cy="769246"/>
            <a:chOff x="4724399" y="1237918"/>
            <a:chExt cx="4419601" cy="1025661"/>
          </a:xfrm>
        </p:grpSpPr>
        <p:sp>
          <p:nvSpPr>
            <p:cNvPr id="38" name="TextBox 37"/>
            <p:cNvSpPr txBox="1"/>
            <p:nvPr/>
          </p:nvSpPr>
          <p:spPr>
            <a:xfrm>
              <a:off x="6265608" y="1327357"/>
              <a:ext cx="2878392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>
                      <a:lumMod val="50000"/>
                      <a:lumOff val="50000"/>
                    </a:srgbClr>
                  </a:solidFill>
                </a:rPr>
                <a:t>Dedicated imager – fast and ergonomic</a:t>
              </a:r>
              <a:endParaRPr lang="en-US" sz="1400" dirty="0">
                <a:solidFill>
                  <a:srgbClr val="000000">
                    <a:lumMod val="50000"/>
                    <a:lumOff val="50000"/>
                  </a:srgbClr>
                </a:solidFill>
              </a:endParaRPr>
            </a:p>
          </p:txBody>
        </p:sp>
        <p:pic>
          <p:nvPicPr>
            <p:cNvPr id="39" name="Picture 14" descr="arr-sketch-red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 rot="17867995">
              <a:off x="5232185" y="1067083"/>
              <a:ext cx="955318" cy="1296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15" descr="circle_red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 rot="5400000">
              <a:off x="4974038" y="1426762"/>
              <a:ext cx="587178" cy="1086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1"/>
          <p:cNvGrpSpPr/>
          <p:nvPr/>
        </p:nvGrpSpPr>
        <p:grpSpPr>
          <a:xfrm>
            <a:off x="4493884" y="2845071"/>
            <a:ext cx="4650116" cy="1107148"/>
            <a:chOff x="4493884" y="3723765"/>
            <a:chExt cx="4650116" cy="1476198"/>
          </a:xfrm>
        </p:grpSpPr>
        <p:sp>
          <p:nvSpPr>
            <p:cNvPr id="42" name="TextBox 41"/>
            <p:cNvSpPr txBox="1"/>
            <p:nvPr/>
          </p:nvSpPr>
          <p:spPr>
            <a:xfrm>
              <a:off x="6019800" y="4502336"/>
              <a:ext cx="3124200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919191"/>
                  </a:solidFill>
                </a:rPr>
                <a:t>2.26GHZ quad core Qualcomm CPU, </a:t>
              </a:r>
            </a:p>
            <a:p>
              <a:r>
                <a:rPr lang="en-US" sz="1400" dirty="0" smtClean="0">
                  <a:solidFill>
                    <a:srgbClr val="919191"/>
                  </a:solidFill>
                </a:rPr>
                <a:t>2GB RAM, 16 flash – powerful </a:t>
              </a:r>
              <a:endParaRPr lang="en-US" sz="1400" dirty="0">
                <a:solidFill>
                  <a:srgbClr val="919191"/>
                </a:solidFill>
              </a:endParaRPr>
            </a:p>
          </p:txBody>
        </p:sp>
        <p:pic>
          <p:nvPicPr>
            <p:cNvPr id="43" name="Picture 14" descr="arr-sketch-red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 rot="16490656" flipH="1">
              <a:off x="4811347" y="3406302"/>
              <a:ext cx="1102277" cy="1737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4"/>
          <p:cNvGrpSpPr/>
          <p:nvPr/>
        </p:nvGrpSpPr>
        <p:grpSpPr>
          <a:xfrm>
            <a:off x="5769870" y="1936276"/>
            <a:ext cx="2820637" cy="1146672"/>
            <a:chOff x="5769869" y="2512037"/>
            <a:chExt cx="2820637" cy="1528896"/>
          </a:xfrm>
        </p:grpSpPr>
        <p:sp>
          <p:nvSpPr>
            <p:cNvPr id="45" name="TextBox 44"/>
            <p:cNvSpPr txBox="1"/>
            <p:nvPr/>
          </p:nvSpPr>
          <p:spPr>
            <a:xfrm>
              <a:off x="7006418" y="3630564"/>
              <a:ext cx="1399742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>
                      <a:lumMod val="50000"/>
                      <a:lumOff val="50000"/>
                    </a:srgbClr>
                  </a:solidFill>
                </a:rPr>
                <a:t>Micro USB port</a:t>
              </a:r>
              <a:endParaRPr lang="en-US" sz="1400" dirty="0">
                <a:solidFill>
                  <a:srgbClr val="000000">
                    <a:lumMod val="50000"/>
                    <a:lumOff val="50000"/>
                  </a:srgb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134658" y="2987040"/>
              <a:ext cx="1455848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>
                      <a:lumMod val="50000"/>
                      <a:lumOff val="50000"/>
                    </a:srgbClr>
                  </a:solidFill>
                </a:rPr>
                <a:t>Scan key </a:t>
              </a:r>
            </a:p>
            <a:p>
              <a:r>
                <a:rPr lang="en-US" sz="1400" dirty="0" smtClean="0">
                  <a:solidFill>
                    <a:srgbClr val="000000">
                      <a:lumMod val="50000"/>
                      <a:lumOff val="50000"/>
                    </a:srgbClr>
                  </a:solidFill>
                </a:rPr>
                <a:t>(programmable)</a:t>
              </a:r>
              <a:endParaRPr lang="en-US" sz="1400" dirty="0">
                <a:solidFill>
                  <a:srgbClr val="000000">
                    <a:lumMod val="50000"/>
                    <a:lumOff val="50000"/>
                  </a:srgbClr>
                </a:solidFill>
              </a:endParaRPr>
            </a:p>
          </p:txBody>
        </p:sp>
        <p:pic>
          <p:nvPicPr>
            <p:cNvPr id="47" name="Picture 14" descr="arr-sketch-red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 rot="16200000" flipH="1">
              <a:off x="6500361" y="2406857"/>
              <a:ext cx="434558" cy="1296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14" descr="arr-sketch-red"/>
            <p:cNvPicPr>
              <a:picLocks noChangeAspect="1" noChangeArrowheads="1"/>
            </p:cNvPicPr>
            <p:nvPr/>
          </p:nvPicPr>
          <p:blipFill>
            <a:blip r:embed="rId13" cstate="email"/>
            <a:srcRect/>
            <a:stretch>
              <a:fillRect/>
            </a:stretch>
          </p:blipFill>
          <p:spPr bwMode="auto">
            <a:xfrm rot="16717930" flipH="1">
              <a:off x="6274179" y="2786339"/>
              <a:ext cx="520988" cy="1296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15" descr="circle_red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 rot="1548993">
              <a:off x="5769869" y="2512037"/>
              <a:ext cx="587178" cy="1086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0"/>
          <p:cNvGrpSpPr/>
          <p:nvPr/>
        </p:nvGrpSpPr>
        <p:grpSpPr>
          <a:xfrm>
            <a:off x="3718235" y="3829049"/>
            <a:ext cx="5425765" cy="816605"/>
            <a:chOff x="3718235" y="5322504"/>
            <a:chExt cx="5425765" cy="1088807"/>
          </a:xfrm>
        </p:grpSpPr>
        <p:sp>
          <p:nvSpPr>
            <p:cNvPr id="51" name="TextBox 50"/>
            <p:cNvSpPr txBox="1"/>
            <p:nvPr/>
          </p:nvSpPr>
          <p:spPr>
            <a:xfrm>
              <a:off x="5260260" y="5713684"/>
              <a:ext cx="3883740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>
                      <a:lumMod val="50000"/>
                      <a:lumOff val="50000"/>
                    </a:srgbClr>
                  </a:solidFill>
                </a:rPr>
                <a:t>Speaker &amp; dual array digital </a:t>
              </a:r>
              <a:r>
                <a:rPr lang="en-US" sz="1400" dirty="0" err="1" smtClean="0">
                  <a:solidFill>
                    <a:srgbClr val="000000">
                      <a:lumMod val="50000"/>
                      <a:lumOff val="50000"/>
                    </a:srgbClr>
                  </a:solidFill>
                </a:rPr>
                <a:t>mics</a:t>
              </a:r>
              <a:r>
                <a:rPr lang="en-US" sz="1400" dirty="0" smtClean="0">
                  <a:solidFill>
                    <a:srgbClr val="000000">
                      <a:lumMod val="50000"/>
                      <a:lumOff val="50000"/>
                    </a:srgbClr>
                  </a:solidFill>
                </a:rPr>
                <a:t> – a great communication experience</a:t>
              </a:r>
              <a:endParaRPr lang="en-US" sz="1400" dirty="0">
                <a:solidFill>
                  <a:srgbClr val="000000">
                    <a:lumMod val="50000"/>
                    <a:lumOff val="50000"/>
                  </a:srgbClr>
                </a:solidFill>
              </a:endParaRPr>
            </a:p>
          </p:txBody>
        </p:sp>
        <p:pic>
          <p:nvPicPr>
            <p:cNvPr id="52" name="Picture 15" descr="circle_red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 rot="6379875">
              <a:off x="3967874" y="5072865"/>
              <a:ext cx="587178" cy="1086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14" descr="arr-sketch-red"/>
            <p:cNvPicPr>
              <a:picLocks noChangeAspect="1" noChangeArrowheads="1"/>
            </p:cNvPicPr>
            <p:nvPr/>
          </p:nvPicPr>
          <p:blipFill>
            <a:blip r:embed="rId14" cstate="email"/>
            <a:srcRect/>
            <a:stretch>
              <a:fillRect/>
            </a:stretch>
          </p:blipFill>
          <p:spPr bwMode="auto">
            <a:xfrm rot="15804925" flipH="1">
              <a:off x="4426336" y="5153824"/>
              <a:ext cx="596326" cy="1296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53"/>
          <p:cNvGrpSpPr/>
          <p:nvPr/>
        </p:nvGrpSpPr>
        <p:grpSpPr>
          <a:xfrm>
            <a:off x="1565075" y="3764261"/>
            <a:ext cx="2778325" cy="1017289"/>
            <a:chOff x="1447800" y="4990221"/>
            <a:chExt cx="2778325" cy="1356386"/>
          </a:xfrm>
        </p:grpSpPr>
        <p:sp>
          <p:nvSpPr>
            <p:cNvPr id="55" name="TextBox 54"/>
            <p:cNvSpPr txBox="1"/>
            <p:nvPr/>
          </p:nvSpPr>
          <p:spPr>
            <a:xfrm>
              <a:off x="1447800" y="5648980"/>
              <a:ext cx="277832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>
                      <a:lumMod val="50000"/>
                      <a:lumOff val="50000"/>
                    </a:srgbClr>
                  </a:solidFill>
                </a:rPr>
                <a:t>Dedicated scan key</a:t>
              </a:r>
            </a:p>
            <a:p>
              <a:r>
                <a:rPr lang="en-US" sz="1400" dirty="0" smtClean="0">
                  <a:solidFill>
                    <a:srgbClr val="000000">
                      <a:lumMod val="50000"/>
                      <a:lumOff val="50000"/>
                    </a:srgbClr>
                  </a:solidFill>
                </a:rPr>
                <a:t>(other keys can be programmed)</a:t>
              </a:r>
              <a:endParaRPr lang="en-US" sz="1400" dirty="0">
                <a:solidFill>
                  <a:srgbClr val="000000">
                    <a:lumMod val="50000"/>
                    <a:lumOff val="50000"/>
                  </a:srgbClr>
                </a:solidFill>
              </a:endParaRPr>
            </a:p>
          </p:txBody>
        </p:sp>
        <p:pic>
          <p:nvPicPr>
            <p:cNvPr id="56" name="Picture 14" descr="arr-sketch-red"/>
            <p:cNvPicPr>
              <a:picLocks noChangeAspect="1" noChangeArrowheads="1"/>
            </p:cNvPicPr>
            <p:nvPr/>
          </p:nvPicPr>
          <p:blipFill>
            <a:blip r:embed="rId15" cstate="email"/>
            <a:srcRect/>
            <a:stretch>
              <a:fillRect/>
            </a:stretch>
          </p:blipFill>
          <p:spPr bwMode="auto">
            <a:xfrm rot="16200000">
              <a:off x="2741353" y="4839669"/>
              <a:ext cx="841897" cy="1143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27"/>
          <p:cNvGrpSpPr/>
          <p:nvPr/>
        </p:nvGrpSpPr>
        <p:grpSpPr>
          <a:xfrm>
            <a:off x="1371600" y="1352550"/>
            <a:ext cx="2764532" cy="884217"/>
            <a:chOff x="1371599" y="1733736"/>
            <a:chExt cx="2764532" cy="1178957"/>
          </a:xfrm>
        </p:grpSpPr>
        <p:pic>
          <p:nvPicPr>
            <p:cNvPr id="58" name="Picture 15" descr="circle_red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 rot="1548993">
              <a:off x="3548953" y="1826238"/>
              <a:ext cx="587178" cy="1086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Group 55"/>
            <p:cNvGrpSpPr/>
            <p:nvPr/>
          </p:nvGrpSpPr>
          <p:grpSpPr>
            <a:xfrm>
              <a:off x="1371599" y="1733736"/>
              <a:ext cx="2522597" cy="1016000"/>
              <a:chOff x="1371599" y="1733736"/>
              <a:chExt cx="2522597" cy="1016000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1371599" y="1733736"/>
                <a:ext cx="1455848" cy="697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00">
                        <a:lumMod val="50000"/>
                        <a:lumOff val="50000"/>
                      </a:srgbClr>
                    </a:solidFill>
                  </a:rPr>
                  <a:t>Scan key</a:t>
                </a:r>
              </a:p>
              <a:p>
                <a:r>
                  <a:rPr lang="en-US" sz="1400" dirty="0" smtClean="0">
                    <a:solidFill>
                      <a:srgbClr val="000000">
                        <a:lumMod val="50000"/>
                        <a:lumOff val="50000"/>
                      </a:srgbClr>
                    </a:solidFill>
                  </a:rPr>
                  <a:t>(programmable)</a:t>
                </a:r>
                <a:endParaRPr lang="en-US" sz="1400" dirty="0">
                  <a:solidFill>
                    <a:srgbClr val="000000">
                      <a:lumMod val="50000"/>
                      <a:lumOff val="50000"/>
                    </a:srgbClr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390086" y="2339367"/>
                <a:ext cx="1200713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00">
                        <a:lumMod val="50000"/>
                        <a:lumOff val="50000"/>
                      </a:srgbClr>
                    </a:solidFill>
                  </a:rPr>
                  <a:t>Volume keys</a:t>
                </a:r>
                <a:endParaRPr lang="en-US" sz="1400" dirty="0">
                  <a:solidFill>
                    <a:srgbClr val="000000">
                      <a:lumMod val="50000"/>
                      <a:lumOff val="50000"/>
                    </a:srgbClr>
                  </a:solidFill>
                </a:endParaRPr>
              </a:p>
            </p:txBody>
          </p:sp>
          <p:pic>
            <p:nvPicPr>
              <p:cNvPr id="62" name="Picture 14" descr="arr-sketch-red"/>
              <p:cNvPicPr>
                <a:picLocks noChangeAspect="1" noChangeArrowheads="1"/>
              </p:cNvPicPr>
              <p:nvPr/>
            </p:nvPicPr>
            <p:blipFill>
              <a:blip r:embed="rId16" cstate="email"/>
              <a:srcRect/>
              <a:stretch>
                <a:fillRect/>
              </a:stretch>
            </p:blipFill>
            <p:spPr bwMode="auto">
              <a:xfrm rot="18755357" flipH="1" flipV="1">
                <a:off x="3001092" y="1491664"/>
                <a:ext cx="483953" cy="1302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" name="Picture 14" descr="arr-sketch-red"/>
              <p:cNvPicPr>
                <a:picLocks noChangeAspect="1" noChangeArrowheads="1"/>
              </p:cNvPicPr>
              <p:nvPr/>
            </p:nvPicPr>
            <p:blipFill>
              <a:blip r:embed="rId17" cstate="email"/>
              <a:srcRect/>
              <a:stretch>
                <a:fillRect/>
              </a:stretch>
            </p:blipFill>
            <p:spPr bwMode="auto">
              <a:xfrm rot="17638171" flipH="1" flipV="1">
                <a:off x="3020620" y="1846629"/>
                <a:ext cx="384859" cy="1302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1" name="Group 34"/>
          <p:cNvGrpSpPr/>
          <p:nvPr/>
        </p:nvGrpSpPr>
        <p:grpSpPr>
          <a:xfrm>
            <a:off x="297237" y="2114550"/>
            <a:ext cx="3829768" cy="972986"/>
            <a:chOff x="381000" y="2788920"/>
            <a:chExt cx="3829768" cy="1297315"/>
          </a:xfrm>
        </p:grpSpPr>
        <p:sp>
          <p:nvSpPr>
            <p:cNvPr id="65" name="TextBox 64"/>
            <p:cNvSpPr txBox="1"/>
            <p:nvPr/>
          </p:nvSpPr>
          <p:spPr>
            <a:xfrm>
              <a:off x="381000" y="2788920"/>
              <a:ext cx="2133600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>
                      <a:lumMod val="50000"/>
                      <a:lumOff val="50000"/>
                    </a:srgbClr>
                  </a:solidFill>
                </a:rPr>
                <a:t>4.3” outdoor display with Gorilla glass. Two finger capacitive touch – a modern user experience</a:t>
              </a:r>
              <a:endParaRPr lang="en-US" sz="1400" dirty="0">
                <a:solidFill>
                  <a:srgbClr val="000000">
                    <a:lumMod val="50000"/>
                    <a:lumOff val="50000"/>
                  </a:srgbClr>
                </a:solidFill>
              </a:endParaRPr>
            </a:p>
          </p:txBody>
        </p:sp>
        <p:pic>
          <p:nvPicPr>
            <p:cNvPr id="66" name="Picture 14" descr="arr-sketch-red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 rot="17867995" flipH="1" flipV="1">
              <a:off x="2537375" y="2412842"/>
              <a:ext cx="1105464" cy="2241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37"/>
          <p:cNvGrpSpPr/>
          <p:nvPr/>
        </p:nvGrpSpPr>
        <p:grpSpPr>
          <a:xfrm>
            <a:off x="762001" y="3020174"/>
            <a:ext cx="2569233" cy="1204083"/>
            <a:chOff x="762000" y="3957235"/>
            <a:chExt cx="2569233" cy="1605444"/>
          </a:xfrm>
        </p:grpSpPr>
        <p:sp>
          <p:nvSpPr>
            <p:cNvPr id="68" name="TextBox 67"/>
            <p:cNvSpPr txBox="1"/>
            <p:nvPr/>
          </p:nvSpPr>
          <p:spPr>
            <a:xfrm>
              <a:off x="762000" y="4290536"/>
              <a:ext cx="1752600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>
                      <a:lumMod val="50000"/>
                      <a:lumOff val="50000"/>
                    </a:srgbClr>
                  </a:solidFill>
                </a:rPr>
                <a:t>Proximity &amp; light sensors. Accelerometer – ease of use</a:t>
              </a:r>
              <a:endParaRPr lang="en-US" sz="1400" dirty="0">
                <a:solidFill>
                  <a:srgbClr val="000000">
                    <a:lumMod val="50000"/>
                    <a:lumOff val="50000"/>
                  </a:srgbClr>
                </a:solidFill>
              </a:endParaRPr>
            </a:p>
          </p:txBody>
        </p:sp>
        <p:pic>
          <p:nvPicPr>
            <p:cNvPr id="69" name="Picture 14" descr="arr-sketch-red"/>
            <p:cNvPicPr>
              <a:picLocks noChangeAspect="1" noChangeArrowheads="1"/>
            </p:cNvPicPr>
            <p:nvPr/>
          </p:nvPicPr>
          <p:blipFill>
            <a:blip r:embed="rId18" cstate="email"/>
            <a:srcRect/>
            <a:stretch>
              <a:fillRect/>
            </a:stretch>
          </p:blipFill>
          <p:spPr bwMode="auto">
            <a:xfrm rot="17174950" flipH="1" flipV="1">
              <a:off x="2309839" y="3802530"/>
              <a:ext cx="866689" cy="1176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40"/>
          <p:cNvGrpSpPr/>
          <p:nvPr/>
        </p:nvGrpSpPr>
        <p:grpSpPr>
          <a:xfrm>
            <a:off x="762001" y="909008"/>
            <a:ext cx="3754703" cy="771134"/>
            <a:chOff x="762000" y="1142347"/>
            <a:chExt cx="3754703" cy="1028178"/>
          </a:xfrm>
        </p:grpSpPr>
        <p:sp>
          <p:nvSpPr>
            <p:cNvPr id="71" name="TextBox 70"/>
            <p:cNvSpPr txBox="1"/>
            <p:nvPr/>
          </p:nvSpPr>
          <p:spPr>
            <a:xfrm>
              <a:off x="762000" y="1368623"/>
              <a:ext cx="2533066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>
                      <a:lumMod val="50000"/>
                      <a:lumOff val="50000"/>
                    </a:srgbClr>
                  </a:solidFill>
                </a:rPr>
                <a:t>Mic &amp; headphone combo jack</a:t>
              </a:r>
              <a:endParaRPr lang="en-US" sz="1400" dirty="0">
                <a:solidFill>
                  <a:srgbClr val="000000">
                    <a:lumMod val="50000"/>
                    <a:lumOff val="50000"/>
                  </a:srgbClr>
                </a:solidFill>
              </a:endParaRPr>
            </a:p>
          </p:txBody>
        </p:sp>
        <p:pic>
          <p:nvPicPr>
            <p:cNvPr id="72" name="Picture 14" descr="arr-sketch-red"/>
            <p:cNvPicPr>
              <a:picLocks noChangeAspect="1" noChangeArrowheads="1"/>
            </p:cNvPicPr>
            <p:nvPr/>
          </p:nvPicPr>
          <p:blipFill>
            <a:blip r:embed="rId19" cstate="email"/>
            <a:srcRect/>
            <a:stretch>
              <a:fillRect/>
            </a:stretch>
          </p:blipFill>
          <p:spPr bwMode="auto">
            <a:xfrm rot="13808500" flipV="1">
              <a:off x="3421102" y="1074923"/>
              <a:ext cx="1028178" cy="1163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563564" y="79772"/>
            <a:ext cx="8580437" cy="351234"/>
          </a:xfrm>
        </p:spPr>
        <p:txBody>
          <a:bodyPr/>
          <a:lstStyle/>
          <a:p>
            <a:r>
              <a:rPr lang="en-US" dirty="0" smtClean="0"/>
              <a:t>Dolphin 75e  – Enterprise Hybrid Device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914400"/>
            <a:ext cx="54864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ysClr val="window" lastClr="FFFFFF">
                    <a:lumMod val="50000"/>
                  </a:sysClr>
                </a:solidFill>
                <a:latin typeface="+mn-lt"/>
                <a:cs typeface="+mn-cs"/>
              </a:rPr>
              <a:t>Introducing Dolphin 75e – the latest addition to the Enterprise Hybrid Portfolio!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kern="0" dirty="0">
              <a:solidFill>
                <a:sysClr val="window" lastClr="FFFFFF">
                  <a:lumMod val="50000"/>
                </a:sys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" lastClr="FFFFFF">
                    <a:lumMod val="50000"/>
                  </a:sysClr>
                </a:solidFill>
                <a:latin typeface="+mn-lt"/>
                <a:cs typeface="+mn-cs"/>
              </a:rPr>
              <a:t>Proven design (IP67 </a:t>
            </a:r>
            <a:r>
              <a:rPr lang="en-US" sz="1600" kern="0" dirty="0">
                <a:solidFill>
                  <a:sysClr val="window" lastClr="FFFFFF">
                    <a:lumMod val="50000"/>
                  </a:sysClr>
                </a:solidFill>
                <a:latin typeface="+mn-lt"/>
                <a:cs typeface="+mn-cs"/>
              </a:rPr>
              <a:t>rated Dolphin </a:t>
            </a:r>
            <a:r>
              <a:rPr lang="en-US" sz="1600" kern="0" dirty="0" smtClean="0">
                <a:solidFill>
                  <a:sysClr val="window" lastClr="FFFFFF">
                    <a:lumMod val="50000"/>
                  </a:sysClr>
                </a:solidFill>
                <a:latin typeface="+mn-lt"/>
                <a:cs typeface="+mn-cs"/>
              </a:rPr>
              <a:t>70e), with </a:t>
            </a:r>
            <a:r>
              <a:rPr lang="en-US" sz="1600" kern="0" dirty="0">
                <a:solidFill>
                  <a:sysClr val="window" lastClr="FFFFFF">
                    <a:lumMod val="50000"/>
                  </a:sysClr>
                </a:solidFill>
                <a:latin typeface="+mn-lt"/>
                <a:cs typeface="+mn-cs"/>
              </a:rPr>
              <a:t>completely new Qualcomm </a:t>
            </a:r>
            <a:r>
              <a:rPr lang="en-US" sz="1600" kern="0" dirty="0" smtClean="0">
                <a:solidFill>
                  <a:sysClr val="window" lastClr="FFFFFF">
                    <a:lumMod val="50000"/>
                  </a:sysClr>
                </a:solidFill>
                <a:latin typeface="+mn-lt"/>
                <a:cs typeface="+mn-cs"/>
              </a:rPr>
              <a:t>Snapdragon 800 series 2.3 </a:t>
            </a:r>
            <a:r>
              <a:rPr lang="en-US" sz="1600" kern="0" dirty="0" err="1" smtClean="0">
                <a:solidFill>
                  <a:sysClr val="window" lastClr="FFFFFF">
                    <a:lumMod val="50000"/>
                  </a:sysClr>
                </a:solidFill>
                <a:latin typeface="+mn-lt"/>
                <a:cs typeface="+mn-cs"/>
              </a:rPr>
              <a:t>Ghz</a:t>
            </a:r>
            <a:r>
              <a:rPr lang="en-US" sz="1600" kern="0" dirty="0" smtClean="0">
                <a:solidFill>
                  <a:sysClr val="window" lastClr="FFFFFF">
                    <a:lumMod val="50000"/>
                  </a:sysClr>
                </a:solidFill>
                <a:latin typeface="+mn-lt"/>
                <a:cs typeface="+mn-cs"/>
              </a:rPr>
              <a:t> quad-core processor and architecture</a:t>
            </a:r>
            <a:endParaRPr lang="en-US" sz="1600" kern="0" dirty="0">
              <a:solidFill>
                <a:sysClr val="window" lastClr="FFFFFF">
                  <a:lumMod val="50000"/>
                </a:sys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kern="0" dirty="0">
              <a:solidFill>
                <a:sysClr val="window" lastClr="FFFFFF">
                  <a:lumMod val="50000"/>
                </a:sys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ysClr val="window" lastClr="FFFFFF">
                    <a:lumMod val="50000"/>
                  </a:sysClr>
                </a:solidFill>
                <a:latin typeface="+mn-lt"/>
                <a:cs typeface="+mn-cs"/>
              </a:rPr>
              <a:t>New operating systems supported: Android 4.4 </a:t>
            </a:r>
            <a:r>
              <a:rPr lang="en-US" sz="1600" kern="0" dirty="0" smtClean="0">
                <a:solidFill>
                  <a:sysClr val="window" lastClr="FFFFFF">
                    <a:lumMod val="50000"/>
                  </a:sysClr>
                </a:solidFill>
                <a:latin typeface="+mn-lt"/>
                <a:cs typeface="+mn-cs"/>
              </a:rPr>
              <a:t>/Android 5.0 and </a:t>
            </a:r>
            <a:r>
              <a:rPr lang="en-US" sz="1600" kern="0" dirty="0">
                <a:solidFill>
                  <a:sysClr val="window" lastClr="FFFFFF">
                    <a:lumMod val="50000"/>
                  </a:sysClr>
                </a:solidFill>
                <a:latin typeface="+mn-lt"/>
                <a:cs typeface="+mn-cs"/>
              </a:rPr>
              <a:t>Windows Embedded 8.1 </a:t>
            </a:r>
            <a:r>
              <a:rPr lang="en-US" sz="1600" kern="0" dirty="0" smtClean="0">
                <a:solidFill>
                  <a:sysClr val="window" lastClr="FFFFFF">
                    <a:lumMod val="50000"/>
                  </a:sysClr>
                </a:solidFill>
                <a:latin typeface="+mn-lt"/>
                <a:cs typeface="+mn-cs"/>
              </a:rPr>
              <a:t>Handheld / Windows 10 Upgradable from Microsoft.</a:t>
            </a:r>
            <a:endParaRPr lang="en-US" sz="1600" kern="0" dirty="0">
              <a:solidFill>
                <a:sysClr val="window" lastClr="FFFFFF">
                  <a:lumMod val="50000"/>
                </a:sys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kern="0" dirty="0">
              <a:solidFill>
                <a:sysClr val="window" lastClr="FFFFFF">
                  <a:lumMod val="50000"/>
                </a:sys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ysClr val="window" lastClr="FFFFFF">
                    <a:lumMod val="50000"/>
                  </a:sysClr>
                </a:solidFill>
                <a:latin typeface="+mn-lt"/>
                <a:cs typeface="+mn-cs"/>
              </a:rPr>
              <a:t>Multiple new SW solutions: Industrial browser, Android launcher, </a:t>
            </a:r>
            <a:r>
              <a:rPr lang="en-US" sz="1600" kern="0" dirty="0" smtClean="0">
                <a:solidFill>
                  <a:sysClr val="window" lastClr="FFFFFF">
                    <a:lumMod val="50000"/>
                  </a:sysClr>
                </a:solidFill>
                <a:latin typeface="+mn-lt"/>
                <a:cs typeface="+mn-cs"/>
              </a:rPr>
              <a:t>Voice</a:t>
            </a:r>
            <a:r>
              <a:rPr lang="en-US" sz="1600" kern="0" dirty="0">
                <a:solidFill>
                  <a:sysClr val="window" lastClr="FFFFFF">
                    <a:lumMod val="50000"/>
                  </a:sysClr>
                </a:solidFill>
                <a:latin typeface="+mn-lt"/>
                <a:cs typeface="+mn-cs"/>
              </a:rPr>
              <a:t>, etc.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kern="0" dirty="0">
              <a:solidFill>
                <a:sysClr val="window" lastClr="FFFFFF">
                  <a:lumMod val="50000"/>
                </a:sysClr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en-US" sz="1600" kern="0" dirty="0">
                <a:solidFill>
                  <a:sysClr val="window" lastClr="FFFFFF">
                    <a:lumMod val="50000"/>
                  </a:sysClr>
                </a:solidFill>
                <a:latin typeface="+mn-lt"/>
                <a:cs typeface="+mn-cs"/>
              </a:rPr>
              <a:t>Targeted </a:t>
            </a:r>
            <a:r>
              <a:rPr lang="en-US" sz="1600" kern="0" dirty="0" smtClean="0">
                <a:solidFill>
                  <a:sysClr val="window" lastClr="FFFFFF">
                    <a:lumMod val="50000"/>
                  </a:sysClr>
                </a:solidFill>
                <a:latin typeface="+mn-lt"/>
                <a:cs typeface="+mn-cs"/>
              </a:rPr>
              <a:t>use-cases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Inventory, Stocking, Customer Engagement, Quality &amp; Picking</a:t>
            </a:r>
            <a:endParaRPr lang="pl-PL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kern="0" dirty="0">
              <a:solidFill>
                <a:sysClr val="window" lastClr="FFFFFF">
                  <a:lumMod val="50000"/>
                </a:sys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" lastClr="FFFFFF">
                    <a:lumMod val="50000"/>
                  </a:sysClr>
                </a:solidFill>
                <a:latin typeface="+mn-lt"/>
                <a:cs typeface="+mn-cs"/>
              </a:rPr>
              <a:t>WIFI only</a:t>
            </a:r>
            <a:r>
              <a:rPr lang="en-US" sz="1600" kern="0" dirty="0">
                <a:solidFill>
                  <a:sysClr val="window" lastClr="FFFFFF">
                    <a:lumMod val="50000"/>
                  </a:sysClr>
                </a:solidFill>
                <a:latin typeface="+mn-lt"/>
                <a:cs typeface="+mn-cs"/>
              </a:rPr>
              <a:t> </a:t>
            </a:r>
            <a:r>
              <a:rPr lang="en-US" sz="1600" kern="0" dirty="0" smtClean="0">
                <a:solidFill>
                  <a:sysClr val="window" lastClr="FFFFFF">
                    <a:lumMod val="50000"/>
                  </a:sysClr>
                </a:solidFill>
                <a:latin typeface="+mn-lt"/>
                <a:cs typeface="+mn-cs"/>
              </a:rPr>
              <a:t>Applications</a:t>
            </a:r>
            <a:endParaRPr lang="en-US" kern="0" dirty="0">
              <a:solidFill>
                <a:sysClr val="window" lastClr="FFFFFF">
                  <a:lumMod val="50000"/>
                </a:sysClr>
              </a:solidFill>
              <a:latin typeface="+mn-lt"/>
              <a:cs typeface="+mn-cs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 r="8696"/>
          <a:stretch>
            <a:fillRect/>
          </a:stretch>
        </p:blipFill>
        <p:spPr bwMode="auto">
          <a:xfrm>
            <a:off x="7543800" y="3333750"/>
            <a:ext cx="1600200" cy="99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333750"/>
            <a:ext cx="1828800" cy="35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797021"/>
            <a:ext cx="1828800" cy="53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11"/>
          <p:cNvGrpSpPr/>
          <p:nvPr/>
        </p:nvGrpSpPr>
        <p:grpSpPr>
          <a:xfrm>
            <a:off x="6248400" y="1047750"/>
            <a:ext cx="2351751" cy="2101563"/>
            <a:chOff x="476250" y="742951"/>
            <a:chExt cx="4476752" cy="4000500"/>
          </a:xfrm>
        </p:grpSpPr>
        <p:grpSp>
          <p:nvGrpSpPr>
            <p:cNvPr id="9" name="Group 12"/>
            <p:cNvGrpSpPr/>
            <p:nvPr/>
          </p:nvGrpSpPr>
          <p:grpSpPr>
            <a:xfrm>
              <a:off x="476250" y="742951"/>
              <a:ext cx="2238376" cy="4000500"/>
              <a:chOff x="476250" y="742951"/>
              <a:chExt cx="2238376" cy="4000500"/>
            </a:xfrm>
          </p:grpSpPr>
          <p:pic>
            <p:nvPicPr>
              <p:cNvPr id="13" name="Picture 2" descr="Y:\Product Images\Dolphin 70e Black.png"/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476250" y="742951"/>
                <a:ext cx="2238376" cy="4000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8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551" y="1323974"/>
                <a:ext cx="1477519" cy="2714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0" name="Group 14"/>
            <p:cNvGrpSpPr/>
            <p:nvPr/>
          </p:nvGrpSpPr>
          <p:grpSpPr>
            <a:xfrm>
              <a:off x="2714626" y="742951"/>
              <a:ext cx="2238376" cy="4000500"/>
              <a:chOff x="2714626" y="742951"/>
              <a:chExt cx="2238376" cy="4000500"/>
            </a:xfrm>
          </p:grpSpPr>
          <p:pic>
            <p:nvPicPr>
              <p:cNvPr id="11" name="Picture 2" descr="Y:\Product Images\Dolphin 70e Black.png"/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2714626" y="742951"/>
                <a:ext cx="2238376" cy="4000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0" descr="https://encrypted-tbn3.gstatic.com/images?q=tbn:ANd9GcQVnTy70qS4w2as3kSa0tFb8Fy_utfSJOynytVKW44ujga4YQyEtQ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1200" y="1323974"/>
                <a:ext cx="1397000" cy="2714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Dolphin 75e  – Specifications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216166" y="1133148"/>
          <a:ext cx="5715000" cy="3378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1448873"/>
                <a:gridCol w="4266127"/>
              </a:tblGrid>
              <a:tr h="353798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Display</a:t>
                      </a:r>
                      <a:r>
                        <a:rPr lang="en-US" sz="110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and input:</a:t>
                      </a:r>
                      <a:endParaRPr lang="en-US" sz="11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4.3” sunlight</a:t>
                      </a:r>
                      <a:r>
                        <a:rPr lang="en-US" sz="105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viewable display</a:t>
                      </a:r>
                      <a:r>
                        <a:rPr lang="en-US" sz="105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,</a:t>
                      </a:r>
                      <a:r>
                        <a:rPr lang="en-US" sz="105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two finger capacitive touch, </a:t>
                      </a:r>
                      <a:r>
                        <a:rPr lang="en-US" sz="1050" b="1" baseline="0" dirty="0" smtClean="0">
                          <a:solidFill>
                            <a:srgbClr val="FF0000"/>
                          </a:solidFill>
                        </a:rPr>
                        <a:t>works with gloves or when wet</a:t>
                      </a:r>
                      <a:r>
                        <a:rPr lang="en-US" sz="105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, </a:t>
                      </a:r>
                      <a:r>
                        <a:rPr lang="en-US" sz="105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virtual keypad, stylus</a:t>
                      </a:r>
                      <a:endParaRPr lang="en-US" sz="105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82880" marT="34290" marB="3429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22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Durability:</a:t>
                      </a:r>
                      <a:endParaRPr lang="en-US" sz="11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4’ / 1.2m drop to concrete,</a:t>
                      </a:r>
                      <a:r>
                        <a:rPr lang="en-US" sz="105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IP67, scratch proof Gorilla glass</a:t>
                      </a:r>
                      <a:endParaRPr lang="en-US" sz="105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82880" marT="34290" marB="3429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Talk time:</a:t>
                      </a:r>
                      <a:endParaRPr lang="en-US" sz="11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6hrs (std.) &amp; 12hrs</a:t>
                      </a:r>
                      <a:r>
                        <a:rPr lang="en-US" sz="105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(ext.).  Same batteries as current Black but operation time could be a bit longer (new architecture)</a:t>
                      </a:r>
                      <a:endParaRPr lang="en-US" sz="1050" b="1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T="34290" marB="3429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7884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Software:</a:t>
                      </a:r>
                      <a:endParaRPr lang="en-US" sz="11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1" dirty="0" smtClean="0">
                          <a:solidFill>
                            <a:srgbClr val="FF0000"/>
                          </a:solidFill>
                        </a:rPr>
                        <a:t>Windows Embedded 8 Handheld</a:t>
                      </a:r>
                    </a:p>
                    <a:p>
                      <a:r>
                        <a:rPr lang="en-US" sz="1050" b="1" baseline="0" dirty="0" smtClean="0">
                          <a:solidFill>
                            <a:srgbClr val="FF0000"/>
                          </a:solidFill>
                        </a:rPr>
                        <a:t>Android 4.4</a:t>
                      </a:r>
                      <a:endParaRPr lang="en-US" sz="105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82880" marT="34290" marB="3429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Data</a:t>
                      </a:r>
                      <a:r>
                        <a:rPr lang="en-US" sz="110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capture:</a:t>
                      </a:r>
                      <a:endParaRPr lang="en-US" sz="11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Same imager as in 70e Black, </a:t>
                      </a:r>
                      <a:r>
                        <a:rPr lang="en-US" sz="1050" b="1" baseline="0" dirty="0" smtClean="0">
                          <a:solidFill>
                            <a:srgbClr val="FF0000"/>
                          </a:solidFill>
                        </a:rPr>
                        <a:t>8MP camera with much improved camera SW. </a:t>
                      </a:r>
                    </a:p>
                  </a:txBody>
                  <a:tcPr marL="182880" marT="34290" marB="3429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Connectivity:</a:t>
                      </a:r>
                      <a:endParaRPr lang="en-US" sz="11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1" baseline="0" dirty="0" smtClean="0">
                          <a:solidFill>
                            <a:srgbClr val="FF0000"/>
                          </a:solidFill>
                        </a:rPr>
                        <a:t>802.11a/b/g/n/ac, NFC,  NO WWAN on 75e.</a:t>
                      </a:r>
                    </a:p>
                    <a:p>
                      <a:r>
                        <a:rPr lang="en-US" sz="1050" b="1" baseline="0" dirty="0" smtClean="0">
                          <a:solidFill>
                            <a:srgbClr val="FF0000"/>
                          </a:solidFill>
                        </a:rPr>
                        <a:t>Focus on </a:t>
                      </a:r>
                      <a:r>
                        <a:rPr lang="en-US" sz="1050" b="1" baseline="0" dirty="0" err="1" smtClean="0">
                          <a:solidFill>
                            <a:srgbClr val="FF0000"/>
                          </a:solidFill>
                        </a:rPr>
                        <a:t>Voip</a:t>
                      </a:r>
                      <a:r>
                        <a:rPr lang="en-US" sz="1050" b="1" baseline="0" dirty="0" smtClean="0">
                          <a:solidFill>
                            <a:srgbClr val="FF0000"/>
                          </a:solidFill>
                        </a:rPr>
                        <a:t> quality (roaming, audio quality…)</a:t>
                      </a:r>
                      <a:endParaRPr lang="en-US" sz="105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182880" marT="34290" marB="3429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116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Performance:</a:t>
                      </a:r>
                      <a:endParaRPr lang="en-US" sz="11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2.23 </a:t>
                      </a:r>
                      <a:r>
                        <a:rPr lang="en-US" sz="1050" b="1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Ghz</a:t>
                      </a:r>
                      <a:r>
                        <a:rPr lang="en-US" sz="105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quad</a:t>
                      </a:r>
                      <a:r>
                        <a:rPr lang="en-US" sz="105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core , 2GB RAM, 8GB flash</a:t>
                      </a:r>
                      <a:endParaRPr lang="en-US" sz="105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182880" marT="34290" marB="3429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116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Other:</a:t>
                      </a:r>
                      <a:endParaRPr lang="en-US" sz="11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Support</a:t>
                      </a:r>
                      <a:r>
                        <a:rPr lang="en-US" sz="105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for wireless display, improved sensors…</a:t>
                      </a:r>
                      <a:endParaRPr lang="en-US" sz="105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182880" marT="34290" marB="3429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3798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Dimensions &amp; weight:</a:t>
                      </a:r>
                      <a:endParaRPr lang="en-US" sz="11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5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134 mm x 73 mm x 1</a:t>
                      </a:r>
                      <a:r>
                        <a:rPr lang="en-US" sz="105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</a:t>
                      </a:r>
                      <a:r>
                        <a:rPr lang="pl-PL" sz="105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mm</a:t>
                      </a:r>
                      <a:r>
                        <a:rPr lang="en-US" sz="105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,</a:t>
                      </a:r>
                      <a:r>
                        <a:rPr lang="en-US" sz="105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204g</a:t>
                      </a:r>
                      <a:r>
                        <a:rPr lang="en-US" sz="105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(same as current Black)</a:t>
                      </a:r>
                      <a:endParaRPr lang="pl-PL" sz="105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82880" marT="34290" marB="3429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116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Initial use-cases:</a:t>
                      </a:r>
                      <a:endParaRPr lang="en-US" sz="11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Inventory, Stocking,</a:t>
                      </a:r>
                      <a:r>
                        <a:rPr lang="en-US" sz="105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Customer Engagement, Quality &amp; Picking</a:t>
                      </a:r>
                      <a:endParaRPr lang="pl-PL" sz="105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82880" marT="34290" marB="3429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" name="Group 11"/>
          <p:cNvGrpSpPr/>
          <p:nvPr/>
        </p:nvGrpSpPr>
        <p:grpSpPr>
          <a:xfrm>
            <a:off x="381000" y="1276350"/>
            <a:ext cx="2514600" cy="2362200"/>
            <a:chOff x="476250" y="742951"/>
            <a:chExt cx="4476752" cy="4000500"/>
          </a:xfrm>
        </p:grpSpPr>
        <p:grpSp>
          <p:nvGrpSpPr>
            <p:cNvPr id="6" name="Group 12"/>
            <p:cNvGrpSpPr/>
            <p:nvPr/>
          </p:nvGrpSpPr>
          <p:grpSpPr>
            <a:xfrm>
              <a:off x="476250" y="742951"/>
              <a:ext cx="2238376" cy="4000500"/>
              <a:chOff x="476250" y="742951"/>
              <a:chExt cx="2238376" cy="4000500"/>
            </a:xfrm>
          </p:grpSpPr>
          <p:pic>
            <p:nvPicPr>
              <p:cNvPr id="10" name="Picture 2" descr="Y:\Product Images\Dolphin 70e Black.pn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476250" y="742951"/>
                <a:ext cx="2238376" cy="4000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8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551" y="1323974"/>
                <a:ext cx="1477519" cy="2714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" name="Group 14"/>
            <p:cNvGrpSpPr/>
            <p:nvPr/>
          </p:nvGrpSpPr>
          <p:grpSpPr>
            <a:xfrm>
              <a:off x="2714626" y="742951"/>
              <a:ext cx="2238376" cy="4000500"/>
              <a:chOff x="2714626" y="742951"/>
              <a:chExt cx="2238376" cy="4000500"/>
            </a:xfrm>
          </p:grpSpPr>
          <p:pic>
            <p:nvPicPr>
              <p:cNvPr id="8" name="Picture 2" descr="Y:\Product Images\Dolphin 70e Black.pn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2714626" y="742951"/>
                <a:ext cx="2238376" cy="4000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 descr="https://encrypted-tbn3.gstatic.com/images?q=tbn:ANd9GcQVnTy70qS4w2as3kSa0tFb8Fy_utfSJOynytVKW44ujga4YQyEtQ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1200" y="1323974"/>
                <a:ext cx="1397000" cy="2714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0750" y="4228237"/>
            <a:ext cx="1967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266.1g (9.38oz) with battery 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4677" y="4223961"/>
            <a:ext cx="18101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220g (7.8 oz) with battery 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1229" y="4219685"/>
            <a:ext cx="18101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204g (7.2 oz) with battery 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2173" y="3870489"/>
            <a:ext cx="13997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5.66” (143.9mm)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MC40 Total Height 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18894" y="3858874"/>
            <a:ext cx="13692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5.4” (137mm)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TC55 Total Height 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1938" y="3850916"/>
            <a:ext cx="17187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5.3” (134mm)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75e "Paris" Total Height 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 Factor – Side-by-Side</a:t>
            </a:r>
            <a:endParaRPr lang="en-US" dirty="0"/>
          </a:p>
        </p:txBody>
      </p:sp>
      <p:pic>
        <p:nvPicPr>
          <p:cNvPr id="259075" name="Picture 3" descr="http://2.bp.blogspot.com/-07sKc8po1cY/Ula5DKdjDaI/AAAAAAAAOf0/9K-jG-13pLo/s1600/Motorola+Solutions_TC55_2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0" y="666750"/>
            <a:ext cx="1905000" cy="3091942"/>
          </a:xfrm>
          <a:prstGeom prst="rect">
            <a:avLst/>
          </a:prstGeom>
          <a:noFill/>
        </p:spPr>
      </p:pic>
      <p:pic>
        <p:nvPicPr>
          <p:cNvPr id="259076" name="Picture 4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261" t="3217" r="26287" b="3391"/>
          <a:stretch>
            <a:fillRect/>
          </a:stretch>
        </p:blipFill>
        <p:spPr bwMode="auto">
          <a:xfrm>
            <a:off x="990600" y="666750"/>
            <a:ext cx="1747136" cy="318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990600" y="4457700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1" dirty="0" smtClean="0"/>
              <a:t>Android 4.1</a:t>
            </a:r>
            <a:endParaRPr lang="en-US" sz="11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3505200" y="4457700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1" dirty="0" smtClean="0"/>
              <a:t>Android 4.1</a:t>
            </a:r>
            <a:endParaRPr lang="en-US" sz="1100" b="1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5562600" y="4426863"/>
            <a:ext cx="320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1" dirty="0" smtClean="0"/>
              <a:t>Windows  Embedded 8.1 Handheld &amp; Android 4.4</a:t>
            </a:r>
            <a:endParaRPr lang="en-US" sz="1100" b="1" i="1" dirty="0"/>
          </a:p>
        </p:txBody>
      </p:sp>
      <p:grpSp>
        <p:nvGrpSpPr>
          <p:cNvPr id="2" name="Group 22"/>
          <p:cNvGrpSpPr/>
          <p:nvPr/>
        </p:nvGrpSpPr>
        <p:grpSpPr>
          <a:xfrm>
            <a:off x="6019800" y="819150"/>
            <a:ext cx="2037090" cy="2970750"/>
            <a:chOff x="5738836" y="1219200"/>
            <a:chExt cx="2414564" cy="3961000"/>
          </a:xfrm>
        </p:grpSpPr>
        <p:pic>
          <p:nvPicPr>
            <p:cNvPr id="259077" name="Picture 5" descr="C:\Users\E541429\Documents\Data\MIKA Back-up\Black\Pictures\Final\Dolphin70eBlack_Front.pn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5738836" y="1219200"/>
              <a:ext cx="2414564" cy="3961000"/>
            </a:xfrm>
            <a:prstGeom prst="rect">
              <a:avLst/>
            </a:prstGeom>
            <a:noFill/>
          </p:spPr>
        </p:pic>
        <p:pic>
          <p:nvPicPr>
            <p:cNvPr id="2050" name="3D354787-8573-4A88-9880-90046640513E" descr="3D354787-8573-4A88-9880-90046640513E"/>
            <p:cNvPicPr>
              <a:picLocks noChangeAspect="1" noChangeArrowheads="1"/>
            </p:cNvPicPr>
            <p:nvPr/>
          </p:nvPicPr>
          <p:blipFill>
            <a:blip r:embed="rId6" cstate="print"/>
            <a:srcRect l="25486" t="44978" r="70477" b="49575"/>
            <a:stretch>
              <a:fillRect/>
            </a:stretch>
          </p:blipFill>
          <p:spPr bwMode="auto">
            <a:xfrm>
              <a:off x="6489700" y="4829175"/>
              <a:ext cx="128016" cy="128016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3D354787-8573-4A88-9880-90046640513E" descr="3D354787-8573-4A88-9880-90046640513E"/>
            <p:cNvPicPr>
              <a:picLocks noChangeAspect="1" noChangeArrowheads="1"/>
            </p:cNvPicPr>
            <p:nvPr/>
          </p:nvPicPr>
          <p:blipFill>
            <a:blip r:embed="rId7" cstate="print"/>
            <a:srcRect l="15392" t="42254" r="78552" b="49575"/>
            <a:stretch>
              <a:fillRect/>
            </a:stretch>
          </p:blipFill>
          <p:spPr bwMode="auto">
            <a:xfrm>
              <a:off x="6260305" y="4788695"/>
              <a:ext cx="152400" cy="152400"/>
            </a:xfrm>
            <a:prstGeom prst="roundRect">
              <a:avLst>
                <a:gd name="adj" fmla="val 31250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3D354787-8573-4A88-9880-90046640513E" descr="3D354787-8573-4A88-9880-90046640513E"/>
            <p:cNvPicPr>
              <a:picLocks noChangeAspect="1" noChangeArrowheads="1"/>
            </p:cNvPicPr>
            <p:nvPr/>
          </p:nvPicPr>
          <p:blipFill>
            <a:blip r:embed="rId8" cstate="print"/>
            <a:srcRect l="59803" t="42254" r="34141" b="49575"/>
            <a:stretch>
              <a:fillRect/>
            </a:stretch>
          </p:blipFill>
          <p:spPr bwMode="auto">
            <a:xfrm>
              <a:off x="7334250" y="4813300"/>
              <a:ext cx="155448" cy="155448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3D354787-8573-4A88-9880-90046640513E" descr="3D354787-8573-4A88-9880-90046640513E"/>
            <p:cNvPicPr>
              <a:picLocks noChangeAspect="1" noChangeArrowheads="1"/>
            </p:cNvPicPr>
            <p:nvPr/>
          </p:nvPicPr>
          <p:blipFill>
            <a:blip r:embed="rId9" cstate="print"/>
            <a:srcRect l="68812" t="41369" r="25581" b="51065"/>
            <a:stretch>
              <a:fillRect/>
            </a:stretch>
          </p:blipFill>
          <p:spPr bwMode="auto">
            <a:xfrm>
              <a:off x="7556500" y="4784725"/>
              <a:ext cx="155448" cy="155448"/>
            </a:xfrm>
            <a:prstGeom prst="roundRect">
              <a:avLst>
                <a:gd name="adj" fmla="val 35417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="" xmlns:p14="http://schemas.microsoft.com/office/powerpoint/2010/main" val="739242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1828800" y="628650"/>
            <a:ext cx="3810000" cy="533400"/>
          </a:xfrm>
          <a:prstGeom prst="rect">
            <a:avLst/>
          </a:prstGeom>
          <a:solidFill>
            <a:schemeClr val="tx1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chemeClr val="bg1"/>
                </a:solidFill>
              </a:rPr>
              <a:t>Importance to the Customer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828800" y="1200150"/>
            <a:ext cx="3810000" cy="2381250"/>
          </a:xfrm>
          <a:prstGeom prst="rect">
            <a:avLst/>
          </a:prstGeom>
          <a:solidFill>
            <a:schemeClr val="bg1">
              <a:lumMod val="65000"/>
            </a:schemeClr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Pentagon 9"/>
          <p:cNvSpPr/>
          <p:nvPr/>
        </p:nvSpPr>
        <p:spPr bwMode="auto">
          <a:xfrm>
            <a:off x="381000" y="1447800"/>
            <a:ext cx="1371600" cy="152400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 smtClean="0">
                <a:solidFill>
                  <a:schemeClr val="bg1"/>
                </a:solidFill>
              </a:rPr>
              <a:t>Operating System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Pentagon 10"/>
          <p:cNvSpPr/>
          <p:nvPr/>
        </p:nvSpPr>
        <p:spPr bwMode="auto">
          <a:xfrm>
            <a:off x="381000" y="1905000"/>
            <a:ext cx="1371600" cy="152400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WLAN Only</a:t>
            </a:r>
          </a:p>
        </p:txBody>
      </p:sp>
      <p:sp>
        <p:nvSpPr>
          <p:cNvPr id="12" name="Pentagon 11"/>
          <p:cNvSpPr/>
          <p:nvPr/>
        </p:nvSpPr>
        <p:spPr bwMode="auto">
          <a:xfrm>
            <a:off x="381000" y="1238250"/>
            <a:ext cx="1371600" cy="152400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sz="1000" b="1" dirty="0" smtClean="0">
                <a:solidFill>
                  <a:schemeClr val="bg1"/>
                </a:solidFill>
              </a:rPr>
              <a:t>Processer Speed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3" name="Pentagon 12"/>
          <p:cNvSpPr/>
          <p:nvPr/>
        </p:nvSpPr>
        <p:spPr bwMode="auto">
          <a:xfrm>
            <a:off x="381000" y="2133600"/>
            <a:ext cx="1371600" cy="152400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Terminal Emulation</a:t>
            </a:r>
            <a:endParaRPr kumimoji="0" lang="en-US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886326" y="1162050"/>
            <a:ext cx="752475" cy="2381250"/>
          </a:xfrm>
          <a:prstGeom prst="rect">
            <a:avLst/>
          </a:prstGeom>
          <a:solidFill>
            <a:schemeClr val="bg1">
              <a:lumMod val="85000"/>
            </a:schemeClr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352800" y="1162050"/>
            <a:ext cx="762000" cy="2381250"/>
          </a:xfrm>
          <a:prstGeom prst="rect">
            <a:avLst/>
          </a:prstGeom>
          <a:solidFill>
            <a:schemeClr val="bg1">
              <a:lumMod val="85000"/>
            </a:schemeClr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905000" y="1200150"/>
            <a:ext cx="838200" cy="2386013"/>
          </a:xfrm>
          <a:prstGeom prst="rect">
            <a:avLst/>
          </a:prstGeom>
          <a:solidFill>
            <a:schemeClr val="bg1">
              <a:lumMod val="85000"/>
            </a:schemeClr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2057400" y="1314450"/>
            <a:ext cx="3276600" cy="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2057400" y="1543050"/>
            <a:ext cx="3276600" cy="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2057400" y="1981200"/>
            <a:ext cx="3276600" cy="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057400" y="2209800"/>
            <a:ext cx="3276600" cy="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2057400" y="1085850"/>
            <a:ext cx="3276600" cy="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2057400" y="1009650"/>
            <a:ext cx="0" cy="15240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2971800" y="1009650"/>
            <a:ext cx="0" cy="15240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2971800" y="123825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2971800" y="146685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2971800" y="190500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2971800" y="213360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4495800" y="123825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4498988" y="146685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4495800" y="190500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4495800" y="213360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3733800" y="123825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3733800" y="146685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3733800" y="190500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3733800" y="213360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3733800" y="1009650"/>
            <a:ext cx="0" cy="15240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4495800" y="1009650"/>
            <a:ext cx="0" cy="15240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5334000" y="1009650"/>
            <a:ext cx="0" cy="15240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2057400" y="123825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2057400" y="146685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2057400" y="190500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2057400" y="213360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5334000" y="123825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5334000" y="146685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5334000" y="190500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5334000" y="213360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1828800" y="781051"/>
            <a:ext cx="441146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Low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115042" y="781051"/>
            <a:ext cx="47000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High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381000" y="628650"/>
            <a:ext cx="1371600" cy="533400"/>
          </a:xfrm>
          <a:prstGeom prst="rect">
            <a:avLst/>
          </a:prstGeom>
          <a:solidFill>
            <a:srgbClr val="C0000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b="1" dirty="0" smtClean="0">
                <a:solidFill>
                  <a:schemeClr val="bg1"/>
                </a:solidFill>
              </a:rPr>
              <a:t>Customer Needs 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3246120" y="1257300"/>
            <a:ext cx="182880" cy="137160"/>
          </a:xfrm>
          <a:prstGeom prst="ellipse">
            <a:avLst/>
          </a:prstGeom>
          <a:solidFill>
            <a:schemeClr val="tx1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 smtClean="0">
                <a:solidFill>
                  <a:schemeClr val="bg1"/>
                </a:solidFill>
              </a:rPr>
              <a:t>1</a:t>
            </a:r>
            <a:endParaRPr kumimoji="0" lang="en-US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1" name="Pentagon 50"/>
          <p:cNvSpPr/>
          <p:nvPr/>
        </p:nvSpPr>
        <p:spPr bwMode="auto">
          <a:xfrm>
            <a:off x="381000" y="2362200"/>
            <a:ext cx="1447800" cy="137515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sz="900" b="1" dirty="0">
                <a:solidFill>
                  <a:schemeClr val="bg1"/>
                </a:solidFill>
              </a:rPr>
              <a:t>Rapid time to operation</a:t>
            </a:r>
          </a:p>
        </p:txBody>
      </p:sp>
      <p:cxnSp>
        <p:nvCxnSpPr>
          <p:cNvPr id="52" name="Straight Connector 51"/>
          <p:cNvCxnSpPr/>
          <p:nvPr/>
        </p:nvCxnSpPr>
        <p:spPr bwMode="auto">
          <a:xfrm>
            <a:off x="2057400" y="2438400"/>
            <a:ext cx="3276600" cy="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>
            <a:off x="2971800" y="236220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>
            <a:off x="3733800" y="236220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>
            <a:off x="4495800" y="236220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>
            <a:off x="5334000" y="236220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2057400" y="236220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Oval 57"/>
          <p:cNvSpPr/>
          <p:nvPr/>
        </p:nvSpPr>
        <p:spPr bwMode="auto">
          <a:xfrm>
            <a:off x="2514600" y="1485900"/>
            <a:ext cx="182880" cy="137160"/>
          </a:xfrm>
          <a:prstGeom prst="ellipse">
            <a:avLst/>
          </a:prstGeom>
          <a:solidFill>
            <a:schemeClr val="tx1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 smtClean="0">
                <a:solidFill>
                  <a:schemeClr val="bg1"/>
                </a:solidFill>
              </a:rPr>
              <a:t>1</a:t>
            </a:r>
            <a:endParaRPr kumimoji="0" lang="en-US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2362200" y="1909874"/>
            <a:ext cx="182880" cy="137160"/>
          </a:xfrm>
          <a:prstGeom prst="ellipse">
            <a:avLst/>
          </a:prstGeom>
          <a:solidFill>
            <a:schemeClr val="tx1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 smtClean="0">
                <a:solidFill>
                  <a:schemeClr val="bg1"/>
                </a:solidFill>
              </a:rPr>
              <a:t>1</a:t>
            </a:r>
            <a:endParaRPr kumimoji="0" lang="en-US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2286000" y="2133600"/>
            <a:ext cx="182880" cy="137160"/>
          </a:xfrm>
          <a:prstGeom prst="ellipse">
            <a:avLst/>
          </a:prstGeom>
          <a:solidFill>
            <a:schemeClr val="tx1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 smtClean="0">
                <a:solidFill>
                  <a:schemeClr val="bg1"/>
                </a:solidFill>
              </a:rPr>
              <a:t>1</a:t>
            </a:r>
            <a:endParaRPr kumimoji="0" lang="en-US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1" name="Pentagon 60"/>
          <p:cNvSpPr/>
          <p:nvPr/>
        </p:nvSpPr>
        <p:spPr bwMode="auto">
          <a:xfrm>
            <a:off x="381000" y="3078125"/>
            <a:ext cx="1371600" cy="152400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bg1"/>
                </a:solidFill>
              </a:rPr>
              <a:t>Multipurpose</a:t>
            </a:r>
          </a:p>
        </p:txBody>
      </p:sp>
      <p:sp>
        <p:nvSpPr>
          <p:cNvPr id="62" name="Oval 61"/>
          <p:cNvSpPr/>
          <p:nvPr/>
        </p:nvSpPr>
        <p:spPr bwMode="auto">
          <a:xfrm>
            <a:off x="5235901" y="1257300"/>
            <a:ext cx="182880" cy="137160"/>
          </a:xfrm>
          <a:prstGeom prst="ellipse">
            <a:avLst/>
          </a:prstGeom>
          <a:solidFill>
            <a:srgbClr val="00B05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b="1" dirty="0" smtClean="0">
                <a:solidFill>
                  <a:schemeClr val="tx1"/>
                </a:solidFill>
              </a:rPr>
              <a:t>2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5235901" y="1485900"/>
            <a:ext cx="182880" cy="137160"/>
          </a:xfrm>
          <a:prstGeom prst="ellipse">
            <a:avLst/>
          </a:prstGeom>
          <a:solidFill>
            <a:srgbClr val="00B05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b="1" dirty="0" smtClean="0">
                <a:solidFill>
                  <a:schemeClr val="tx1"/>
                </a:solidFill>
              </a:rPr>
              <a:t>2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4465320" y="2143125"/>
            <a:ext cx="182880" cy="137160"/>
          </a:xfrm>
          <a:prstGeom prst="ellipse">
            <a:avLst/>
          </a:prstGeom>
          <a:solidFill>
            <a:srgbClr val="00B05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b="1" dirty="0" smtClean="0">
                <a:solidFill>
                  <a:schemeClr val="tx1"/>
                </a:solidFill>
              </a:rPr>
              <a:t>2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65" name="Table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6744457"/>
              </p:ext>
            </p:extLst>
          </p:nvPr>
        </p:nvGraphicFramePr>
        <p:xfrm>
          <a:off x="381000" y="3543300"/>
          <a:ext cx="8534400" cy="1371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/>
                <a:gridCol w="708660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Segment</a:t>
                      </a:r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Segment Description</a:t>
                      </a:r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/>
                        <a:t>Highly Mobile Professionals:</a:t>
                      </a:r>
                      <a:r>
                        <a:rPr lang="en-US" sz="900" b="1" baseline="0" dirty="0" smtClean="0"/>
                        <a:t>  </a:t>
                      </a:r>
                      <a:r>
                        <a:rPr lang="en-US" sz="900" dirty="0" smtClean="0"/>
                        <a:t>Professionals who are highly mobile inside 4 walls, where activity is dominated by “hold and carry” and activities that require advanced 1D/2D barcode scanning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FF0000"/>
                          </a:solidFill>
                        </a:rPr>
                        <a:t>2 (Primary)</a:t>
                      </a:r>
                      <a:endParaRPr lang="en-US" sz="9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solidFill>
                            <a:srgbClr val="FF0000"/>
                          </a:solidFill>
                        </a:rPr>
                        <a:t>IT Managers:  </a:t>
                      </a:r>
                      <a:r>
                        <a:rPr lang="en-US" sz="900" dirty="0" smtClean="0">
                          <a:solidFill>
                            <a:srgbClr val="FF0000"/>
                          </a:solidFill>
                        </a:rPr>
                        <a:t>IT managers that need to control costs and maintain flexibility in their mobile IT solutions; multiple application on</a:t>
                      </a:r>
                      <a:r>
                        <a:rPr lang="en-US" sz="900" baseline="0" dirty="0" smtClean="0">
                          <a:solidFill>
                            <a:srgbClr val="FF0000"/>
                          </a:solidFill>
                        </a:rPr>
                        <a:t> a single device plus security concerns via WWAN/BYOD</a:t>
                      </a:r>
                      <a:r>
                        <a:rPr lang="en-US" sz="9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/>
                        <a:t>Business Managers:  </a:t>
                      </a:r>
                      <a:r>
                        <a:rPr lang="en-US" sz="900" dirty="0" smtClean="0"/>
                        <a:t>Business managers that want to improve and expand their service offering to increase profitability</a:t>
                      </a: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66" name="Oval 65"/>
          <p:cNvSpPr/>
          <p:nvPr/>
        </p:nvSpPr>
        <p:spPr bwMode="auto">
          <a:xfrm>
            <a:off x="4693920" y="2376376"/>
            <a:ext cx="182880" cy="137160"/>
          </a:xfrm>
          <a:prstGeom prst="ellipse">
            <a:avLst/>
          </a:prstGeom>
          <a:solidFill>
            <a:schemeClr val="tx1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 smtClean="0">
                <a:solidFill>
                  <a:schemeClr val="bg1"/>
                </a:solidFill>
              </a:rPr>
              <a:t>1</a:t>
            </a:r>
            <a:endParaRPr kumimoji="0" lang="en-US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5227320" y="2362555"/>
            <a:ext cx="182880" cy="137160"/>
          </a:xfrm>
          <a:prstGeom prst="ellipse">
            <a:avLst/>
          </a:prstGeom>
          <a:solidFill>
            <a:srgbClr val="00B05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b="1" dirty="0" smtClean="0">
                <a:solidFill>
                  <a:schemeClr val="tx1"/>
                </a:solidFill>
              </a:rPr>
              <a:t>2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8" name="Straight Connector 67"/>
          <p:cNvCxnSpPr/>
          <p:nvPr/>
        </p:nvCxnSpPr>
        <p:spPr bwMode="auto">
          <a:xfrm>
            <a:off x="2057400" y="2667000"/>
            <a:ext cx="3276600" cy="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2971800" y="259080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>
            <a:off x="3733800" y="259080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4495800" y="259080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5334000" y="259080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2057400" y="2590800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4" name="Oval 73"/>
          <p:cNvSpPr/>
          <p:nvPr/>
        </p:nvSpPr>
        <p:spPr bwMode="auto">
          <a:xfrm>
            <a:off x="4922520" y="2587700"/>
            <a:ext cx="182880" cy="137160"/>
          </a:xfrm>
          <a:prstGeom prst="ellipse">
            <a:avLst/>
          </a:prstGeom>
          <a:solidFill>
            <a:schemeClr val="tx1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 smtClean="0">
                <a:solidFill>
                  <a:schemeClr val="bg1"/>
                </a:solidFill>
              </a:rPr>
              <a:t>1</a:t>
            </a:r>
            <a:endParaRPr kumimoji="0" lang="en-US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5" name="Oval 74"/>
          <p:cNvSpPr/>
          <p:nvPr/>
        </p:nvSpPr>
        <p:spPr bwMode="auto">
          <a:xfrm>
            <a:off x="4389120" y="2607469"/>
            <a:ext cx="182880" cy="137160"/>
          </a:xfrm>
          <a:prstGeom prst="ellipse">
            <a:avLst/>
          </a:prstGeom>
          <a:solidFill>
            <a:srgbClr val="00B05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b="1" dirty="0" smtClean="0">
                <a:solidFill>
                  <a:schemeClr val="tx1"/>
                </a:solidFill>
              </a:rPr>
              <a:t>2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6" name="Pentagon 75"/>
          <p:cNvSpPr/>
          <p:nvPr/>
        </p:nvSpPr>
        <p:spPr bwMode="auto">
          <a:xfrm>
            <a:off x="381000" y="1663776"/>
            <a:ext cx="1371600" cy="152400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chemeClr val="bg1"/>
                </a:solidFill>
              </a:rPr>
              <a:t>Battery Life</a:t>
            </a:r>
            <a:endParaRPr lang="en-US" sz="1000" b="1" dirty="0" smtClean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77" name="Straight Connector 76"/>
          <p:cNvCxnSpPr/>
          <p:nvPr/>
        </p:nvCxnSpPr>
        <p:spPr bwMode="auto">
          <a:xfrm>
            <a:off x="2057400" y="1759026"/>
            <a:ext cx="3276600" cy="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2971800" y="1682826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4495800" y="1682826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3733800" y="1682826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>
            <a:off x="2057400" y="1682826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5334000" y="1682826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3" name="Oval 82"/>
          <p:cNvSpPr/>
          <p:nvPr/>
        </p:nvSpPr>
        <p:spPr bwMode="auto">
          <a:xfrm>
            <a:off x="4267200" y="1696640"/>
            <a:ext cx="182880" cy="137160"/>
          </a:xfrm>
          <a:prstGeom prst="ellipse">
            <a:avLst/>
          </a:prstGeom>
          <a:solidFill>
            <a:schemeClr val="tx1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 smtClean="0">
                <a:solidFill>
                  <a:schemeClr val="bg1"/>
                </a:solidFill>
              </a:rPr>
              <a:t>1</a:t>
            </a:r>
            <a:endParaRPr kumimoji="0" lang="en-US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3322320" y="1696640"/>
            <a:ext cx="182880" cy="137160"/>
          </a:xfrm>
          <a:prstGeom prst="ellipse">
            <a:avLst/>
          </a:prstGeom>
          <a:solidFill>
            <a:srgbClr val="00B05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b="1" dirty="0" smtClean="0">
                <a:solidFill>
                  <a:schemeClr val="tx1"/>
                </a:solidFill>
              </a:rPr>
              <a:t>2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5" name="Pentagon 84"/>
          <p:cNvSpPr/>
          <p:nvPr/>
        </p:nvSpPr>
        <p:spPr bwMode="auto">
          <a:xfrm>
            <a:off x="381000" y="3314700"/>
            <a:ext cx="1371600" cy="152400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4.3” Display</a:t>
            </a:r>
          </a:p>
        </p:txBody>
      </p:sp>
      <p:sp>
        <p:nvSpPr>
          <p:cNvPr id="86" name="Pentagon 85"/>
          <p:cNvSpPr/>
          <p:nvPr/>
        </p:nvSpPr>
        <p:spPr bwMode="auto">
          <a:xfrm>
            <a:off x="381000" y="2819400"/>
            <a:ext cx="1371600" cy="152400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bg1"/>
                </a:solidFill>
              </a:rPr>
              <a:t>Durable</a:t>
            </a:r>
          </a:p>
        </p:txBody>
      </p:sp>
      <p:sp>
        <p:nvSpPr>
          <p:cNvPr id="87" name="Pentagon 86"/>
          <p:cNvSpPr/>
          <p:nvPr/>
        </p:nvSpPr>
        <p:spPr bwMode="auto">
          <a:xfrm>
            <a:off x="381000" y="2583656"/>
            <a:ext cx="1371600" cy="152400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solidFill>
                  <a:schemeClr val="bg1"/>
                </a:solidFill>
              </a:rPr>
              <a:t>Comfort/Hygiene</a:t>
            </a:r>
          </a:p>
        </p:txBody>
      </p:sp>
      <p:cxnSp>
        <p:nvCxnSpPr>
          <p:cNvPr id="88" name="Straight Connector 87"/>
          <p:cNvCxnSpPr/>
          <p:nvPr/>
        </p:nvCxnSpPr>
        <p:spPr bwMode="auto">
          <a:xfrm>
            <a:off x="2057400" y="3380423"/>
            <a:ext cx="3276600" cy="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2971800" y="3304223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3733800" y="3304223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4495800" y="3304223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5334000" y="3304223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>
            <a:off x="2057400" y="3304223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4" name="Oval 93"/>
          <p:cNvSpPr/>
          <p:nvPr/>
        </p:nvSpPr>
        <p:spPr bwMode="auto">
          <a:xfrm>
            <a:off x="4693920" y="3314700"/>
            <a:ext cx="182880" cy="137160"/>
          </a:xfrm>
          <a:prstGeom prst="ellipse">
            <a:avLst/>
          </a:prstGeom>
          <a:solidFill>
            <a:schemeClr val="tx1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 smtClean="0">
                <a:solidFill>
                  <a:schemeClr val="bg1"/>
                </a:solidFill>
              </a:rPr>
              <a:t>1</a:t>
            </a:r>
            <a:endParaRPr kumimoji="0" lang="en-US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95" name="Straight Connector 94"/>
          <p:cNvCxnSpPr/>
          <p:nvPr/>
        </p:nvCxnSpPr>
        <p:spPr bwMode="auto">
          <a:xfrm>
            <a:off x="2057400" y="3151823"/>
            <a:ext cx="3276600" cy="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>
            <a:off x="2971800" y="3075623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>
            <a:off x="3733800" y="3075623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>
            <a:off x="4495800" y="3075623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/>
          <p:nvPr/>
        </p:nvCxnSpPr>
        <p:spPr bwMode="auto">
          <a:xfrm>
            <a:off x="5334000" y="3075623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>
            <a:off x="2057400" y="2916079"/>
            <a:ext cx="3276600" cy="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/>
          <p:nvPr/>
        </p:nvCxnSpPr>
        <p:spPr bwMode="auto">
          <a:xfrm>
            <a:off x="2971800" y="2839879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/>
          <p:nvPr/>
        </p:nvCxnSpPr>
        <p:spPr bwMode="auto">
          <a:xfrm>
            <a:off x="3733800" y="2839879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/>
          <p:nvPr/>
        </p:nvCxnSpPr>
        <p:spPr bwMode="auto">
          <a:xfrm>
            <a:off x="4495800" y="2839879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/>
          <p:nvPr/>
        </p:nvCxnSpPr>
        <p:spPr bwMode="auto">
          <a:xfrm>
            <a:off x="5334000" y="2839879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/>
          <p:nvPr/>
        </p:nvCxnSpPr>
        <p:spPr bwMode="auto">
          <a:xfrm>
            <a:off x="2057400" y="2839879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6" name="Oval 105"/>
          <p:cNvSpPr/>
          <p:nvPr/>
        </p:nvSpPr>
        <p:spPr bwMode="auto">
          <a:xfrm>
            <a:off x="3703320" y="2857500"/>
            <a:ext cx="182880" cy="137160"/>
          </a:xfrm>
          <a:prstGeom prst="ellipse">
            <a:avLst/>
          </a:prstGeom>
          <a:solidFill>
            <a:schemeClr val="tx1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 smtClean="0">
                <a:solidFill>
                  <a:schemeClr val="bg1"/>
                </a:solidFill>
              </a:rPr>
              <a:t>1</a:t>
            </a:r>
            <a:endParaRPr kumimoji="0" lang="en-US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7" name="Oval 106"/>
          <p:cNvSpPr/>
          <p:nvPr/>
        </p:nvSpPr>
        <p:spPr bwMode="auto">
          <a:xfrm>
            <a:off x="4084320" y="2857500"/>
            <a:ext cx="182880" cy="137160"/>
          </a:xfrm>
          <a:prstGeom prst="ellipse">
            <a:avLst/>
          </a:prstGeom>
          <a:solidFill>
            <a:srgbClr val="00B05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b="1" dirty="0" smtClean="0">
                <a:solidFill>
                  <a:schemeClr val="tx1"/>
                </a:solidFill>
              </a:rPr>
              <a:t>2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8" name="Oval 107"/>
          <p:cNvSpPr/>
          <p:nvPr/>
        </p:nvSpPr>
        <p:spPr bwMode="auto">
          <a:xfrm>
            <a:off x="4160520" y="1257300"/>
            <a:ext cx="182880" cy="137160"/>
          </a:xfrm>
          <a:prstGeom prst="ellipse">
            <a:avLst/>
          </a:prstGeom>
          <a:solidFill>
            <a:srgbClr val="C0000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09" name="Oval 108"/>
          <p:cNvSpPr/>
          <p:nvPr/>
        </p:nvSpPr>
        <p:spPr bwMode="auto">
          <a:xfrm>
            <a:off x="4846320" y="2857500"/>
            <a:ext cx="182880" cy="137160"/>
          </a:xfrm>
          <a:prstGeom prst="ellipse">
            <a:avLst/>
          </a:prstGeom>
          <a:solidFill>
            <a:srgbClr val="C0000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10" name="Oval 109"/>
          <p:cNvSpPr/>
          <p:nvPr/>
        </p:nvSpPr>
        <p:spPr bwMode="auto">
          <a:xfrm>
            <a:off x="4800600" y="2147776"/>
            <a:ext cx="182880" cy="137160"/>
          </a:xfrm>
          <a:prstGeom prst="ellipse">
            <a:avLst/>
          </a:prstGeom>
          <a:solidFill>
            <a:srgbClr val="C0000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11" name="Oval 110"/>
          <p:cNvSpPr/>
          <p:nvPr/>
        </p:nvSpPr>
        <p:spPr bwMode="auto">
          <a:xfrm>
            <a:off x="4541520" y="1485900"/>
            <a:ext cx="182880" cy="137160"/>
          </a:xfrm>
          <a:prstGeom prst="ellipse">
            <a:avLst/>
          </a:prstGeom>
          <a:solidFill>
            <a:srgbClr val="C0000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12" name="Oval 111"/>
          <p:cNvSpPr/>
          <p:nvPr/>
        </p:nvSpPr>
        <p:spPr bwMode="auto">
          <a:xfrm>
            <a:off x="3048000" y="2606040"/>
            <a:ext cx="182880" cy="137160"/>
          </a:xfrm>
          <a:prstGeom prst="ellipse">
            <a:avLst/>
          </a:prstGeom>
          <a:solidFill>
            <a:srgbClr val="C0000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13" name="Oval 112"/>
          <p:cNvSpPr/>
          <p:nvPr/>
        </p:nvSpPr>
        <p:spPr bwMode="auto">
          <a:xfrm>
            <a:off x="2362200" y="3314700"/>
            <a:ext cx="182880" cy="137160"/>
          </a:xfrm>
          <a:prstGeom prst="ellipse">
            <a:avLst/>
          </a:prstGeom>
          <a:solidFill>
            <a:srgbClr val="C0000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14" name="Oval 113"/>
          <p:cNvSpPr/>
          <p:nvPr/>
        </p:nvSpPr>
        <p:spPr bwMode="auto">
          <a:xfrm>
            <a:off x="2122967" y="1917849"/>
            <a:ext cx="182880" cy="137160"/>
          </a:xfrm>
          <a:prstGeom prst="ellipse">
            <a:avLst/>
          </a:prstGeom>
          <a:solidFill>
            <a:srgbClr val="C0000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15" name="Oval 114"/>
          <p:cNvSpPr/>
          <p:nvPr/>
        </p:nvSpPr>
        <p:spPr bwMode="auto">
          <a:xfrm>
            <a:off x="3228761" y="2376376"/>
            <a:ext cx="182880" cy="137160"/>
          </a:xfrm>
          <a:prstGeom prst="ellipse">
            <a:avLst/>
          </a:prstGeom>
          <a:solidFill>
            <a:srgbClr val="C0000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16" name="Oval 115"/>
          <p:cNvSpPr/>
          <p:nvPr/>
        </p:nvSpPr>
        <p:spPr bwMode="auto">
          <a:xfrm>
            <a:off x="3703320" y="1696640"/>
            <a:ext cx="182880" cy="137160"/>
          </a:xfrm>
          <a:prstGeom prst="ellipse">
            <a:avLst/>
          </a:prstGeom>
          <a:solidFill>
            <a:srgbClr val="C0000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17" name="Oval 116"/>
          <p:cNvSpPr/>
          <p:nvPr/>
        </p:nvSpPr>
        <p:spPr bwMode="auto">
          <a:xfrm>
            <a:off x="5257800" y="3086100"/>
            <a:ext cx="182880" cy="137160"/>
          </a:xfrm>
          <a:prstGeom prst="ellipse">
            <a:avLst/>
          </a:prstGeom>
          <a:solidFill>
            <a:srgbClr val="C0000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18" name="Oval 117"/>
          <p:cNvSpPr/>
          <p:nvPr/>
        </p:nvSpPr>
        <p:spPr bwMode="auto">
          <a:xfrm>
            <a:off x="1981200" y="3314700"/>
            <a:ext cx="182880" cy="137160"/>
          </a:xfrm>
          <a:prstGeom prst="ellipse">
            <a:avLst/>
          </a:prstGeom>
          <a:solidFill>
            <a:srgbClr val="00B05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b="1" dirty="0" smtClean="0">
                <a:solidFill>
                  <a:schemeClr val="tx1"/>
                </a:solidFill>
              </a:rPr>
              <a:t>2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9" name="Straight Connector 118"/>
          <p:cNvCxnSpPr/>
          <p:nvPr/>
        </p:nvCxnSpPr>
        <p:spPr bwMode="auto">
          <a:xfrm>
            <a:off x="2057400" y="3075623"/>
            <a:ext cx="0" cy="152400"/>
          </a:xfrm>
          <a:prstGeom prst="line">
            <a:avLst/>
          </a:prstGeom>
          <a:noFill/>
          <a:ln w="12699" cap="flat" cmpd="sng" algn="ctr">
            <a:solidFill>
              <a:srgbClr val="0059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0" name="Oval 119"/>
          <p:cNvSpPr/>
          <p:nvPr/>
        </p:nvSpPr>
        <p:spPr bwMode="auto">
          <a:xfrm>
            <a:off x="2122967" y="3086100"/>
            <a:ext cx="182880" cy="137160"/>
          </a:xfrm>
          <a:prstGeom prst="ellipse">
            <a:avLst/>
          </a:prstGeom>
          <a:solidFill>
            <a:schemeClr val="tx1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 smtClean="0">
                <a:solidFill>
                  <a:schemeClr val="bg1"/>
                </a:solidFill>
              </a:rPr>
              <a:t>1</a:t>
            </a:r>
            <a:endParaRPr kumimoji="0" lang="en-US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1" name="Oval 120"/>
          <p:cNvSpPr/>
          <p:nvPr/>
        </p:nvSpPr>
        <p:spPr bwMode="auto">
          <a:xfrm>
            <a:off x="5074920" y="3086100"/>
            <a:ext cx="182880" cy="137160"/>
          </a:xfrm>
          <a:prstGeom prst="ellipse">
            <a:avLst/>
          </a:prstGeom>
          <a:solidFill>
            <a:srgbClr val="00B05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b="1" dirty="0" smtClean="0">
                <a:solidFill>
                  <a:schemeClr val="tx1"/>
                </a:solidFill>
              </a:rPr>
              <a:t>2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2" name="Oval 121"/>
          <p:cNvSpPr/>
          <p:nvPr/>
        </p:nvSpPr>
        <p:spPr bwMode="auto">
          <a:xfrm>
            <a:off x="4876800" y="1914525"/>
            <a:ext cx="182880" cy="137160"/>
          </a:xfrm>
          <a:prstGeom prst="ellipse">
            <a:avLst/>
          </a:prstGeom>
          <a:solidFill>
            <a:srgbClr val="00B05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b="1" dirty="0" smtClean="0">
                <a:solidFill>
                  <a:schemeClr val="tx1"/>
                </a:solidFill>
              </a:rPr>
              <a:t>2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your Audience? – Decision Maker</a:t>
            </a:r>
            <a:endParaRPr lang="en-US" dirty="0"/>
          </a:p>
        </p:txBody>
      </p:sp>
      <p:cxnSp>
        <p:nvCxnSpPr>
          <p:cNvPr id="136" name="Straight Connector 135"/>
          <p:cNvCxnSpPr>
            <a:stCxn id="62" idx="4"/>
            <a:endCxn id="63" idx="0"/>
          </p:cNvCxnSpPr>
          <p:nvPr/>
        </p:nvCxnSpPr>
        <p:spPr bwMode="auto">
          <a:xfrm>
            <a:off x="5327341" y="1394460"/>
            <a:ext cx="0" cy="9144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>
            <a:stCxn id="84" idx="7"/>
            <a:endCxn id="63" idx="3"/>
          </p:cNvCxnSpPr>
          <p:nvPr/>
        </p:nvCxnSpPr>
        <p:spPr bwMode="auto">
          <a:xfrm flipV="1">
            <a:off x="3478419" y="1602974"/>
            <a:ext cx="1784265" cy="1137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>
            <a:stCxn id="84" idx="5"/>
            <a:endCxn id="122" idx="1"/>
          </p:cNvCxnSpPr>
          <p:nvPr/>
        </p:nvCxnSpPr>
        <p:spPr bwMode="auto">
          <a:xfrm>
            <a:off x="3478418" y="1813714"/>
            <a:ext cx="1425164" cy="12089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64" idx="1"/>
            <a:endCxn id="122" idx="3"/>
          </p:cNvCxnSpPr>
          <p:nvPr/>
        </p:nvCxnSpPr>
        <p:spPr bwMode="auto">
          <a:xfrm flipV="1">
            <a:off x="4492102" y="2031599"/>
            <a:ext cx="411480" cy="13161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stCxn id="64" idx="5"/>
            <a:endCxn id="67" idx="2"/>
          </p:cNvCxnSpPr>
          <p:nvPr/>
        </p:nvCxnSpPr>
        <p:spPr bwMode="auto">
          <a:xfrm>
            <a:off x="4621418" y="2260199"/>
            <a:ext cx="605902" cy="17093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>
            <a:stCxn id="75" idx="6"/>
            <a:endCxn id="67" idx="3"/>
          </p:cNvCxnSpPr>
          <p:nvPr/>
        </p:nvCxnSpPr>
        <p:spPr bwMode="auto">
          <a:xfrm flipV="1">
            <a:off x="4572000" y="2479628"/>
            <a:ext cx="682102" cy="19642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stCxn id="107" idx="7"/>
            <a:endCxn id="75" idx="3"/>
          </p:cNvCxnSpPr>
          <p:nvPr/>
        </p:nvCxnSpPr>
        <p:spPr bwMode="auto">
          <a:xfrm flipV="1">
            <a:off x="4240418" y="2724543"/>
            <a:ext cx="175484" cy="15304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stCxn id="107" idx="5"/>
            <a:endCxn id="121" idx="2"/>
          </p:cNvCxnSpPr>
          <p:nvPr/>
        </p:nvCxnSpPr>
        <p:spPr bwMode="auto">
          <a:xfrm>
            <a:off x="4240418" y="2974573"/>
            <a:ext cx="834502" cy="18010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stCxn id="118" idx="7"/>
            <a:endCxn id="121" idx="3"/>
          </p:cNvCxnSpPr>
          <p:nvPr/>
        </p:nvCxnSpPr>
        <p:spPr bwMode="auto">
          <a:xfrm flipV="1">
            <a:off x="2137298" y="3203174"/>
            <a:ext cx="2964404" cy="13161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6604" y="1085850"/>
            <a:ext cx="2950197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28" name="TextBox 127"/>
          <p:cNvSpPr txBox="1"/>
          <p:nvPr/>
        </p:nvSpPr>
        <p:spPr>
          <a:xfrm>
            <a:off x="6400800" y="2743201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Primary Segment: IT Managers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 bwMode="auto">
          <a:xfrm>
            <a:off x="4839789" y="756013"/>
            <a:ext cx="3847011" cy="4025537"/>
          </a:xfrm>
          <a:prstGeom prst="roundRect">
            <a:avLst>
              <a:gd name="adj" fmla="val 8904"/>
            </a:avLst>
          </a:prstGeom>
          <a:solidFill>
            <a:schemeClr val="bg1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– Side by Side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81000" y="742951"/>
            <a:ext cx="4572000" cy="2514599"/>
          </a:xfrm>
        </p:spPr>
        <p:txBody>
          <a:bodyPr>
            <a:normAutofit fontScale="92500" lnSpcReduction="10000"/>
          </a:bodyPr>
          <a:lstStyle/>
          <a:p>
            <a:pPr marL="117475" lvl="0" indent="-117475" eaLnBrk="0" hangingPunc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Honeywell invested in the Snapdragon 800 series quad-core Qualcomm processor architecture which is more complex than the Zebra dual-core Qualcomm processor, key benefits are: </a:t>
            </a:r>
          </a:p>
          <a:p>
            <a:pPr lvl="1" indent="-174625" eaLnBrk="0" hangingPunc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b="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Qualcomm study highlights that Honeywell architecture is 25 – 50% faster and has 25-30% more battery life than the Zebra architecture today (Snapdragon 600 dual-core processor in TC70 device).</a:t>
            </a:r>
          </a:p>
          <a:p>
            <a:pPr lvl="1" indent="-174625" eaLnBrk="0" hangingPunct="0">
              <a:lnSpc>
                <a:spcPct val="100000"/>
              </a:lnSpc>
              <a:spcBef>
                <a:spcPct val="0"/>
              </a:spcBef>
              <a:buClrTx/>
            </a:pPr>
            <a:endParaRPr lang="en-US" sz="1600" b="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112" t="15326" r="10340" b="9578"/>
          <a:stretch>
            <a:fillRect/>
          </a:stretch>
        </p:blipFill>
        <p:spPr bwMode="auto">
          <a:xfrm>
            <a:off x="5181600" y="860637"/>
            <a:ext cx="3276600" cy="17839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029200" y="2724150"/>
            <a:ext cx="3581400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“Make no mistake, MSM8974 is the new high-end, pushing Snapdragon 600 and S4 Pro parts further down into midrange category.”</a:t>
            </a:r>
            <a:endParaRPr lang="en-US" sz="1050" i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Page 3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i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“One of the things Qualcomm promised would come with Snapdragon 800 (8974) (and by extension the process improvement with 28nm HPM) was lower power consumption, especially versus Snapdragon 600 (8064).”</a:t>
            </a:r>
            <a:endParaRPr lang="en-US" sz="1050" i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Page 4 </a:t>
            </a:r>
            <a:endParaRPr lang="en-US" sz="1050" i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65348"/>
          <a:stretch>
            <a:fillRect/>
          </a:stretch>
        </p:blipFill>
        <p:spPr bwMode="auto">
          <a:xfrm>
            <a:off x="2971800" y="3213583"/>
            <a:ext cx="840255" cy="164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11"/>
          <p:cNvGrpSpPr/>
          <p:nvPr/>
        </p:nvGrpSpPr>
        <p:grpSpPr>
          <a:xfrm>
            <a:off x="1066800" y="3365983"/>
            <a:ext cx="1665951" cy="1263363"/>
            <a:chOff x="476250" y="742951"/>
            <a:chExt cx="4476752" cy="4000500"/>
          </a:xfrm>
        </p:grpSpPr>
        <p:grpSp>
          <p:nvGrpSpPr>
            <p:cNvPr id="10" name="Group 12"/>
            <p:cNvGrpSpPr/>
            <p:nvPr/>
          </p:nvGrpSpPr>
          <p:grpSpPr>
            <a:xfrm>
              <a:off x="476250" y="742951"/>
              <a:ext cx="2238376" cy="4000500"/>
              <a:chOff x="476250" y="742951"/>
              <a:chExt cx="2238376" cy="4000500"/>
            </a:xfrm>
          </p:grpSpPr>
          <p:pic>
            <p:nvPicPr>
              <p:cNvPr id="14" name="Picture 2" descr="Y:\Product Images\Dolphin 70e Black.png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476250" y="742951"/>
                <a:ext cx="2238376" cy="4000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551" y="1323974"/>
                <a:ext cx="1477519" cy="2714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1" name="Group 14"/>
            <p:cNvGrpSpPr/>
            <p:nvPr/>
          </p:nvGrpSpPr>
          <p:grpSpPr>
            <a:xfrm>
              <a:off x="2714626" y="742951"/>
              <a:ext cx="2238376" cy="4000500"/>
              <a:chOff x="2714626" y="742951"/>
              <a:chExt cx="2238376" cy="4000500"/>
            </a:xfrm>
          </p:grpSpPr>
          <p:pic>
            <p:nvPicPr>
              <p:cNvPr id="12" name="Picture 2" descr="Y:\Product Images\Dolphin 70e Black.png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2714626" y="742951"/>
                <a:ext cx="2238376" cy="4000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0" descr="https://encrypted-tbn3.gstatic.com/images?q=tbn:ANd9GcQVnTy70qS4w2as3kSa0tFb8Fy_utfSJOynytVKW44ujga4YQyEtQ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1200" y="1323974"/>
                <a:ext cx="1397000" cy="2714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HSM Android Value Add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Scanner Settings Management</a:t>
            </a:r>
          </a:p>
          <a:p>
            <a:pPr lvl="1"/>
            <a:r>
              <a:rPr lang="en-US" b="0" dirty="0" smtClean="0"/>
              <a:t>Data Wedging</a:t>
            </a:r>
          </a:p>
          <a:p>
            <a:pPr lvl="1"/>
            <a:r>
              <a:rPr lang="en-US" b="0" dirty="0" smtClean="0"/>
              <a:t>Data Collection SDK</a:t>
            </a:r>
          </a:p>
          <a:p>
            <a:r>
              <a:rPr lang="en-US" dirty="0" smtClean="0"/>
              <a:t>Enterprise Browser</a:t>
            </a:r>
          </a:p>
          <a:p>
            <a:pPr lvl="1"/>
            <a:r>
              <a:rPr lang="en-US" b="0" dirty="0" smtClean="0"/>
              <a:t>Scanning and Printing SDKs</a:t>
            </a:r>
          </a:p>
          <a:p>
            <a:r>
              <a:rPr lang="en-US" dirty="0" smtClean="0"/>
              <a:t>EZ </a:t>
            </a:r>
            <a:r>
              <a:rPr lang="en-US" dirty="0" err="1" smtClean="0"/>
              <a:t>Config</a:t>
            </a:r>
            <a:r>
              <a:rPr lang="en-US" dirty="0" smtClean="0"/>
              <a:t> / </a:t>
            </a:r>
            <a:r>
              <a:rPr lang="en-US" dirty="0" err="1" smtClean="0"/>
              <a:t>ScanNGo</a:t>
            </a:r>
            <a:endParaRPr lang="en-US" dirty="0" smtClean="0"/>
          </a:p>
          <a:p>
            <a:r>
              <a:rPr lang="en-US" dirty="0" smtClean="0"/>
              <a:t>Diagnostic Power Tools</a:t>
            </a:r>
          </a:p>
          <a:p>
            <a:r>
              <a:rPr lang="en-US" dirty="0" smtClean="0"/>
              <a:t>Enterprise Launcher</a:t>
            </a:r>
          </a:p>
          <a:p>
            <a:pPr lvl="1"/>
            <a:r>
              <a:rPr lang="en-US" b="0" dirty="0" smtClean="0"/>
              <a:t>Device Lockdown, Feature Lockdown, </a:t>
            </a:r>
            <a:br>
              <a:rPr lang="en-US" b="0" dirty="0" smtClean="0"/>
            </a:br>
            <a:r>
              <a:rPr lang="en-US" b="0" dirty="0" smtClean="0"/>
              <a:t>Application White-Listing</a:t>
            </a:r>
            <a:endParaRPr lang="en-US" b="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4481466"/>
            <a:ext cx="8229600" cy="3000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ctr" fontAlgn="base">
              <a:spcAft>
                <a:spcPct val="0"/>
              </a:spcAft>
              <a:buSzPct val="65000"/>
              <a:defRPr sz="2000" b="1" i="1">
                <a:solidFill>
                  <a:srgbClr val="FF0000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Enhancing Android for the Enterprise</a:t>
            </a:r>
            <a:endParaRPr lang="en-US" dirty="0"/>
          </a:p>
        </p:txBody>
      </p:sp>
      <p:grpSp>
        <p:nvGrpSpPr>
          <p:cNvPr id="5" name="Group 9"/>
          <p:cNvGrpSpPr/>
          <p:nvPr/>
        </p:nvGrpSpPr>
        <p:grpSpPr>
          <a:xfrm>
            <a:off x="6400800" y="971550"/>
            <a:ext cx="1828800" cy="3124200"/>
            <a:chOff x="2714626" y="742951"/>
            <a:chExt cx="2238376" cy="4000500"/>
          </a:xfrm>
        </p:grpSpPr>
        <p:pic>
          <p:nvPicPr>
            <p:cNvPr id="11" name="Picture 2" descr="Y:\Product Images\Dolphin 70e Black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747" t="11162" r="28492" b="10452"/>
            <a:stretch/>
          </p:blipFill>
          <p:spPr bwMode="auto">
            <a:xfrm>
              <a:off x="2714626" y="742951"/>
              <a:ext cx="2238376" cy="400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https://encrypted-tbn3.gstatic.com/images?q=tbn:ANd9GcQVnTy70qS4w2as3kSa0tFb8Fy_utfSJOynytVKW44ujga4YQyEtQ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1200" y="1323974"/>
              <a:ext cx="1397000" cy="2714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868051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WE8.1H Enterprise Advantages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Released May 2014</a:t>
            </a:r>
          </a:p>
          <a:p>
            <a:r>
              <a:rPr lang="en-US" sz="1800" dirty="0" smtClean="0"/>
              <a:t>Security Architecture Inherited from the Desktop</a:t>
            </a:r>
          </a:p>
          <a:p>
            <a:pPr lvl="1"/>
            <a:r>
              <a:rPr lang="en-US" sz="1600" b="0" dirty="0" smtClean="0"/>
              <a:t>Secure Boot, </a:t>
            </a:r>
            <a:r>
              <a:rPr lang="en-US" sz="1600" b="0" dirty="0" err="1" smtClean="0"/>
              <a:t>Bitlocker</a:t>
            </a:r>
            <a:r>
              <a:rPr lang="en-US" sz="1600" b="0" dirty="0" smtClean="0"/>
              <a:t> Encryption, Application Sandboxing</a:t>
            </a:r>
          </a:p>
          <a:p>
            <a:r>
              <a:rPr lang="en-US" sz="1800" dirty="0" smtClean="0"/>
              <a:t>Shared Kernel Delivers Consistent User Experience</a:t>
            </a:r>
          </a:p>
          <a:p>
            <a:pPr lvl="1"/>
            <a:r>
              <a:rPr lang="en-US" sz="1600" b="0" dirty="0" smtClean="0"/>
              <a:t>Common Developer Tool Chain; Universal Apps</a:t>
            </a:r>
          </a:p>
          <a:p>
            <a:pPr lvl="1"/>
            <a:r>
              <a:rPr lang="en-US" sz="1600" b="0" dirty="0" smtClean="0"/>
              <a:t>Full Windows Phone App Compatibility</a:t>
            </a:r>
          </a:p>
          <a:p>
            <a:r>
              <a:rPr lang="en-US" sz="1800" dirty="0" smtClean="0"/>
              <a:t>Enterprise Assigned Access</a:t>
            </a:r>
          </a:p>
          <a:p>
            <a:pPr lvl="1"/>
            <a:r>
              <a:rPr lang="en-US" sz="1600" b="0" dirty="0" smtClean="0"/>
              <a:t>Lockdown Experience, Multiple User / Role Support</a:t>
            </a:r>
          </a:p>
          <a:p>
            <a:pPr lvl="1"/>
            <a:r>
              <a:rPr lang="en-US" sz="1600" b="0" dirty="0" smtClean="0"/>
              <a:t>Extra APIs to Enable Data Sharing by Enterprise Signed Apps</a:t>
            </a:r>
          </a:p>
          <a:p>
            <a:r>
              <a:rPr lang="en-US" sz="1800" dirty="0" smtClean="0"/>
              <a:t>Remote Management and Provisioning</a:t>
            </a:r>
          </a:p>
          <a:p>
            <a:pPr lvl="1"/>
            <a:r>
              <a:rPr lang="en-US" sz="1600" b="0" dirty="0" smtClean="0"/>
              <a:t>Open MDM Protocol</a:t>
            </a:r>
          </a:p>
          <a:p>
            <a:pPr lvl="1"/>
            <a:r>
              <a:rPr lang="en-US" sz="1600" b="0" dirty="0" smtClean="0"/>
              <a:t>Controllable OS Update Rollout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481467"/>
            <a:ext cx="8225481" cy="3000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ctr" fontAlgn="base">
              <a:spcAft>
                <a:spcPct val="0"/>
              </a:spcAft>
              <a:buSzPct val="65000"/>
              <a:defRPr sz="2000" b="1" i="1">
                <a:solidFill>
                  <a:srgbClr val="FF0000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WE8.1H – Now Enterprise Ready</a:t>
            </a:r>
            <a:endParaRPr lang="en-US" dirty="0"/>
          </a:p>
        </p:txBody>
      </p:sp>
      <p:grpSp>
        <p:nvGrpSpPr>
          <p:cNvPr id="2" name="Group 9"/>
          <p:cNvGrpSpPr>
            <a:grpSpLocks noChangeAspect="1"/>
          </p:cNvGrpSpPr>
          <p:nvPr/>
        </p:nvGrpSpPr>
        <p:grpSpPr>
          <a:xfrm>
            <a:off x="7086600" y="895348"/>
            <a:ext cx="1645920" cy="2941646"/>
            <a:chOff x="476250" y="742951"/>
            <a:chExt cx="2238376" cy="4000500"/>
          </a:xfrm>
        </p:grpSpPr>
        <p:pic>
          <p:nvPicPr>
            <p:cNvPr id="12" name="Picture 2" descr="Y:\Product Images\Dolphin 70e Black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747" t="11162" r="28492" b="10452"/>
            <a:stretch/>
          </p:blipFill>
          <p:spPr bwMode="auto">
            <a:xfrm>
              <a:off x="476250" y="742951"/>
              <a:ext cx="2238376" cy="400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551" y="1323974"/>
              <a:ext cx="1477519" cy="2714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011776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Traditional “Spec” – Side by Side</a:t>
            </a:r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91441" y="590548"/>
          <a:ext cx="8823959" cy="4191001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030619"/>
                <a:gridCol w="1698335"/>
                <a:gridCol w="1698335"/>
                <a:gridCol w="1698335"/>
                <a:gridCol w="1698335"/>
              </a:tblGrid>
              <a:tr h="29468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TC55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Zebra</a:t>
                      </a:r>
                      <a:r>
                        <a:rPr lang="en-US" sz="1200" baseline="0" dirty="0" smtClean="0"/>
                        <a:t> MC40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Dolphin 75e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Zebra TC70</a:t>
                      </a:r>
                      <a:endParaRPr lang="en-US" sz="1200" dirty="0"/>
                    </a:p>
                  </a:txBody>
                  <a:tcPr/>
                </a:tc>
              </a:tr>
              <a:tr h="663029"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CPU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Qualcomm Snapdragon</a:t>
                      </a:r>
                      <a:r>
                        <a:rPr lang="en-US" sz="1150" baseline="0" dirty="0" smtClean="0"/>
                        <a:t> S4 1.5 GHz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OMAP4  - 800 GHz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>
                          <a:solidFill>
                            <a:srgbClr val="00B050"/>
                          </a:solidFill>
                        </a:rPr>
                        <a:t>QC Snapdragon</a:t>
                      </a:r>
                      <a:r>
                        <a:rPr lang="en-US" sz="1150" baseline="0" dirty="0" smtClean="0">
                          <a:solidFill>
                            <a:srgbClr val="00B050"/>
                          </a:solidFill>
                        </a:rPr>
                        <a:t> 800 Quad-core 2.26 GHz</a:t>
                      </a:r>
                      <a:endParaRPr lang="en-US" sz="115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QC Snapdragon  600 – Dual-core 1.7 GHz</a:t>
                      </a:r>
                      <a:endParaRPr lang="en-US" sz="1150" dirty="0"/>
                    </a:p>
                  </a:txBody>
                  <a:tcPr/>
                </a:tc>
              </a:tr>
              <a:tr h="286494"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Storage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1 GB / 8GB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1GB / 8GB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dirty="0" smtClean="0">
                          <a:solidFill>
                            <a:srgbClr val="00B050"/>
                          </a:solidFill>
                        </a:rPr>
                        <a:t>2GB/ 8GB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dirty="0" smtClean="0"/>
                        <a:t>1GB / 8GB</a:t>
                      </a:r>
                    </a:p>
                  </a:txBody>
                  <a:tcPr/>
                </a:tc>
              </a:tr>
              <a:tr h="474762"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O/S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Android 4.1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Android 4.1 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>
                          <a:solidFill>
                            <a:srgbClr val="00B050"/>
                          </a:solidFill>
                        </a:rPr>
                        <a:t>Android 4.4</a:t>
                      </a:r>
                    </a:p>
                    <a:p>
                      <a:r>
                        <a:rPr lang="en-US" sz="1150" dirty="0" smtClean="0">
                          <a:solidFill>
                            <a:srgbClr val="00B050"/>
                          </a:solidFill>
                        </a:rPr>
                        <a:t>WE8.1H</a:t>
                      </a:r>
                      <a:endParaRPr lang="en-US" sz="115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Android 4.4</a:t>
                      </a:r>
                      <a:endParaRPr lang="en-US" sz="1150" dirty="0"/>
                    </a:p>
                  </a:txBody>
                  <a:tcPr/>
                </a:tc>
              </a:tr>
              <a:tr h="474762"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Scanner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1D/2D Barcode</a:t>
                      </a:r>
                      <a:r>
                        <a:rPr lang="en-US" sz="1150" baseline="0" dirty="0" smtClean="0"/>
                        <a:t> Scanner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baseline="0" dirty="0" smtClean="0"/>
                        <a:t>SE41D/2D Scanner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1D/2D Barcode Scanner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SE4750</a:t>
                      </a:r>
                      <a:r>
                        <a:rPr lang="en-US" sz="1150" baseline="0" dirty="0" smtClean="0"/>
                        <a:t> – 1D/2D Scanner</a:t>
                      </a:r>
                      <a:endParaRPr lang="en-US" sz="1150" dirty="0"/>
                    </a:p>
                  </a:txBody>
                  <a:tcPr/>
                </a:tc>
              </a:tr>
              <a:tr h="474762"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Radio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dirty="0" smtClean="0"/>
                        <a:t>802.11</a:t>
                      </a:r>
                      <a:r>
                        <a:rPr lang="en-US" sz="1150" baseline="0" dirty="0" smtClean="0"/>
                        <a:t> a/b/g/n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baseline="0" dirty="0" smtClean="0"/>
                        <a:t>BT 4.0 / WWAN LTE</a:t>
                      </a:r>
                      <a:endParaRPr lang="en-US" sz="115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802.11</a:t>
                      </a:r>
                      <a:r>
                        <a:rPr lang="en-US" sz="1150" baseline="0" dirty="0" smtClean="0"/>
                        <a:t> a/b/g/n</a:t>
                      </a:r>
                    </a:p>
                    <a:p>
                      <a:r>
                        <a:rPr lang="en-US" sz="1150" baseline="0" dirty="0" smtClean="0"/>
                        <a:t>BT 2.1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802.11 a/b/g/n/ac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BT 4.0 / BTLE</a:t>
                      </a:r>
                      <a:endParaRPr lang="en-US" sz="115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dirty="0" smtClean="0"/>
                        <a:t>802.11</a:t>
                      </a:r>
                      <a:r>
                        <a:rPr lang="en-US" sz="1150" baseline="0" dirty="0" smtClean="0"/>
                        <a:t> a/b/g/n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baseline="0" dirty="0" smtClean="0"/>
                        <a:t>BT 4.0 / BTLE</a:t>
                      </a:r>
                      <a:endParaRPr lang="en-US" sz="1150" dirty="0" smtClean="0"/>
                    </a:p>
                  </a:txBody>
                  <a:tcPr/>
                </a:tc>
              </a:tr>
              <a:tr h="474762"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Battery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dirty="0" smtClean="0"/>
                        <a:t>2,940 </a:t>
                      </a:r>
                      <a:r>
                        <a:rPr lang="en-US" sz="1150" dirty="0" err="1" smtClean="0"/>
                        <a:t>mAh</a:t>
                      </a:r>
                      <a:endParaRPr lang="en-US" sz="115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2,680 </a:t>
                      </a:r>
                      <a:r>
                        <a:rPr lang="en-US" sz="1150" dirty="0" err="1" smtClean="0"/>
                        <a:t>mAh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dirty="0" smtClean="0"/>
                        <a:t>Standard </a:t>
                      </a:r>
                      <a:r>
                        <a:rPr lang="en-US" sz="115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1670 </a:t>
                      </a:r>
                      <a:r>
                        <a:rPr lang="en-US" sz="115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mAh</a:t>
                      </a:r>
                      <a:r>
                        <a:rPr lang="en-US" sz="115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dirty="0" smtClean="0"/>
                        <a:t>Extended </a:t>
                      </a:r>
                      <a:r>
                        <a:rPr lang="en-US" sz="115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3340 </a:t>
                      </a:r>
                      <a:r>
                        <a:rPr lang="en-US" sz="115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mAh</a:t>
                      </a:r>
                      <a:endParaRPr lang="en-US" sz="115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dirty="0" smtClean="0"/>
                        <a:t>4,620 </a:t>
                      </a:r>
                      <a:r>
                        <a:rPr lang="en-US" sz="1150" dirty="0" err="1" smtClean="0"/>
                        <a:t>mAh</a:t>
                      </a:r>
                      <a:endParaRPr lang="en-US" sz="1150" dirty="0" smtClean="0"/>
                    </a:p>
                  </a:txBody>
                  <a:tcPr/>
                </a:tc>
              </a:tr>
              <a:tr h="474762"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Accessories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N/A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MSR</a:t>
                      </a:r>
                      <a:r>
                        <a:rPr lang="en-US" sz="1150" baseline="0" dirty="0" smtClean="0"/>
                        <a:t> Reader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i="1" dirty="0" smtClean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dirty="0" smtClean="0"/>
                        <a:t>MSR</a:t>
                      </a:r>
                      <a:r>
                        <a:rPr lang="en-US" sz="1150" baseline="0" dirty="0" smtClean="0"/>
                        <a:t> Reader / Scan Handle</a:t>
                      </a:r>
                      <a:endParaRPr lang="en-US" sz="1150" dirty="0" smtClean="0"/>
                    </a:p>
                  </a:txBody>
                  <a:tcPr/>
                </a:tc>
              </a:tr>
              <a:tr h="286494"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List Price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b="1" dirty="0" smtClean="0"/>
                        <a:t>$1,400</a:t>
                      </a:r>
                      <a:endParaRPr lang="en-US" sz="11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5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5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5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$2,095</a:t>
                      </a:r>
                    </a:p>
                  </a:txBody>
                  <a:tcPr/>
                </a:tc>
              </a:tr>
              <a:tr h="286494"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Online Avg.</a:t>
                      </a:r>
                      <a:r>
                        <a:rPr lang="en-US" sz="1150" baseline="0" dirty="0" smtClean="0"/>
                        <a:t> Reseller Price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b="1" dirty="0" smtClean="0"/>
                        <a:t>$1,039</a:t>
                      </a:r>
                      <a:endParaRPr lang="en-US" sz="11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b="1" baseline="0" dirty="0" smtClean="0"/>
                        <a:t>$1,139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5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5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$1,571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Value Based Drivers Side-by-Side</a:t>
            </a:r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91441" y="590548"/>
          <a:ext cx="8823959" cy="430808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030619"/>
                <a:gridCol w="1698335"/>
                <a:gridCol w="1698335"/>
                <a:gridCol w="1698335"/>
                <a:gridCol w="1698335"/>
              </a:tblGrid>
              <a:tr h="33363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TC55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Zebra</a:t>
                      </a:r>
                      <a:r>
                        <a:rPr lang="en-US" sz="1200" baseline="0" dirty="0" smtClean="0"/>
                        <a:t> MC40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Dolphin 75e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Zebra TC70</a:t>
                      </a:r>
                      <a:endParaRPr lang="en-US" sz="1200" dirty="0"/>
                    </a:p>
                  </a:txBody>
                  <a:tcPr/>
                </a:tc>
              </a:tr>
              <a:tr h="750681"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Form Factor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>
                          <a:solidFill>
                            <a:schemeClr val="tx1"/>
                          </a:solidFill>
                        </a:rPr>
                        <a:t>Fully Touch – Light Rugged / Boot</a:t>
                      </a:r>
                      <a:r>
                        <a:rPr lang="en-US" sz="1150" baseline="0" dirty="0" smtClean="0">
                          <a:solidFill>
                            <a:schemeClr val="tx1"/>
                          </a:solidFill>
                        </a:rPr>
                        <a:t> Recommended</a:t>
                      </a:r>
                      <a:endParaRPr lang="en-US" sz="115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>
                          <a:solidFill>
                            <a:schemeClr val="tx1"/>
                          </a:solidFill>
                        </a:rPr>
                        <a:t>Fully</a:t>
                      </a:r>
                      <a:r>
                        <a:rPr lang="en-US" sz="1150" baseline="0" dirty="0" smtClean="0">
                          <a:solidFill>
                            <a:schemeClr val="tx1"/>
                          </a:solidFill>
                        </a:rPr>
                        <a:t> Touch – Heavy/Metal exterior adds unnecessary weight</a:t>
                      </a:r>
                      <a:endParaRPr lang="en-US" sz="115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>
                          <a:solidFill>
                            <a:schemeClr val="tx1"/>
                          </a:solidFill>
                        </a:rPr>
                        <a:t>Fully</a:t>
                      </a:r>
                      <a:r>
                        <a:rPr lang="en-US" sz="1150" baseline="0" dirty="0" smtClean="0">
                          <a:solidFill>
                            <a:schemeClr val="tx1"/>
                          </a:solidFill>
                        </a:rPr>
                        <a:t> Touch – Light / Sleek design with a focus on Ergonomics</a:t>
                      </a:r>
                      <a:endParaRPr lang="en-US" sz="115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>
                          <a:solidFill>
                            <a:schemeClr val="tx1"/>
                          </a:solidFill>
                        </a:rPr>
                        <a:t>Fully</a:t>
                      </a:r>
                      <a:r>
                        <a:rPr lang="en-US" sz="1150" baseline="0" dirty="0" smtClean="0">
                          <a:solidFill>
                            <a:schemeClr val="tx1"/>
                          </a:solidFill>
                        </a:rPr>
                        <a:t> Touch – Heavy/Rubber bumper exterior  reduces Ergonomics</a:t>
                      </a:r>
                      <a:endParaRPr lang="en-US" sz="115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81571"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Architecture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>
                          <a:solidFill>
                            <a:schemeClr val="tx1"/>
                          </a:solidFill>
                        </a:rPr>
                        <a:t>Purpose Built - OMAP</a:t>
                      </a:r>
                      <a:r>
                        <a:rPr lang="en-US" sz="1150" baseline="0" dirty="0" smtClean="0">
                          <a:solidFill>
                            <a:schemeClr val="tx1"/>
                          </a:solidFill>
                        </a:rPr>
                        <a:t> Standard Architecture</a:t>
                      </a:r>
                      <a:endParaRPr lang="en-US" sz="115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>
                          <a:solidFill>
                            <a:schemeClr val="tx1"/>
                          </a:solidFill>
                        </a:rPr>
                        <a:t>Purpose Built - OMAP</a:t>
                      </a:r>
                      <a:r>
                        <a:rPr lang="en-US" sz="1150" baseline="0" dirty="0" smtClean="0">
                          <a:solidFill>
                            <a:schemeClr val="tx1"/>
                          </a:solidFill>
                        </a:rPr>
                        <a:t> Standard Architecture</a:t>
                      </a:r>
                      <a:endParaRPr lang="en-US" sz="115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dirty="0" smtClean="0">
                          <a:solidFill>
                            <a:schemeClr val="tx1"/>
                          </a:solidFill>
                        </a:rPr>
                        <a:t>High-end “Consumer-Like” architecture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i="1" dirty="0" smtClean="0">
                          <a:solidFill>
                            <a:schemeClr val="tx1"/>
                          </a:solidFill>
                        </a:rPr>
                        <a:t>See QC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dirty="0" smtClean="0">
                          <a:solidFill>
                            <a:schemeClr val="tx1"/>
                          </a:solidFill>
                        </a:rPr>
                        <a:t>Mid-range</a:t>
                      </a:r>
                      <a:r>
                        <a:rPr lang="en-US" sz="1150" baseline="0" dirty="0" smtClean="0">
                          <a:solidFill>
                            <a:schemeClr val="tx1"/>
                          </a:solidFill>
                        </a:rPr>
                        <a:t> “Consumer-Like” architecture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i="1" dirty="0" smtClean="0">
                          <a:solidFill>
                            <a:schemeClr val="tx1"/>
                          </a:solidFill>
                        </a:rPr>
                        <a:t>See QC Study</a:t>
                      </a:r>
                    </a:p>
                  </a:txBody>
                  <a:tcPr/>
                </a:tc>
              </a:tr>
              <a:tr h="396790"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O/S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>
                          <a:solidFill>
                            <a:schemeClr val="tx1"/>
                          </a:solidFill>
                        </a:rPr>
                        <a:t>Android 4.1</a:t>
                      </a:r>
                      <a:endParaRPr lang="en-US" sz="115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>
                          <a:solidFill>
                            <a:schemeClr val="tx1"/>
                          </a:solidFill>
                        </a:rPr>
                        <a:t>Android 4.1 </a:t>
                      </a:r>
                      <a:endParaRPr lang="en-US" sz="115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>
                          <a:solidFill>
                            <a:schemeClr val="tx1"/>
                          </a:solidFill>
                        </a:rPr>
                        <a:t>Android 4.4</a:t>
                      </a:r>
                    </a:p>
                    <a:p>
                      <a:r>
                        <a:rPr lang="en-US" sz="1150" dirty="0" smtClean="0">
                          <a:solidFill>
                            <a:schemeClr val="tx1"/>
                          </a:solidFill>
                        </a:rPr>
                        <a:t>WE8.1H</a:t>
                      </a:r>
                      <a:endParaRPr lang="en-US" sz="115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>
                          <a:solidFill>
                            <a:schemeClr val="tx1"/>
                          </a:solidFill>
                        </a:rPr>
                        <a:t>Android 4.4</a:t>
                      </a:r>
                      <a:endParaRPr lang="en-US" sz="115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93214"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Use-case</a:t>
                      </a:r>
                      <a:r>
                        <a:rPr lang="en-US" sz="1150" baseline="0" dirty="0" smtClean="0"/>
                        <a:t> Performance (Battery + CPU + WLAN)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>
                          <a:solidFill>
                            <a:schemeClr val="tx1"/>
                          </a:solidFill>
                        </a:rPr>
                        <a:t>Standard AIDC battery-life</a:t>
                      </a:r>
                      <a:endParaRPr lang="en-US" sz="115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>
                          <a:solidFill>
                            <a:schemeClr val="tx1"/>
                          </a:solidFill>
                        </a:rPr>
                        <a:t>Standard AIDC battery-life</a:t>
                      </a:r>
                      <a:endParaRPr lang="en-US" sz="115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>
                          <a:solidFill>
                            <a:schemeClr val="tx1"/>
                          </a:solidFill>
                        </a:rPr>
                        <a:t>25 – 30% improvement over QC 600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i="1" dirty="0" smtClean="0">
                          <a:solidFill>
                            <a:schemeClr val="tx1"/>
                          </a:solidFill>
                        </a:rPr>
                        <a:t>See QC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>
                          <a:solidFill>
                            <a:schemeClr val="tx1"/>
                          </a:solidFill>
                        </a:rPr>
                        <a:t>Improvement from adding </a:t>
                      </a:r>
                      <a:r>
                        <a:rPr lang="en-US" sz="1150" dirty="0" err="1" smtClean="0">
                          <a:solidFill>
                            <a:schemeClr val="tx1"/>
                          </a:solidFill>
                        </a:rPr>
                        <a:t>mAh</a:t>
                      </a:r>
                      <a:r>
                        <a:rPr lang="en-US" sz="1150" baseline="0" dirty="0" smtClean="0">
                          <a:solidFill>
                            <a:schemeClr val="tx1"/>
                          </a:solidFill>
                        </a:rPr>
                        <a:t> and significant weight</a:t>
                      </a:r>
                      <a:endParaRPr lang="en-US" sz="115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81571"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Accessories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dirty="0" smtClean="0">
                          <a:solidFill>
                            <a:schemeClr val="tx1"/>
                          </a:solidFill>
                        </a:rPr>
                        <a:t>Unique for TC55devices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 smtClean="0">
                          <a:solidFill>
                            <a:schemeClr val="tx1"/>
                          </a:solidFill>
                        </a:rPr>
                        <a:t>Unique for MC40 devices</a:t>
                      </a:r>
                      <a:endParaRPr lang="en-US" sz="115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i="0" dirty="0" smtClean="0">
                          <a:solidFill>
                            <a:schemeClr val="tx1"/>
                          </a:solidFill>
                        </a:rPr>
                        <a:t>Fully</a:t>
                      </a:r>
                      <a:r>
                        <a:rPr lang="en-US" sz="1150" i="0" baseline="0" dirty="0" smtClean="0">
                          <a:solidFill>
                            <a:schemeClr val="tx1"/>
                          </a:solidFill>
                        </a:rPr>
                        <a:t> Compatible with existing Dolphin 70e, including Common Quad battery Charger</a:t>
                      </a:r>
                      <a:endParaRPr lang="en-US" sz="1150" i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dirty="0" smtClean="0">
                          <a:solidFill>
                            <a:schemeClr val="tx1"/>
                          </a:solidFill>
                        </a:rPr>
                        <a:t>Unique for TC70</a:t>
                      </a:r>
                    </a:p>
                  </a:txBody>
                  <a:tcPr/>
                </a:tc>
              </a:tr>
              <a:tr h="324368"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List Price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b="1" dirty="0" smtClean="0">
                          <a:solidFill>
                            <a:schemeClr val="tx1"/>
                          </a:solidFill>
                        </a:rPr>
                        <a:t>$1,400</a:t>
                      </a:r>
                      <a:endParaRPr lang="en-US" sz="115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5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$1,500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5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5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$2,095</a:t>
                      </a:r>
                    </a:p>
                  </a:txBody>
                  <a:tcPr/>
                </a:tc>
              </a:tr>
              <a:tr h="324368">
                <a:tc>
                  <a:txBody>
                    <a:bodyPr/>
                    <a:lstStyle/>
                    <a:p>
                      <a:r>
                        <a:rPr lang="en-US" sz="1150" dirty="0" smtClean="0"/>
                        <a:t>Online Avg.</a:t>
                      </a:r>
                      <a:r>
                        <a:rPr lang="en-US" sz="1150" baseline="0" dirty="0" smtClean="0"/>
                        <a:t> Reseller Price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b="1" dirty="0" smtClean="0">
                          <a:solidFill>
                            <a:schemeClr val="tx1"/>
                          </a:solidFill>
                        </a:rPr>
                        <a:t>$1,039</a:t>
                      </a:r>
                      <a:endParaRPr lang="en-US" sz="115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b="1" baseline="0" dirty="0" smtClean="0">
                          <a:solidFill>
                            <a:schemeClr val="tx1"/>
                          </a:solidFill>
                        </a:rPr>
                        <a:t>$1,139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5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5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$1,571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Proposition for Dolphin 75e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 eaLnBrk="0" hangingPunc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u="sng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Training improvements</a:t>
            </a:r>
            <a:r>
              <a:rPr lang="en-US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during on-boarding have a savings of $3,000 - $5,000 per employee hire, large retailers can save $15m in HR costs on-boarding their seasonal/new employees for </a:t>
            </a:r>
            <a:r>
              <a:rPr lang="en-US" b="0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for</a:t>
            </a:r>
            <a:r>
              <a:rPr lang="en-US" b="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[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INSERT WORKFLOW]</a:t>
            </a:r>
            <a:endParaRPr lang="en-US" sz="1800" b="0" dirty="0" smtClean="0">
              <a:latin typeface="Arial" pitchFamily="34" charset="0"/>
              <a:cs typeface="Arial" pitchFamily="34" charset="0"/>
            </a:endParaRPr>
          </a:p>
          <a:p>
            <a:pPr marL="0" lvl="0" indent="0" eaLnBrk="0" hangingPunc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u="sng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Performance &amp; wireless connectivity</a:t>
            </a:r>
            <a:r>
              <a:rPr lang="en-US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improves mobile worker productivity by $8,000 – $10,000 additional revenue per employee per year, generating for </a:t>
            </a:r>
            <a:r>
              <a:rPr lang="en-US" b="0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for</a:t>
            </a:r>
            <a:r>
              <a:rPr lang="en-US" b="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[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INSERT WORKFLOW </a:t>
            </a:r>
            <a:r>
              <a:rPr lang="en-US" b="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an additional $7.2m in upside using latest CPU &amp; WLAN </a:t>
            </a:r>
            <a:endParaRPr lang="en-US" sz="1800" b="0" dirty="0" smtClean="0">
              <a:latin typeface="Arial" pitchFamily="34" charset="0"/>
              <a:cs typeface="Arial" pitchFamily="34" charset="0"/>
            </a:endParaRPr>
          </a:p>
          <a:p>
            <a:pPr marL="0" lvl="0" indent="0" eaLnBrk="0" hangingPunc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u="sng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Multi-application environments</a:t>
            </a:r>
            <a:r>
              <a:rPr lang="en-US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allow for more offerings on fewer devices with a potential savings of $200 - $300 per device, releasing $2.5m in CAPEX for [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INSERT WORKFLOW</a:t>
            </a:r>
            <a:r>
              <a:rPr lang="en-US" b="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] to re-invest in their other mobile workflows strategies </a:t>
            </a:r>
            <a:endParaRPr lang="en-US" sz="4800" b="0" dirty="0" smtClean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mtClean="0">
                <a:ea typeface="ＭＳ Ｐゴシック" pitchFamily="34" charset="-128"/>
              </a:rPr>
              <a:t>Managed Services</a:t>
            </a:r>
            <a:br>
              <a:rPr lang="en-US" sz="2400" smtClean="0">
                <a:ea typeface="ＭＳ Ｐゴシック" pitchFamily="34" charset="-128"/>
              </a:rPr>
            </a:br>
            <a:endParaRPr lang="en-US" sz="2400" smtClean="0">
              <a:ea typeface="ＭＳ Ｐゴシック" pitchFamily="34" charset="-128"/>
            </a:endParaRPr>
          </a:p>
        </p:txBody>
      </p:sp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254000" y="553819"/>
            <a:ext cx="853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1" dirty="0">
                <a:solidFill>
                  <a:schemeClr val="tx1"/>
                </a:solidFill>
              </a:rPr>
              <a:t>Honeywell is a Gartner Magic Quadrant Recognized Provider of Managed Mobility Services (MMS) and is the MMS Partner for </a:t>
            </a:r>
            <a:r>
              <a:rPr lang="en-US" sz="1800" i="1" dirty="0" smtClean="0">
                <a:solidFill>
                  <a:schemeClr val="tx1"/>
                </a:solidFill>
              </a:rPr>
              <a:t>many strategic HSM Projects</a:t>
            </a:r>
            <a:endParaRPr lang="en-US" sz="1800" i="1" dirty="0">
              <a:solidFill>
                <a:schemeClr val="tx1"/>
              </a:solidFill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292100" y="1116314"/>
          <a:ext cx="85344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241300" y="4095750"/>
            <a:ext cx="853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 dirty="0">
                <a:solidFill>
                  <a:schemeClr val="tx1"/>
                </a:solidFill>
              </a:rPr>
              <a:t>Honeywell </a:t>
            </a:r>
            <a:r>
              <a:rPr lang="en-US" sz="2000" i="1" dirty="0" smtClean="0">
                <a:solidFill>
                  <a:schemeClr val="tx1"/>
                </a:solidFill>
              </a:rPr>
              <a:t>has the capabilities to compliment </a:t>
            </a:r>
            <a:r>
              <a:rPr lang="en-US" sz="2000" i="1" dirty="0" smtClean="0"/>
              <a:t>end-users </a:t>
            </a:r>
            <a:r>
              <a:rPr lang="en-US" sz="2000" i="1" dirty="0" smtClean="0">
                <a:solidFill>
                  <a:schemeClr val="tx1"/>
                </a:solidFill>
              </a:rPr>
              <a:t>and your partners’ complete the </a:t>
            </a:r>
            <a:r>
              <a:rPr lang="en-US" sz="2000" i="1" dirty="0">
                <a:solidFill>
                  <a:schemeClr val="tx1"/>
                </a:solidFill>
              </a:rPr>
              <a:t>deployment and helpdesk </a:t>
            </a:r>
            <a:r>
              <a:rPr lang="en-US" sz="2000" i="1" dirty="0" smtClean="0">
                <a:solidFill>
                  <a:schemeClr val="tx1"/>
                </a:solidFill>
              </a:rPr>
              <a:t>support needs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Mobility Overview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Standard in all Decks</a:t>
            </a:r>
            <a:endParaRPr lang="en-US" dirty="0"/>
          </a:p>
        </p:txBody>
      </p:sp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6186" y="1962150"/>
            <a:ext cx="8300614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1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Delivering Power to the Edge to become the</a:t>
            </a:r>
          </a:p>
          <a:p>
            <a:pPr algn="ctr"/>
            <a:r>
              <a:rPr lang="en-US" sz="3400" b="1" dirty="0" smtClean="0">
                <a:solidFill>
                  <a:srgbClr val="FF0000"/>
                </a:solidFill>
                <a:latin typeface="Arial"/>
                <a:cs typeface="Arial"/>
              </a:rPr>
              <a:t>Workflow </a:t>
            </a:r>
            <a:r>
              <a:rPr lang="en-US" sz="3400" b="1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en-US" sz="3400" b="1" dirty="0" smtClean="0">
                <a:solidFill>
                  <a:srgbClr val="FF0000"/>
                </a:solidFill>
                <a:latin typeface="Arial"/>
                <a:cs typeface="Arial"/>
              </a:rPr>
              <a:t>erformance Company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032" y="2971800"/>
            <a:ext cx="5022568" cy="5841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Who We Are Working To </a:t>
            </a:r>
            <a:r>
              <a:rPr lang="en-US" dirty="0" smtClean="0"/>
              <a:t>Become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76164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4464610"/>
            <a:ext cx="9144000" cy="41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i="1">
                <a:solidFill>
                  <a:srgbClr val="FF0000"/>
                </a:solidFill>
                <a:latin typeface="Arial Black" pitchFamily="34" charset="0"/>
              </a:defRPr>
            </a:lvl1pPr>
          </a:lstStyle>
          <a:p>
            <a:r>
              <a:rPr lang="en-US" dirty="0" smtClean="0"/>
              <a:t>The Sequence </a:t>
            </a:r>
            <a:r>
              <a:rPr lang="en-US" dirty="0"/>
              <a:t>of P</a:t>
            </a:r>
            <a:r>
              <a:rPr lang="en-US" dirty="0" smtClean="0"/>
              <a:t>rocesses to Accomplish a Desired Outcome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527"/>
          <a:stretch/>
        </p:blipFill>
        <p:spPr bwMode="auto">
          <a:xfrm>
            <a:off x="4491654" y="946178"/>
            <a:ext cx="4562637" cy="327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0" y="1024932"/>
            <a:ext cx="4197699" cy="314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42028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34270390_Doub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43" y="1163050"/>
            <a:ext cx="5025194" cy="2790658"/>
          </a:xfrm>
          <a:prstGeom prst="rect">
            <a:avLst/>
          </a:prstGeom>
        </p:spPr>
      </p:pic>
      <p:sp>
        <p:nvSpPr>
          <p:cNvPr id="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0" y="786911"/>
            <a:ext cx="3144263" cy="314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4464610"/>
            <a:ext cx="9144000" cy="41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i="1">
                <a:solidFill>
                  <a:srgbClr val="FF0000"/>
                </a:solidFill>
                <a:latin typeface="Arial Black" pitchFamily="34" charset="0"/>
              </a:defRPr>
            </a:lvl1pPr>
          </a:lstStyle>
          <a:p>
            <a:r>
              <a:rPr lang="en-US" dirty="0"/>
              <a:t>How Effective or Successful Something or Someone is</a:t>
            </a:r>
          </a:p>
        </p:txBody>
      </p:sp>
    </p:spTree>
    <p:extLst>
      <p:ext uri="{BB962C8B-B14F-4D97-AF65-F5344CB8AC3E}">
        <p14:creationId xmlns="" xmlns:p14="http://schemas.microsoft.com/office/powerpoint/2010/main" val="2801446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Performance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4464610"/>
            <a:ext cx="9144000" cy="41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i="1">
                <a:solidFill>
                  <a:srgbClr val="FF0000"/>
                </a:solidFill>
                <a:latin typeface="Arial Black" pitchFamily="34" charset="0"/>
              </a:defRPr>
            </a:lvl1pPr>
          </a:lstStyle>
          <a:p>
            <a:r>
              <a:rPr lang="en-US" dirty="0"/>
              <a:t>Accomplishing a Desired Outcome as Efficiently as Possible</a:t>
            </a:r>
          </a:p>
        </p:txBody>
      </p:sp>
      <p:pic>
        <p:nvPicPr>
          <p:cNvPr id="11" name="Picture 7" descr="C:\Users\E810936\Desktop\Throughput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1263" y="836579"/>
            <a:ext cx="6601474" cy="35197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30100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6"/>
          <p:cNvGrpSpPr>
            <a:grpSpLocks noChangeAspect="1"/>
          </p:cNvGrpSpPr>
          <p:nvPr/>
        </p:nvGrpSpPr>
        <p:grpSpPr>
          <a:xfrm>
            <a:off x="2685505" y="1123950"/>
            <a:ext cx="3791495" cy="3231878"/>
            <a:chOff x="2514598" y="1123950"/>
            <a:chExt cx="4212772" cy="3590976"/>
          </a:xfrm>
        </p:grpSpPr>
        <p:sp>
          <p:nvSpPr>
            <p:cNvPr id="107" name="Rectangle 18"/>
            <p:cNvSpPr/>
            <p:nvPr/>
          </p:nvSpPr>
          <p:spPr bwMode="auto">
            <a:xfrm>
              <a:off x="2514600" y="1123950"/>
              <a:ext cx="4212770" cy="1732039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12699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8" name="Rectangle 18"/>
            <p:cNvSpPr/>
            <p:nvPr/>
          </p:nvSpPr>
          <p:spPr bwMode="auto">
            <a:xfrm>
              <a:off x="2514598" y="2944802"/>
              <a:ext cx="4212771" cy="1770124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12699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109" name="Picture 108" descr="Target Captuvo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>
            <a:xfrm>
              <a:off x="2603499" y="3047047"/>
              <a:ext cx="925194" cy="1003532"/>
            </a:xfrm>
            <a:prstGeom prst="rect">
              <a:avLst/>
            </a:prstGeom>
          </p:spPr>
        </p:pic>
        <p:pic>
          <p:nvPicPr>
            <p:cNvPr id="110" name="Picture 8" descr="https://encrypted-tbn1.gstatic.com/images?q=tbn:ANd9GcQf3G-T9zD_Tb_JV7VBM8FiGbaF6ZVMgh8_c5ZielhrPQVXVB-83-ODNjIB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01674" y="4041282"/>
              <a:ext cx="457200" cy="512876"/>
            </a:xfrm>
            <a:prstGeom prst="rect">
              <a:avLst/>
            </a:prstGeom>
            <a:noFill/>
          </p:spPr>
        </p:pic>
        <p:pic>
          <p:nvPicPr>
            <p:cNvPr id="111" name="Picture 110" descr="usps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66999" y="1281747"/>
              <a:ext cx="939521" cy="1456258"/>
            </a:xfrm>
            <a:prstGeom prst="rect">
              <a:avLst/>
            </a:prstGeom>
          </p:spPr>
        </p:pic>
        <p:sp>
          <p:nvSpPr>
            <p:cNvPr id="112" name="Content Placeholder 2"/>
            <p:cNvSpPr txBox="1">
              <a:spLocks/>
            </p:cNvSpPr>
            <p:nvPr/>
          </p:nvSpPr>
          <p:spPr bwMode="auto">
            <a:xfrm>
              <a:off x="4096524" y="1248720"/>
              <a:ext cx="2583959" cy="1557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5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0488" tIns="44450" rIns="90488" bIns="44450" numCol="1" anchor="t" anchorCtr="0" compatLnSpc="1">
              <a:prstTxWarp prst="textNoShape">
                <a:avLst/>
              </a:prstTxWarp>
            </a:bodyPr>
            <a:lstStyle/>
            <a:p>
              <a:pPr marL="174625" indent="-174625" eaLnBrk="1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DC241F"/>
                </a:buClr>
                <a:buFontTx/>
                <a:buChar char="•"/>
                <a:defRPr/>
              </a:pPr>
              <a:r>
                <a:rPr lang="en-US" sz="1200" kern="0" dirty="0" smtClean="0">
                  <a:solidFill>
                    <a:srgbClr val="000000"/>
                  </a:solidFill>
                  <a:latin typeface="Arial"/>
                  <a:ea typeface="ＭＳ Ｐゴシック" charset="0"/>
                  <a:cs typeface="ＭＳ Ｐゴシック" charset="0"/>
                </a:rPr>
                <a:t>$</a:t>
              </a:r>
              <a:r>
                <a:rPr lang="en-US" sz="1200" b="1" kern="0" dirty="0" smtClean="0">
                  <a:solidFill>
                    <a:srgbClr val="000000"/>
                  </a:solidFill>
                  <a:latin typeface="Arial"/>
                  <a:ea typeface="ＭＳ Ｐゴシック" charset="0"/>
                  <a:cs typeface="ＭＳ Ｐゴシック" charset="0"/>
                </a:rPr>
                <a:t>250M</a:t>
              </a:r>
              <a:r>
                <a:rPr lang="en-US" sz="1200" kern="0" dirty="0" smtClean="0">
                  <a:solidFill>
                    <a:srgbClr val="000000"/>
                  </a:solidFill>
                  <a:latin typeface="Arial"/>
                  <a:ea typeface="ＭＳ Ｐゴシック" charset="0"/>
                  <a:cs typeface="ＭＳ Ｐゴシック" charset="0"/>
                </a:rPr>
                <a:t> +</a:t>
              </a:r>
            </a:p>
            <a:p>
              <a:pPr lvl="1" indent="-168275" eaLnBrk="1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53A5"/>
                </a:buClr>
                <a:buSzPct val="120000"/>
                <a:buFont typeface="Arial" pitchFamily="34" charset="0"/>
                <a:buChar char="-"/>
                <a:defRPr/>
              </a:pPr>
              <a:r>
                <a:rPr lang="en-US" sz="900" b="0" kern="0" dirty="0" smtClean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Dolphin 99EX + Peripherals $65M</a:t>
              </a:r>
            </a:p>
            <a:p>
              <a:pPr lvl="1" indent="-168275" eaLnBrk="1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53A5"/>
                </a:buClr>
                <a:buSzPct val="120000"/>
                <a:buFont typeface="Arial" pitchFamily="34" charset="0"/>
                <a:buChar char="-"/>
                <a:defRPr/>
              </a:pPr>
              <a:r>
                <a:rPr lang="en-US" sz="900" b="0" kern="0" dirty="0" smtClean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Remote Mastermind $2M</a:t>
              </a:r>
            </a:p>
            <a:p>
              <a:pPr lvl="1" indent="-168275" eaLnBrk="1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53A5"/>
                </a:buClr>
                <a:buSzPct val="120000"/>
                <a:buFont typeface="Arial" pitchFamily="34" charset="0"/>
                <a:buChar char="-"/>
                <a:defRPr/>
              </a:pPr>
              <a:r>
                <a:rPr lang="en-US" sz="900" b="0" kern="0" dirty="0" smtClean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Service $2M</a:t>
              </a:r>
            </a:p>
            <a:p>
              <a:pPr lvl="1" indent="-168275" eaLnBrk="1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53A5"/>
                </a:buClr>
                <a:buSzPct val="120000"/>
                <a:buFont typeface="Arial" pitchFamily="34" charset="0"/>
                <a:buChar char="-"/>
                <a:defRPr/>
              </a:pPr>
              <a:r>
                <a:rPr lang="en-US" sz="900" b="0" kern="0" dirty="0" smtClean="0">
                  <a:solidFill>
                    <a:srgbClr val="000000"/>
                  </a:solidFill>
                  <a:latin typeface="Arial"/>
                  <a:ea typeface="ＭＳ Ｐゴシック" charset="0"/>
                </a:rPr>
                <a:t>Enterprise Mobile $10M</a:t>
              </a:r>
            </a:p>
            <a:p>
              <a:pPr marL="174625" indent="-174625" eaLnBrk="1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DC241F"/>
                </a:buClr>
                <a:buFontTx/>
                <a:buChar char="•"/>
                <a:defRPr/>
              </a:pPr>
              <a:r>
                <a:rPr lang="en-US" sz="900" kern="0" dirty="0" smtClean="0">
                  <a:solidFill>
                    <a:srgbClr val="000000"/>
                  </a:solidFill>
                  <a:latin typeface="Arial"/>
                  <a:ea typeface="ＭＳ Ｐゴシック" charset="0"/>
                  <a:cs typeface="ＭＳ Ｐゴシック" charset="0"/>
                </a:rPr>
                <a:t>75k units delivered; 200k more coming</a:t>
              </a:r>
            </a:p>
            <a:p>
              <a:pPr marL="174625" indent="-174625" eaLnBrk="1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DC241F"/>
                </a:buClr>
                <a:buFontTx/>
                <a:buChar char="•"/>
                <a:defRPr/>
              </a:pPr>
              <a:r>
                <a:rPr lang="en-US" sz="900" kern="0" dirty="0" smtClean="0">
                  <a:solidFill>
                    <a:srgbClr val="000000"/>
                  </a:solidFill>
                  <a:latin typeface="Arial"/>
                  <a:ea typeface="ＭＳ Ｐゴシック" charset="0"/>
                  <a:cs typeface="ＭＳ Ｐゴシック" charset="0"/>
                </a:rPr>
                <a:t>Delighting the customer every day</a:t>
              </a:r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28292" y="1667791"/>
              <a:ext cx="420550" cy="346849"/>
            </a:xfrm>
            <a:prstGeom prst="rect">
              <a:avLst/>
            </a:prstGeom>
          </p:spPr>
        </p:pic>
        <p:pic>
          <p:nvPicPr>
            <p:cNvPr id="114" name="Picture 2" descr="https://encrypted-tbn0.gstatic.com/images?q=tbn:ANd9GcTdbJjVR-OFfK4d34IJoBRWftz-9wtjiKl8RVupd8ToDYZvx_RfEt1Yn-A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60800" y="4139247"/>
              <a:ext cx="754380" cy="381000"/>
            </a:xfrm>
            <a:prstGeom prst="rect">
              <a:avLst/>
            </a:prstGeom>
            <a:noFill/>
          </p:spPr>
        </p:pic>
        <p:pic>
          <p:nvPicPr>
            <p:cNvPr id="115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517710" y="3146941"/>
              <a:ext cx="1483334" cy="956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6" name="Content Placeholder 2"/>
            <p:cNvSpPr txBox="1">
              <a:spLocks/>
            </p:cNvSpPr>
            <p:nvPr/>
          </p:nvSpPr>
          <p:spPr>
            <a:xfrm>
              <a:off x="4991097" y="3129597"/>
              <a:ext cx="1601367" cy="1466850"/>
            </a:xfrm>
            <a:prstGeom prst="rect">
              <a:avLst/>
            </a:prstGeom>
          </p:spPr>
          <p:txBody>
            <a:bodyPr/>
            <a:lstStyle/>
            <a:p>
              <a:pPr marL="133350" marR="0" lvl="0" indent="-133350" algn="l" defTabSz="914400" rtl="0" eaLnBrk="0" fontAlgn="base" latinLnBrk="0" hangingPunct="0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$30M+ </a:t>
              </a:r>
            </a:p>
            <a:p>
              <a:pPr marL="133350" marR="0" lvl="0" indent="-133350" algn="l" defTabSz="914400" rtl="0" eaLnBrk="0" fontAlgn="base" latinLnBrk="0" hangingPunct="0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50,000+ Units</a:t>
              </a:r>
            </a:p>
            <a:p>
              <a:pPr marL="133350" marR="0" lvl="0" indent="-133350" algn="l" defTabSz="914400" rtl="0" eaLnBrk="0" fontAlgn="base" latinLnBrk="0" hangingPunct="0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Multiple Use Cases</a:t>
              </a:r>
            </a:p>
            <a:p>
              <a:pPr marL="133350" marR="0" lvl="0" indent="-133350" algn="l" defTabSz="914400" rtl="0" eaLnBrk="0" fontAlgn="base" latinLnBrk="0" hangingPunct="0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Customized Exterior Sleds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3574" name="Title 23"/>
          <p:cNvSpPr>
            <a:spLocks noGrp="1"/>
          </p:cNvSpPr>
          <p:nvPr>
            <p:ph type="title"/>
          </p:nvPr>
        </p:nvSpPr>
        <p:spPr>
          <a:xfrm>
            <a:off x="563564" y="79772"/>
            <a:ext cx="8580436" cy="351234"/>
          </a:xfrm>
        </p:spPr>
        <p:txBody>
          <a:bodyPr/>
          <a:lstStyle/>
          <a:p>
            <a:r>
              <a:rPr lang="en-US" dirty="0" smtClean="0"/>
              <a:t>2014 Notable Wins in Mobility – </a:t>
            </a:r>
            <a:r>
              <a:rPr lang="en-US" i="1" dirty="0" smtClean="0"/>
              <a:t>Now We Execute</a:t>
            </a:r>
          </a:p>
        </p:txBody>
      </p:sp>
      <p:sp>
        <p:nvSpPr>
          <p:cNvPr id="32" name="Rectangle 18"/>
          <p:cNvSpPr/>
          <p:nvPr/>
        </p:nvSpPr>
        <p:spPr bwMode="auto">
          <a:xfrm>
            <a:off x="200946" y="704850"/>
            <a:ext cx="1113620" cy="1143000"/>
          </a:xfrm>
          <a:prstGeom prst="roundRect">
            <a:avLst>
              <a:gd name="adj" fmla="val 6568"/>
            </a:avLst>
          </a:prstGeom>
          <a:solidFill>
            <a:schemeClr val="bg1"/>
          </a:solidFill>
          <a:ln w="12699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endParaRPr lang="en-US" sz="95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5948" y="738769"/>
            <a:ext cx="1143718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dirty="0" smtClean="0">
                <a:solidFill>
                  <a:srgbClr val="FF0000"/>
                </a:solidFill>
                <a:latin typeface="+mj-lt"/>
              </a:rPr>
              <a:t>LATIN AMERICA:</a:t>
            </a:r>
          </a:p>
          <a:p>
            <a:r>
              <a:rPr lang="en-US" sz="95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950" dirty="0" err="1" smtClean="0">
                <a:solidFill>
                  <a:srgbClr val="000000"/>
                </a:solidFill>
                <a:latin typeface="+mj-lt"/>
              </a:rPr>
              <a:t>Sab</a:t>
            </a:r>
            <a:r>
              <a:rPr lang="en-US" sz="950" dirty="0" smtClean="0">
                <a:solidFill>
                  <a:srgbClr val="000000"/>
                </a:solidFill>
                <a:latin typeface="+mj-lt"/>
              </a:rPr>
              <a:t> Miller, CN70, $10M</a:t>
            </a:r>
            <a:endParaRPr lang="en-US" sz="95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6" name="Picture 6" descr="http://upload.wikimedia.org/wikipedia/pt/thumb/0/0b/SABMiller_logo.png/200px-SABMiller_logo.pn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4769" y="1512030"/>
            <a:ext cx="405175" cy="289297"/>
          </a:xfrm>
          <a:prstGeom prst="rect">
            <a:avLst/>
          </a:prstGeom>
          <a:noFill/>
        </p:spPr>
      </p:pic>
      <p:grpSp>
        <p:nvGrpSpPr>
          <p:cNvPr id="3" name="Group 102"/>
          <p:cNvGrpSpPr/>
          <p:nvPr/>
        </p:nvGrpSpPr>
        <p:grpSpPr>
          <a:xfrm>
            <a:off x="6606540" y="3779775"/>
            <a:ext cx="1188720" cy="1143000"/>
            <a:chOff x="6751320" y="3779775"/>
            <a:chExt cx="1188720" cy="1143000"/>
          </a:xfrm>
        </p:grpSpPr>
        <p:sp>
          <p:nvSpPr>
            <p:cNvPr id="40" name="Rectangle 21"/>
            <p:cNvSpPr/>
            <p:nvPr/>
          </p:nvSpPr>
          <p:spPr bwMode="auto">
            <a:xfrm>
              <a:off x="6751320" y="3779775"/>
              <a:ext cx="1188720" cy="1143000"/>
            </a:xfrm>
            <a:prstGeom prst="roundRect">
              <a:avLst>
                <a:gd name="adj" fmla="val 7102"/>
              </a:avLst>
            </a:prstGeom>
            <a:solidFill>
              <a:schemeClr val="bg1"/>
            </a:solidFill>
            <a:ln w="12699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950" smtClean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799357" y="3797549"/>
              <a:ext cx="1048440" cy="823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50" dirty="0" smtClean="0">
                  <a:solidFill>
                    <a:srgbClr val="FF0000"/>
                  </a:solidFill>
                  <a:latin typeface="+mj-lt"/>
                </a:rPr>
                <a:t>EMEIA: </a:t>
              </a:r>
              <a:r>
                <a:rPr lang="en-US" sz="950" dirty="0" smtClean="0">
                  <a:solidFill>
                    <a:srgbClr val="000000"/>
                  </a:solidFill>
                  <a:latin typeface="+mj-lt"/>
                </a:rPr>
                <a:t>Swiss Post, CN51, $13M</a:t>
              </a:r>
            </a:p>
            <a:p>
              <a:endParaRPr lang="en-US" sz="950" dirty="0" smtClean="0">
                <a:solidFill>
                  <a:srgbClr val="000000"/>
                </a:solidFill>
                <a:latin typeface="+mj-lt"/>
              </a:endParaRPr>
            </a:p>
            <a:p>
              <a:endParaRPr lang="en-US" sz="950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58" name="Picture 2" descr="Swiss Post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029382" y="4636204"/>
              <a:ext cx="710657" cy="200787"/>
            </a:xfrm>
            <a:prstGeom prst="rect">
              <a:avLst/>
            </a:prstGeom>
            <a:noFill/>
          </p:spPr>
        </p:pic>
      </p:grpSp>
      <p:grpSp>
        <p:nvGrpSpPr>
          <p:cNvPr id="4" name="Group 105"/>
          <p:cNvGrpSpPr/>
          <p:nvPr/>
        </p:nvGrpSpPr>
        <p:grpSpPr>
          <a:xfrm>
            <a:off x="1371600" y="704850"/>
            <a:ext cx="1188720" cy="1143000"/>
            <a:chOff x="1676400" y="704850"/>
            <a:chExt cx="1188720" cy="1143000"/>
          </a:xfrm>
        </p:grpSpPr>
        <p:sp>
          <p:nvSpPr>
            <p:cNvPr id="54" name="Rectangle 26"/>
            <p:cNvSpPr/>
            <p:nvPr/>
          </p:nvSpPr>
          <p:spPr bwMode="auto">
            <a:xfrm>
              <a:off x="1676400" y="704850"/>
              <a:ext cx="1188720" cy="1143000"/>
            </a:xfrm>
            <a:prstGeom prst="roundRect">
              <a:avLst>
                <a:gd name="adj" fmla="val 9928"/>
              </a:avLst>
            </a:prstGeom>
            <a:solidFill>
              <a:schemeClr val="bg1"/>
            </a:solidFill>
            <a:ln w="12699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950" smtClean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714391" y="729297"/>
              <a:ext cx="107415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50" dirty="0" smtClean="0">
                  <a:solidFill>
                    <a:srgbClr val="FF0000"/>
                  </a:solidFill>
                  <a:latin typeface="+mj-lt"/>
                </a:rPr>
                <a:t>ENTERPRISE MOBILE: </a:t>
              </a:r>
              <a:r>
                <a:rPr lang="en-US" sz="950" dirty="0" smtClean="0">
                  <a:solidFill>
                    <a:srgbClr val="000000"/>
                  </a:solidFill>
                  <a:latin typeface="+mj-lt"/>
                </a:rPr>
                <a:t>USPS, Lifecycle Services, $10M</a:t>
              </a:r>
              <a:endParaRPr lang="en-US" sz="950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16255" y="1451345"/>
              <a:ext cx="370873" cy="294114"/>
            </a:xfrm>
            <a:prstGeom prst="rect">
              <a:avLst/>
            </a:prstGeom>
          </p:spPr>
        </p:pic>
      </p:grpSp>
      <p:grpSp>
        <p:nvGrpSpPr>
          <p:cNvPr id="5" name="Group 103"/>
          <p:cNvGrpSpPr/>
          <p:nvPr/>
        </p:nvGrpSpPr>
        <p:grpSpPr>
          <a:xfrm>
            <a:off x="6606540" y="704850"/>
            <a:ext cx="1188720" cy="1143000"/>
            <a:chOff x="6629400" y="704850"/>
            <a:chExt cx="1188720" cy="1143000"/>
          </a:xfrm>
        </p:grpSpPr>
        <p:sp>
          <p:nvSpPr>
            <p:cNvPr id="66" name="Rectangle 22"/>
            <p:cNvSpPr/>
            <p:nvPr/>
          </p:nvSpPr>
          <p:spPr bwMode="auto">
            <a:xfrm>
              <a:off x="6629400" y="704850"/>
              <a:ext cx="1188720" cy="1143000"/>
            </a:xfrm>
            <a:prstGeom prst="roundRect">
              <a:avLst>
                <a:gd name="adj" fmla="val 6366"/>
              </a:avLst>
            </a:prstGeom>
            <a:solidFill>
              <a:schemeClr val="bg1"/>
            </a:solidFill>
            <a:ln w="12699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950" smtClean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692122" y="722624"/>
              <a:ext cx="103684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50" dirty="0">
                  <a:solidFill>
                    <a:srgbClr val="FF0000"/>
                  </a:solidFill>
                  <a:latin typeface="+mj-lt"/>
                </a:rPr>
                <a:t>NORTH AMERICA: </a:t>
              </a:r>
            </a:p>
            <a:p>
              <a:r>
                <a:rPr lang="en-US" sz="950" dirty="0">
                  <a:solidFill>
                    <a:srgbClr val="000000"/>
                  </a:solidFill>
                  <a:latin typeface="+mj-lt"/>
                </a:rPr>
                <a:t>FedEx Freight, CN70, $12M</a:t>
              </a: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293974" y="1483004"/>
              <a:ext cx="510168" cy="247399"/>
            </a:xfrm>
            <a:prstGeom prst="rect">
              <a:avLst/>
            </a:prstGeom>
          </p:spPr>
        </p:pic>
      </p:grpSp>
      <p:sp>
        <p:nvSpPr>
          <p:cNvPr id="25" name="Rectangle 19"/>
          <p:cNvSpPr/>
          <p:nvPr/>
        </p:nvSpPr>
        <p:spPr bwMode="auto">
          <a:xfrm>
            <a:off x="174172" y="3714750"/>
            <a:ext cx="1188720" cy="1143000"/>
          </a:xfrm>
          <a:prstGeom prst="roundRect">
            <a:avLst>
              <a:gd name="adj" fmla="val 6568"/>
            </a:avLst>
          </a:prstGeom>
          <a:solidFill>
            <a:schemeClr val="bg1"/>
          </a:solidFill>
          <a:ln w="12699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endParaRPr lang="en-US" sz="95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28533" y="3748669"/>
            <a:ext cx="10526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dirty="0" smtClean="0">
                <a:solidFill>
                  <a:srgbClr val="FF0000"/>
                </a:solidFill>
                <a:latin typeface="+mj-lt"/>
              </a:rPr>
              <a:t>NORTH AMERICA: </a:t>
            </a:r>
          </a:p>
          <a:p>
            <a:r>
              <a:rPr lang="en-US" sz="950" dirty="0" smtClean="0">
                <a:solidFill>
                  <a:srgbClr val="000000"/>
                </a:solidFill>
                <a:latin typeface="+mj-lt"/>
              </a:rPr>
              <a:t>Publix, CK3X, $6.5M</a:t>
            </a:r>
            <a:endParaRPr lang="en-US" sz="95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17921" y="4463558"/>
            <a:ext cx="493889" cy="342841"/>
          </a:xfrm>
          <a:prstGeom prst="rect">
            <a:avLst/>
          </a:prstGeom>
        </p:spPr>
      </p:pic>
      <p:sp>
        <p:nvSpPr>
          <p:cNvPr id="69" name="Rectangle 21"/>
          <p:cNvSpPr/>
          <p:nvPr/>
        </p:nvSpPr>
        <p:spPr bwMode="auto">
          <a:xfrm>
            <a:off x="7894320" y="3779775"/>
            <a:ext cx="1188720" cy="1143000"/>
          </a:xfrm>
          <a:prstGeom prst="roundRect">
            <a:avLst>
              <a:gd name="adj" fmla="val 7102"/>
            </a:avLst>
          </a:prstGeom>
          <a:solidFill>
            <a:schemeClr val="bg1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endParaRPr lang="en-US" sz="95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938059" y="3813694"/>
            <a:ext cx="1048440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dirty="0" smtClean="0">
                <a:solidFill>
                  <a:srgbClr val="FF0000"/>
                </a:solidFill>
                <a:latin typeface="+mj-lt"/>
              </a:rPr>
              <a:t>EMEIA: </a:t>
            </a:r>
            <a:r>
              <a:rPr lang="en-US" sz="950" dirty="0" err="1" smtClean="0">
                <a:solidFill>
                  <a:srgbClr val="000000"/>
                </a:solidFill>
                <a:latin typeface="+mj-lt"/>
              </a:rPr>
              <a:t>Schenker</a:t>
            </a:r>
            <a:r>
              <a:rPr lang="en-US" sz="950" dirty="0" smtClean="0">
                <a:solidFill>
                  <a:srgbClr val="000000"/>
                </a:solidFill>
                <a:latin typeface="+mj-lt"/>
              </a:rPr>
              <a:t> AB Sweden, Dolphin 70e </a:t>
            </a:r>
          </a:p>
          <a:p>
            <a:r>
              <a:rPr lang="en-US" sz="950" dirty="0" smtClean="0">
                <a:solidFill>
                  <a:srgbClr val="000000"/>
                </a:solidFill>
                <a:latin typeface="+mj-lt"/>
              </a:rPr>
              <a:t>Black, $3M</a:t>
            </a:r>
          </a:p>
        </p:txBody>
      </p:sp>
      <p:pic>
        <p:nvPicPr>
          <p:cNvPr id="79" name="Picture 10" descr="https://www.deutschebahn.com/file/1464030/data/logo1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186267" y="4727270"/>
            <a:ext cx="768789" cy="128505"/>
          </a:xfrm>
          <a:prstGeom prst="rect">
            <a:avLst/>
          </a:prstGeom>
          <a:noFill/>
        </p:spPr>
      </p:pic>
      <p:grpSp>
        <p:nvGrpSpPr>
          <p:cNvPr id="6" name="Group 104"/>
          <p:cNvGrpSpPr/>
          <p:nvPr/>
        </p:nvGrpSpPr>
        <p:grpSpPr>
          <a:xfrm>
            <a:off x="1447800" y="3711025"/>
            <a:ext cx="1188720" cy="1280501"/>
            <a:chOff x="1447800" y="3711025"/>
            <a:chExt cx="1188720" cy="1280501"/>
          </a:xfrm>
        </p:grpSpPr>
        <p:sp>
          <p:nvSpPr>
            <p:cNvPr id="52" name="Rectangle 25"/>
            <p:cNvSpPr/>
            <p:nvPr/>
          </p:nvSpPr>
          <p:spPr bwMode="auto">
            <a:xfrm>
              <a:off x="1447800" y="3711025"/>
              <a:ext cx="1146612" cy="1143000"/>
            </a:xfrm>
            <a:prstGeom prst="roundRect">
              <a:avLst>
                <a:gd name="adj" fmla="val 9180"/>
              </a:avLst>
            </a:prstGeom>
            <a:solidFill>
              <a:schemeClr val="bg1"/>
            </a:solidFill>
            <a:ln w="12699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950" smtClean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500414" y="3735472"/>
              <a:ext cx="1038389" cy="823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50" dirty="0" smtClean="0">
                  <a:solidFill>
                    <a:srgbClr val="FF0000"/>
                  </a:solidFill>
                  <a:latin typeface="+mj-lt"/>
                </a:rPr>
                <a:t>NORTH AMERICA: </a:t>
              </a:r>
            </a:p>
            <a:p>
              <a:r>
                <a:rPr lang="en-US" sz="950" dirty="0" smtClean="0">
                  <a:solidFill>
                    <a:srgbClr val="000000"/>
                  </a:solidFill>
                  <a:latin typeface="+mj-lt"/>
                </a:rPr>
                <a:t>Michael’s Stores, D7800, $10M</a:t>
              </a:r>
              <a:endParaRPr lang="en-US" sz="950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870094" y="4444053"/>
              <a:ext cx="766426" cy="547473"/>
            </a:xfrm>
            <a:prstGeom prst="rect">
              <a:avLst/>
            </a:prstGeom>
          </p:spPr>
        </p:pic>
      </p:grpSp>
      <p:sp>
        <p:nvSpPr>
          <p:cNvPr id="23" name="Rectangle 21"/>
          <p:cNvSpPr/>
          <p:nvPr/>
        </p:nvSpPr>
        <p:spPr bwMode="auto">
          <a:xfrm>
            <a:off x="213317" y="2190750"/>
            <a:ext cx="1136672" cy="1143000"/>
          </a:xfrm>
          <a:prstGeom prst="roundRect">
            <a:avLst>
              <a:gd name="adj" fmla="val 7102"/>
            </a:avLst>
          </a:prstGeom>
          <a:solidFill>
            <a:schemeClr val="bg1"/>
          </a:solidFill>
          <a:ln w="12699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endParaRPr lang="en-US" sz="95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1320" y="2208524"/>
            <a:ext cx="11707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dirty="0">
                <a:solidFill>
                  <a:srgbClr val="FF0000"/>
                </a:solidFill>
                <a:latin typeface="+mj-lt"/>
              </a:rPr>
              <a:t>LATIN AMERICA: </a:t>
            </a:r>
            <a:r>
              <a:rPr lang="en-US" sz="950" dirty="0">
                <a:solidFill>
                  <a:srgbClr val="000000"/>
                </a:solidFill>
                <a:latin typeface="+mj-lt"/>
              </a:rPr>
              <a:t>EPM Colombia, D99EX &amp; D7800, $6M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05177" y="2967619"/>
            <a:ext cx="463466" cy="315478"/>
          </a:xfrm>
          <a:prstGeom prst="rect">
            <a:avLst/>
          </a:prstGeom>
        </p:spPr>
      </p:pic>
      <p:sp>
        <p:nvSpPr>
          <p:cNvPr id="64" name="Rectangle 20"/>
          <p:cNvSpPr/>
          <p:nvPr/>
        </p:nvSpPr>
        <p:spPr bwMode="auto">
          <a:xfrm>
            <a:off x="7954437" y="704850"/>
            <a:ext cx="1142190" cy="1143000"/>
          </a:xfrm>
          <a:prstGeom prst="roundRect">
            <a:avLst>
              <a:gd name="adj" fmla="val 8121"/>
            </a:avLst>
          </a:prstGeom>
          <a:solidFill>
            <a:schemeClr val="bg1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endParaRPr lang="en-US" sz="95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016148" y="748827"/>
            <a:ext cx="1127009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dirty="0">
                <a:solidFill>
                  <a:srgbClr val="FF0000"/>
                </a:solidFill>
                <a:latin typeface="+mj-lt"/>
              </a:rPr>
              <a:t>EMEIA: </a:t>
            </a:r>
            <a:r>
              <a:rPr lang="en-US" sz="950" dirty="0">
                <a:solidFill>
                  <a:srgbClr val="000000"/>
                </a:solidFill>
                <a:latin typeface="+mj-lt"/>
              </a:rPr>
              <a:t>Sainsbury, CN3, $2.5M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8386917" y="1535590"/>
            <a:ext cx="669386" cy="274401"/>
          </a:xfrm>
          <a:prstGeom prst="rect">
            <a:avLst/>
          </a:prstGeom>
        </p:spPr>
      </p:pic>
      <p:sp>
        <p:nvSpPr>
          <p:cNvPr id="29" name="Rectangle 24"/>
          <p:cNvSpPr/>
          <p:nvPr/>
        </p:nvSpPr>
        <p:spPr bwMode="auto">
          <a:xfrm>
            <a:off x="7848600" y="2266950"/>
            <a:ext cx="1188720" cy="1143000"/>
          </a:xfrm>
          <a:prstGeom prst="roundRect">
            <a:avLst>
              <a:gd name="adj" fmla="val 6185"/>
            </a:avLst>
          </a:prstGeom>
          <a:solidFill>
            <a:schemeClr val="bg1"/>
          </a:solidFill>
          <a:ln w="12699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endParaRPr lang="en-US" sz="95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96637" y="2291397"/>
            <a:ext cx="1024837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dirty="0" smtClean="0">
                <a:solidFill>
                  <a:srgbClr val="FF0000"/>
                </a:solidFill>
                <a:latin typeface="+mj-lt"/>
              </a:rPr>
              <a:t>APAC:</a:t>
            </a:r>
            <a:r>
              <a:rPr lang="en-US" sz="950" dirty="0" smtClean="0">
                <a:solidFill>
                  <a:srgbClr val="000000"/>
                </a:solidFill>
                <a:latin typeface="+mj-lt"/>
              </a:rPr>
              <a:t> </a:t>
            </a:r>
          </a:p>
          <a:p>
            <a:r>
              <a:rPr lang="en-US" sz="950" dirty="0" smtClean="0">
                <a:solidFill>
                  <a:srgbClr val="000000"/>
                </a:solidFill>
                <a:latin typeface="+mj-lt"/>
              </a:rPr>
              <a:t>TNT, CN51</a:t>
            </a:r>
          </a:p>
          <a:p>
            <a:r>
              <a:rPr lang="en-US" sz="950" dirty="0" smtClean="0">
                <a:solidFill>
                  <a:srgbClr val="000000"/>
                </a:solidFill>
                <a:latin typeface="+mj-lt"/>
              </a:rPr>
              <a:t>$1.3M </a:t>
            </a:r>
            <a:endParaRPr lang="en-US" sz="95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44" y="3036524"/>
            <a:ext cx="816048" cy="3060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HSM External Color Theme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0070C0"/>
      </a:accent1>
      <a:accent2>
        <a:srgbClr val="22772D"/>
      </a:accent2>
      <a:accent3>
        <a:srgbClr val="A6AA14"/>
      </a:accent3>
      <a:accent4>
        <a:srgbClr val="0096D7"/>
      </a:accent4>
      <a:accent5>
        <a:srgbClr val="D4A46B"/>
      </a:accent5>
      <a:accent6>
        <a:srgbClr val="69737A"/>
      </a:accent6>
      <a:hlink>
        <a:srgbClr val="022FD7"/>
      </a:hlink>
      <a:folHlink>
        <a:srgbClr val="CECECE"/>
      </a:folHlink>
    </a:clrScheme>
    <a:fontScheme name="Honeywell PPT Template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699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699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oneywell PPT Template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oneywell PPT Template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oneywell PPT Template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oneywell PPT Template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oneywell PPT Template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oneywell PPT Template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oneywell PPT Template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dustry xmlns="3e4148b0-f048-4c4b-8e54-0bb28224ead3">
      <Value>Distribution Center / Warehouse</Value>
      <Value>Retail</Value>
      <Value>Transportation &amp; Logistics</Value>
    </Industry>
    <Year xmlns="3e4148b0-f048-4c4b-8e54-0bb28224ead3">2015</Year>
    <Category xmlns="3e4148b0-f048-4c4b-8e54-0bb28224ead3">Sales Presentation</Category>
    <Language xmlns="3e4148b0-f048-4c4b-8e54-0bb28224ead3">English</Language>
    <Product_x0020_Line xmlns="3e4148b0-f048-4c4b-8e54-0bb28224ead3">Mobility</Product_x0020_Line>
    <Product xmlns="3e4148b0-f048-4c4b-8e54-0bb28224ead3">
      <Value>D75</Value>
    </Product>
    <Video xmlns="3e4148b0-f048-4c4b-8e54-0bb28224ead3">false</Video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38CC4F5B87B341AE03C5FE45692018" ma:contentTypeVersion="11" ma:contentTypeDescription="Create a new document." ma:contentTypeScope="" ma:versionID="d5bc8b7e025b3588cf8cb939cceb8aa0">
  <xsd:schema xmlns:xsd="http://www.w3.org/2001/XMLSchema" xmlns:xs="http://www.w3.org/2001/XMLSchema" xmlns:p="http://schemas.microsoft.com/office/2006/metadata/properties" xmlns:ns2="3e4148b0-f048-4c4b-8e54-0bb28224ead3" targetNamespace="http://schemas.microsoft.com/office/2006/metadata/properties" ma:root="true" ma:fieldsID="2aaa0e6c55deb5b50f2d7fe1f243dadf" ns2:_="">
    <xsd:import namespace="3e4148b0-f048-4c4b-8e54-0bb28224ead3"/>
    <xsd:element name="properties">
      <xsd:complexType>
        <xsd:sequence>
          <xsd:element name="documentManagement">
            <xsd:complexType>
              <xsd:all>
                <xsd:element ref="ns2:Year" minOccurs="0"/>
                <xsd:element ref="ns2:Category" minOccurs="0"/>
                <xsd:element ref="ns2:Video" minOccurs="0"/>
                <xsd:element ref="ns2:Industry" minOccurs="0"/>
                <xsd:element ref="ns2:Language" minOccurs="0"/>
                <xsd:element ref="ns2:Product_x0020_Line" minOccurs="0"/>
                <xsd:element ref="ns2:Produc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4148b0-f048-4c4b-8e54-0bb28224ead3" elementFormDefault="qualified">
    <xsd:import namespace="http://schemas.microsoft.com/office/2006/documentManagement/types"/>
    <xsd:import namespace="http://schemas.microsoft.com/office/infopath/2007/PartnerControls"/>
    <xsd:element name="Year" ma:index="2" nillable="true" ma:displayName="Year" ma:default="2013" ma:format="Dropdown" ma:internalName="Year">
      <xsd:simpleType>
        <xsd:restriction base="dms:Choice"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</xsd:restriction>
      </xsd:simpleType>
    </xsd:element>
    <xsd:element name="Category" ma:index="3" nillable="true" ma:displayName="Category" ma:format="Dropdown" ma:internalName="Category">
      <xsd:simpleType>
        <xsd:restriction base="dms:Choice">
          <xsd:enumeration value="Advertising"/>
          <xsd:enumeration value="Battle Cards"/>
          <xsd:enumeration value="Brochures"/>
          <xsd:enumeration value="Case Study"/>
          <xsd:enumeration value="Competitive Analysis"/>
          <xsd:enumeration value="Product Information Guide"/>
          <xsd:enumeration value="PLN"/>
          <xsd:enumeration value="PRN"/>
          <xsd:enumeration value="PUN"/>
          <xsd:enumeration value="Recorded Training"/>
          <xsd:enumeration value="ROI Models"/>
          <xsd:enumeration value="Sales Presentation"/>
          <xsd:enumeration value="Sales Ready Messaging"/>
          <xsd:enumeration value="Technical Presentation"/>
          <xsd:enumeration value="Training"/>
          <xsd:enumeration value="White Paper"/>
        </xsd:restriction>
      </xsd:simpleType>
    </xsd:element>
    <xsd:element name="Video" ma:index="4" nillable="true" ma:displayName="Video" ma:default="0" ma:internalName="Video">
      <xsd:simpleType>
        <xsd:restriction base="dms:Boolean"/>
      </xsd:simpleType>
    </xsd:element>
    <xsd:element name="Industry" ma:index="5" nillable="true" ma:displayName="Industry" ma:internalName="Indus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Distribution Center / Warehouse"/>
                    <xsd:enumeration value="Direct Store Delivery"/>
                    <xsd:enumeration value="Field Service"/>
                    <xsd:enumeration value="Healthcare"/>
                    <xsd:enumeration value="Retail"/>
                    <xsd:enumeration value="Transportation &amp; Logistics"/>
                    <xsd:enumeration value="Supply Chain"/>
                  </xsd:restriction>
                </xsd:simpleType>
              </xsd:element>
            </xsd:sequence>
          </xsd:extension>
        </xsd:complexContent>
      </xsd:complexType>
    </xsd:element>
    <xsd:element name="Language" ma:index="6" nillable="true" ma:displayName="Language" ma:default="English" ma:format="Dropdown" ma:internalName="Language">
      <xsd:simpleType>
        <xsd:restriction base="dms:Choice">
          <xsd:enumeration value="Chinese"/>
          <xsd:enumeration value="English"/>
          <xsd:enumeration value="French"/>
          <xsd:enumeration value="German"/>
          <xsd:enumeration value="Italian"/>
          <xsd:enumeration value="Japanese"/>
          <xsd:enumeration value="Korean"/>
          <xsd:enumeration value="Portuguese"/>
          <xsd:enumeration value="Russian"/>
          <xsd:enumeration value="Spanish"/>
        </xsd:restriction>
      </xsd:simpleType>
    </xsd:element>
    <xsd:element name="Product_x0020_Line" ma:index="7" nillable="true" ma:displayName="Product Line" ma:format="Dropdown" ma:internalName="Product_x0020_Line">
      <xsd:simpleType>
        <xsd:restriction base="dms:Choice">
          <xsd:enumeration value="Scanning - All"/>
          <xsd:enumeration value="Scanning - HH"/>
          <xsd:enumeration value="Scanning - HF"/>
          <xsd:enumeration value="Scanning - Bioptic"/>
          <xsd:enumeration value="Scanning - Verification"/>
          <xsd:enumeration value="OEM Engines"/>
          <xsd:enumeration value="Mobility"/>
          <xsd:enumeration value="Enterprise Sleds"/>
          <xsd:enumeration value="Wearable"/>
          <xsd:enumeration value="Vehicle Mount"/>
          <xsd:enumeration value="Voice"/>
          <xsd:enumeration value="RFID"/>
          <xsd:enumeration value="Field Services"/>
          <xsd:enumeration value="Software &amp; Services"/>
          <xsd:enumeration value="All Categories"/>
        </xsd:restriction>
      </xsd:simpleType>
    </xsd:element>
    <xsd:element name="Product" ma:index="8" nillable="true" ma:displayName="Product Family" ma:internalName="Produc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2015 Scanning NPIs"/>
                    <xsd:enumeration value="1200g"/>
                    <xsd:enumeration value="1202g"/>
                    <xsd:enumeration value="1250g"/>
                    <xsd:enumeration value="1300g"/>
                    <xsd:enumeration value="1400g"/>
                    <xsd:enumeration value="145Xg"/>
                    <xsd:enumeration value="1602g"/>
                    <xsd:enumeration value="1900g"/>
                    <xsd:enumeration value="1902g"/>
                    <xsd:enumeration value="1902h"/>
                    <xsd:enumeration value="2700"/>
                    <xsd:enumeration value="3200"/>
                    <xsd:enumeration value="3310g"/>
                    <xsd:enumeration value="3800g"/>
                    <xsd:enumeration value="3800i/3820i"/>
                    <xsd:enumeration value="3800r"/>
                    <xsd:enumeration value="3820"/>
                    <xsd:enumeration value="4206/4236"/>
                    <xsd:enumeration value="4600/4820"/>
                    <xsd:enumeration value="4800dr"/>
                    <xsd:enumeration value="4850dr"/>
                    <xsd:enumeration value="4800i/4820i"/>
                    <xsd:enumeration value="4800p"/>
                    <xsd:enumeration value="6300i/6320i"/>
                    <xsd:enumeration value="70 Series RFID"/>
                    <xsd:enumeration value="8500"/>
                    <xsd:enumeration value="8600"/>
                    <xsd:enumeration value="8650"/>
                    <xsd:enumeration value="8800"/>
                    <xsd:enumeration value="99EXni"/>
                    <xsd:enumeration value="All Products"/>
                    <xsd:enumeration value="Black"/>
                    <xsd:enumeration value="CK3R"/>
                    <xsd:enumeration value="CK3X"/>
                    <xsd:enumeration value="CK70"/>
                    <xsd:enumeration value="CK71"/>
                    <xsd:enumeration value="CN51"/>
                    <xsd:enumeration value="CN70/70e"/>
                    <xsd:enumeration value="CV30"/>
                    <xsd:enumeration value="CV41"/>
                    <xsd:enumeration value="CV61"/>
                    <xsd:enumeration value="D6000"/>
                    <xsd:enumeration value="D60s"/>
                    <xsd:enumeration value="D6100"/>
                    <xsd:enumeration value="D6500"/>
                    <xsd:enumeration value="D75"/>
                    <xsd:enumeration value="D7600"/>
                    <xsd:enumeration value="D7800"/>
                    <xsd:enumeration value="D7850"/>
                    <xsd:enumeration value="D7900"/>
                    <xsd:enumeration value="D9500"/>
                    <xsd:enumeration value="D9700"/>
                    <xsd:enumeration value="D9900"/>
                    <xsd:enumeration value="D9900ni"/>
                    <xsd:enumeration value="D9950"/>
                    <xsd:enumeration value="D99EX/GX"/>
                    <xsd:enumeration value="Dolphin 70e- IP67"/>
                    <xsd:enumeration value="Dolphin 70e- IP54"/>
                    <xsd:enumeration value="EasyDL"/>
                    <xsd:enumeration value="EZConfig"/>
                    <xsd:enumeration value="FlexDock"/>
                    <xsd:enumeration value="Forj"/>
                    <xsd:enumeration value="Granit 1280i"/>
                    <xsd:enumeration value="Granit 191Xi"/>
                    <xsd:enumeration value="Granit 198Xi"/>
                    <xsd:enumeration value="HoloTrak"/>
                    <xsd:enumeration value="Honeywell Wearable Solution"/>
                    <xsd:enumeration value="HX2"/>
                    <xsd:enumeration value="HX3"/>
                    <xsd:enumeration value="i.roc Ci70 - Ex"/>
                    <xsd:enumeration value="IF2"/>
                    <xsd:enumeration value="IF61"/>
                    <xsd:enumeration value="IF7"/>
                    <xsd:enumeration value="IP30"/>
                    <xsd:enumeration value="iQ Series"/>
                    <xsd:enumeration value="IS1650"/>
                    <xsd:enumeration value="IS220"/>
                    <xsd:enumeration value="IS3480"/>
                    <xsd:enumeration value="IS4100"/>
                    <xsd:enumeration value="IS4200"/>
                    <xsd:enumeration value="IS4800"/>
                    <xsd:enumeration value="IS4900"/>
                    <xsd:enumeration value="Karv"/>
                    <xsd:enumeration value="Marathon"/>
                    <xsd:enumeration value="MS1633"/>
                    <xsd:enumeration value="MS1690"/>
                    <xsd:enumeration value="MS1890"/>
                    <xsd:enumeration value="MS2100"/>
                    <xsd:enumeration value="MS2200"/>
                    <xsd:enumeration value="MS2300"/>
                    <xsd:enumeration value="MS2400"/>
                    <xsd:enumeration value="MS3580"/>
                    <xsd:enumeration value="MS3780"/>
                    <xsd:enumeration value="MS4980"/>
                    <xsd:enumeration value="MS5145"/>
                    <xsd:enumeration value="MS7100"/>
                    <xsd:enumeration value="MS7320"/>
                    <xsd:enumeration value="MS7580"/>
                    <xsd:enumeration value="MS7600"/>
                    <xsd:enumeration value="MS7820"/>
                    <xsd:enumeration value="MS9500"/>
                    <xsd:enumeration value="MS9535"/>
                    <xsd:enumeration value="MS9590"/>
                    <xsd:enumeration value="MS9590i"/>
                    <xsd:enumeration value="MX3Plus"/>
                    <xsd:enumeration value="MX8"/>
                    <xsd:enumeration value="MX9"/>
                    <xsd:enumeration value="N5600"/>
                    <xsd:enumeration value="O5900"/>
                    <xsd:enumeration value="OEM ESA"/>
                    <xsd:enumeration value="QC600"/>
                    <xsd:enumeration value="QC800"/>
                    <xsd:enumeration value="QC890"/>
                    <xsd:enumeration value="QCOLV"/>
                    <xsd:enumeration value="ReM"/>
                    <xsd:enumeration value="ScanPal 2"/>
                    <xsd:enumeration value="SL22"/>
                    <xsd:enumeration value="SL42"/>
                    <xsd:enumeration value="SL62"/>
                    <xsd:enumeration value="SMS"/>
                    <xsd:enumeration value="SP5500"/>
                    <xsd:enumeration value="SP5600"/>
                    <xsd:enumeration value="SP5700"/>
                    <xsd:enumeration value="Tech Series"/>
                    <xsd:enumeration value="Tecton"/>
                    <xsd:enumeration value="Thor"/>
                    <xsd:enumeration value="Thor CV31"/>
                    <xsd:enumeration value="Thor VM2"/>
                    <xsd:enumeration value="Thor VM3"/>
                    <xsd:enumeration value="Thor VX8"/>
                    <xsd:enumeration value="Thor VX9"/>
                    <xsd:enumeration value="TotalFreedom"/>
                    <xsd:enumeration value="VoiceInspection"/>
                    <xsd:enumeration value="VX3Plus"/>
                    <xsd:enumeration value="VX6"/>
                    <xsd:enumeration value="VX7"/>
                  </xsd:restriction>
                </xsd:simple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CBFFF1-6A83-4B32-9A41-3845C17488DE}">
  <ds:schemaRefs>
    <ds:schemaRef ds:uri="http://schemas.microsoft.com/office/2006/metadata/properties"/>
    <ds:schemaRef ds:uri="http://schemas.microsoft.com/office/infopath/2007/PartnerControls"/>
    <ds:schemaRef ds:uri="3e4148b0-f048-4c4b-8e54-0bb28224ead3"/>
  </ds:schemaRefs>
</ds:datastoreItem>
</file>

<file path=customXml/itemProps2.xml><?xml version="1.0" encoding="utf-8"?>
<ds:datastoreItem xmlns:ds="http://schemas.openxmlformats.org/officeDocument/2006/customXml" ds:itemID="{CA79873F-CBDE-4B1E-A355-685FE39ADE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4148b0-f048-4c4b-8e54-0bb28224ea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5750F33-28C6-4E6B-8F3E-8D28BB346C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1688</TotalTime>
  <Words>3195</Words>
  <Application>Microsoft Office PowerPoint</Application>
  <PresentationFormat>On-screen Show (16:9)</PresentationFormat>
  <Paragraphs>605</Paragraphs>
  <Slides>36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Default Theme</vt:lpstr>
      <vt:lpstr>Dolphin® 75e Handheld Device Selling Tool-kit</vt:lpstr>
      <vt:lpstr>Who is your Audience? – Use Case</vt:lpstr>
      <vt:lpstr>Who is your Audience? – Decision Maker</vt:lpstr>
      <vt:lpstr>Mobility Overview</vt:lpstr>
      <vt:lpstr>Who We Are Working To Become</vt:lpstr>
      <vt:lpstr>Workflow</vt:lpstr>
      <vt:lpstr>Performance</vt:lpstr>
      <vt:lpstr>Workflow Performance</vt:lpstr>
      <vt:lpstr>2014 Notable Wins in Mobility – Now We Execute</vt:lpstr>
      <vt:lpstr>Honeywell mobility architecture strategy</vt:lpstr>
      <vt:lpstr>Handheld Mobile Computer Portfolio</vt:lpstr>
      <vt:lpstr>75e Use Case Selector</vt:lpstr>
      <vt:lpstr>Shelf Stocking/ Re-Stocking</vt:lpstr>
      <vt:lpstr>Shelf Stocking/ Re-Stocking</vt:lpstr>
      <vt:lpstr>Inventory/ Asset Management</vt:lpstr>
      <vt:lpstr>Inventory/ Asset Management</vt:lpstr>
      <vt:lpstr>Customer Engagement/ Check-In</vt:lpstr>
      <vt:lpstr>Customer Engagement/ Check-In</vt:lpstr>
      <vt:lpstr>Multi-Modal</vt:lpstr>
      <vt:lpstr>Multi-Modal</vt:lpstr>
      <vt:lpstr>Quality &amp; Audit</vt:lpstr>
      <vt:lpstr>Quality &amp; Audit</vt:lpstr>
      <vt:lpstr>75e IT/Business Manager</vt:lpstr>
      <vt:lpstr>Positioning HON Solutions – 70e &amp; 75e</vt:lpstr>
      <vt:lpstr>The Dolphin 75e Handheld Computer</vt:lpstr>
      <vt:lpstr>Solution Highlights</vt:lpstr>
      <vt:lpstr>Dolphin 75e  – Enterprise Hybrid Device</vt:lpstr>
      <vt:lpstr>Dolphin 75e  – Specifications</vt:lpstr>
      <vt:lpstr>Form Factor – Side-by-Side</vt:lpstr>
      <vt:lpstr>Architecture – Side by Side</vt:lpstr>
      <vt:lpstr>HSM Android Value Add Components</vt:lpstr>
      <vt:lpstr>WE8.1H Enterprise Advantages</vt:lpstr>
      <vt:lpstr>Traditional “Spec” – Side by Side</vt:lpstr>
      <vt:lpstr>Value Based Drivers Side-by-Side</vt:lpstr>
      <vt:lpstr>Value Proposition for Dolphin 75e </vt:lpstr>
      <vt:lpstr>Managed Services </vt:lpstr>
    </vt:vector>
  </TitlesOfParts>
  <Company>Honeywell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Honeywell Scanning &amp; Mobility</dc:title>
  <dc:creator>Steve Ortley</dc:creator>
  <cp:lastModifiedBy>H101235</cp:lastModifiedBy>
  <cp:revision>132</cp:revision>
  <dcterms:created xsi:type="dcterms:W3CDTF">2015-01-29T00:06:02Z</dcterms:created>
  <dcterms:modified xsi:type="dcterms:W3CDTF">2015-04-30T14:38:25Z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0x0101001F38CC4F5B87B341AE03C5FE45692018</vt:lpwstr>
  </property>
</Properties>
</file>