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482" r:id="rId3"/>
    <p:sldMasterId id="2147493521" r:id="rId4"/>
    <p:sldMasterId id="2147493455" r:id="rId5"/>
  </p:sldMasterIdLst>
  <p:notesMasterIdLst>
    <p:notesMasterId r:id="rId17"/>
  </p:notesMasterIdLst>
  <p:handoutMasterIdLst>
    <p:handoutMasterId r:id="rId18"/>
  </p:handoutMasterIdLst>
  <p:sldIdLst>
    <p:sldId id="447" r:id="rId6"/>
    <p:sldId id="451" r:id="rId7"/>
    <p:sldId id="452" r:id="rId8"/>
    <p:sldId id="456" r:id="rId9"/>
    <p:sldId id="459" r:id="rId10"/>
    <p:sldId id="455" r:id="rId11"/>
    <p:sldId id="460" r:id="rId12"/>
    <p:sldId id="462" r:id="rId13"/>
    <p:sldId id="461" r:id="rId14"/>
    <p:sldId id="458" r:id="rId15"/>
    <p:sldId id="407" r:id="rId16"/>
  </p:sldIdLst>
  <p:sldSz cx="12192000" cy="6858000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3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BD"/>
    <a:srgbClr val="7F7F7F"/>
    <a:srgbClr val="595959"/>
    <a:srgbClr val="E71D1D"/>
    <a:srgbClr val="EB2819"/>
    <a:srgbClr val="E4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9" autoAdjust="0"/>
    <p:restoredTop sz="95827" autoAdjust="0"/>
  </p:normalViewPr>
  <p:slideViewPr>
    <p:cSldViewPr snapToGrid="0" snapToObjects="1" showGuides="1">
      <p:cViewPr>
        <p:scale>
          <a:sx n="110" d="100"/>
          <a:sy n="110" d="100"/>
        </p:scale>
        <p:origin x="144" y="1568"/>
      </p:cViewPr>
      <p:guideLst>
        <p:guide orient="horz" pos="672"/>
        <p:guide pos="432"/>
        <p:guide orient="horz" pos="3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5" Type="http://schemas.openxmlformats.org/officeDocument/2006/relationships/slideMaster" Target="slideMasters/slideMaster3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3F41CC-28CB-1245-A9A3-1B87F6E9A66A}" type="datetimeFigureOut">
              <a:rPr lang="en-US"/>
              <a:pPr>
                <a:defRPr/>
              </a:pPr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398D26-946E-1444-9FD7-78A342E10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D852FF-7CC7-3641-A133-609717ED0196}" type="datetimeFigureOut">
              <a:rPr lang="en-US"/>
              <a:pPr>
                <a:defRPr/>
              </a:pPr>
              <a:t>9/13/16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E59ADA-CF08-9440-BACD-BF7F5C851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853267" y="5959476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2" y="5960247"/>
            <a:ext cx="6617885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5660" y="6220656"/>
            <a:ext cx="2504314" cy="23094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45660" y="5957014"/>
            <a:ext cx="2499504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DB01-03BB-8148-8669-4E41C8687D45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7776-93FC-A74B-8FE4-A538E000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3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DB01-03BB-8148-8669-4E41C8687D45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7776-93FC-A74B-8FE4-A538E000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3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DB01-03BB-8148-8669-4E41C8687D45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7776-93FC-A74B-8FE4-A538E000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51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6105" y="357810"/>
            <a:ext cx="10669812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074738"/>
            <a:ext cx="10670117" cy="5308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 marL="457200" indent="-169863"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804863" indent="-177800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201738" indent="-168275">
              <a:buClr>
                <a:schemeClr val="accent2"/>
              </a:buClr>
              <a:buFontTx/>
              <a:buChar char="-"/>
              <a:defRPr sz="1400">
                <a:solidFill>
                  <a:schemeClr val="tx1"/>
                </a:solidFill>
              </a:defRPr>
            </a:lvl4pPr>
            <a:lvl5pPr marL="1719263" indent="-177800"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07434" y="6149976"/>
            <a:ext cx="25170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 smtClean="0">
                <a:solidFill>
                  <a:schemeClr val="accent2"/>
                </a:solidFill>
                <a:cs typeface="Arial" panose="020B0604020202020204" pitchFamily="34" charset="0"/>
              </a:rPr>
              <a:t>© 2016 by Honeywell International Inc. All rights reserved.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6104" y="344558"/>
            <a:ext cx="10830680" cy="5118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800" y="1074738"/>
            <a:ext cx="10670117" cy="5059048"/>
          </a:xfrm>
          <a:prstGeom prst="rect">
            <a:avLst/>
          </a:prstGeom>
        </p:spPr>
        <p:txBody>
          <a:bodyPr>
            <a:normAutofit/>
          </a:bodyPr>
          <a:lstStyle>
            <a:lvl2pPr marL="457200" indent="-169863">
              <a:defRPr/>
            </a:lvl2pPr>
            <a:lvl3pPr marL="804863" indent="-177800">
              <a:defRPr/>
            </a:lvl3pPr>
            <a:lvl4pPr marL="1201738" indent="-168275">
              <a:buClr>
                <a:schemeClr val="tx1">
                  <a:lumMod val="50000"/>
                  <a:lumOff val="50000"/>
                </a:schemeClr>
              </a:buClr>
              <a:buFontTx/>
              <a:buChar char="-"/>
              <a:defRPr sz="1400"/>
            </a:lvl4pPr>
            <a:lvl5pPr marL="1719263" indent="-177800">
              <a:buClr>
                <a:schemeClr val="tx1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6104" y="357810"/>
            <a:ext cx="10839859" cy="4986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074738"/>
            <a:ext cx="5308547" cy="5308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/>
            </a:lvl1pPr>
            <a:lvl2pPr marL="457200" indent="-169863">
              <a:buClr>
                <a:schemeClr val="accent2"/>
              </a:buClr>
              <a:defRPr/>
            </a:lvl2pPr>
            <a:lvl3pPr marL="804863" indent="-177800">
              <a:buClr>
                <a:schemeClr val="accent2"/>
              </a:buClr>
              <a:defRPr/>
            </a:lvl3pPr>
            <a:lvl4pPr marL="1201738" indent="-168275">
              <a:buClr>
                <a:schemeClr val="accent2"/>
              </a:buClr>
              <a:buFontTx/>
              <a:buChar char="-"/>
              <a:defRPr sz="1400"/>
            </a:lvl4pPr>
            <a:lvl5pPr marL="1719263" indent="-177800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7720" y="1074738"/>
            <a:ext cx="5308547" cy="5308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/>
            </a:lvl1pPr>
            <a:lvl2pPr marL="457200" indent="-169863">
              <a:buClr>
                <a:schemeClr val="accent2"/>
              </a:buClr>
              <a:defRPr/>
            </a:lvl2pPr>
            <a:lvl3pPr marL="804863" indent="-177800">
              <a:buClr>
                <a:schemeClr val="accent2"/>
              </a:buClr>
              <a:defRPr/>
            </a:lvl3pPr>
            <a:lvl4pPr marL="1201738" indent="-168275">
              <a:buClr>
                <a:schemeClr val="accent2"/>
              </a:buClr>
              <a:buFontTx/>
              <a:buChar char="-"/>
              <a:defRPr sz="1400"/>
            </a:lvl4pPr>
            <a:lvl5pPr marL="1719263" indent="-177800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06307" y="993913"/>
            <a:ext cx="10872" cy="5484961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1147729" y="6217920"/>
            <a:ext cx="771276" cy="623890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074738"/>
            <a:ext cx="5308547" cy="5075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/>
            </a:lvl1pPr>
            <a:lvl2pPr marL="457200" indent="-169863">
              <a:buClr>
                <a:schemeClr val="accent2"/>
              </a:buClr>
              <a:defRPr/>
            </a:lvl2pPr>
            <a:lvl3pPr marL="804863" indent="-177800">
              <a:buClr>
                <a:schemeClr val="accent2"/>
              </a:buClr>
              <a:defRPr/>
            </a:lvl3pPr>
            <a:lvl4pPr marL="1201738" indent="-168275">
              <a:buClr>
                <a:schemeClr val="accent2"/>
              </a:buClr>
              <a:buFontTx/>
              <a:buChar char="-"/>
              <a:defRPr sz="1400"/>
            </a:lvl4pPr>
            <a:lvl5pPr marL="1719263" indent="-177800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7720" y="1074738"/>
            <a:ext cx="5308547" cy="5075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/>
            </a:lvl1pPr>
            <a:lvl2pPr marL="457200" indent="-169863">
              <a:buClr>
                <a:schemeClr val="accent2"/>
              </a:buClr>
              <a:defRPr/>
            </a:lvl2pPr>
            <a:lvl3pPr marL="804863" indent="-177800">
              <a:buClr>
                <a:schemeClr val="accent2"/>
              </a:buClr>
              <a:defRPr/>
            </a:lvl3pPr>
            <a:lvl4pPr marL="1201738" indent="-168275">
              <a:buClr>
                <a:schemeClr val="accent2"/>
              </a:buClr>
              <a:buFontTx/>
              <a:buChar char="-"/>
              <a:defRPr sz="1400"/>
            </a:lvl4pPr>
            <a:lvl5pPr marL="1719263" indent="-177800"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06307" y="993913"/>
            <a:ext cx="10355" cy="5224007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07434" y="6149976"/>
            <a:ext cx="25170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smtClean="0">
                <a:solidFill>
                  <a:schemeClr val="accent2"/>
                </a:solidFill>
                <a:cs typeface="Arial" panose="020B0604020202020204" pitchFamily="34" charset="0"/>
              </a:rPr>
              <a:t>© 2015 by Honeywell International Inc. All rights reserved. </a:t>
            </a:r>
          </a:p>
        </p:txBody>
      </p:sp>
      <p:sp>
        <p:nvSpPr>
          <p:cNvPr id="7" name="Round Single Corner Rectangle 6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79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592667" y="3698875"/>
            <a:ext cx="10953751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6140451" y="962026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259493" y="962652"/>
            <a:ext cx="5429251" cy="2629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200" indent="-169863">
              <a:buClr>
                <a:schemeClr val="accent2"/>
              </a:buClr>
              <a:defRPr sz="1600"/>
            </a:lvl2pPr>
            <a:lvl3pPr marL="804863" indent="-177800">
              <a:buClr>
                <a:schemeClr val="accent2"/>
              </a:buClr>
              <a:defRPr sz="1400"/>
            </a:lvl3pPr>
            <a:lvl4pPr marL="1201738" indent="-168275">
              <a:buClr>
                <a:schemeClr val="accent2"/>
              </a:buClr>
              <a:buFontTx/>
              <a:buChar char="-"/>
              <a:defRPr sz="1200"/>
            </a:lvl4pPr>
            <a:lvl5pPr marL="1719263" indent="-177800"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2666" y="962652"/>
            <a:ext cx="5429251" cy="2629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200" indent="-169863">
              <a:buClr>
                <a:schemeClr val="accent2"/>
              </a:buClr>
              <a:defRPr sz="1600"/>
            </a:lvl2pPr>
            <a:lvl3pPr marL="804863" indent="-177800">
              <a:buClr>
                <a:schemeClr val="accent2"/>
              </a:buClr>
              <a:defRPr sz="1400"/>
            </a:lvl3pPr>
            <a:lvl4pPr marL="1201738" indent="-168275">
              <a:buClr>
                <a:schemeClr val="accent2"/>
              </a:buClr>
              <a:buFontTx/>
              <a:buChar char="-"/>
              <a:defRPr sz="1200"/>
            </a:lvl4pPr>
            <a:lvl5pPr marL="1719263" indent="-177800"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76000" y="331305"/>
            <a:ext cx="11128904" cy="52511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275653" y="3804586"/>
            <a:ext cx="5429251" cy="2629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200" indent="-169863">
              <a:buClr>
                <a:schemeClr val="accent2"/>
              </a:buClr>
              <a:defRPr sz="1600"/>
            </a:lvl2pPr>
            <a:lvl3pPr marL="804863" indent="-177800">
              <a:buClr>
                <a:schemeClr val="accent2"/>
              </a:buClr>
              <a:defRPr sz="1400"/>
            </a:lvl3pPr>
            <a:lvl4pPr marL="1201738" indent="-168275">
              <a:buClr>
                <a:schemeClr val="accent2"/>
              </a:buClr>
              <a:buFontTx/>
              <a:buChar char="-"/>
              <a:defRPr sz="1200"/>
            </a:lvl4pPr>
            <a:lvl5pPr marL="1719263" indent="-177800"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08827" y="3804586"/>
            <a:ext cx="5429251" cy="2629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200" indent="-169863">
              <a:buClr>
                <a:schemeClr val="accent2"/>
              </a:buClr>
              <a:defRPr sz="1600"/>
            </a:lvl2pPr>
            <a:lvl3pPr marL="804863" indent="-177800">
              <a:buClr>
                <a:schemeClr val="accent2"/>
              </a:buClr>
              <a:defRPr sz="1400"/>
            </a:lvl3pPr>
            <a:lvl4pPr marL="1201738" indent="-168275">
              <a:buClr>
                <a:schemeClr val="accent2"/>
              </a:buClr>
              <a:buFontTx/>
              <a:buChar char="-"/>
              <a:defRPr sz="1200"/>
            </a:lvl4pPr>
            <a:lvl5pPr marL="1719263" indent="-177800"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 Single Corner Rectangle 8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237067" y="6181726"/>
            <a:ext cx="25170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smtClean="0">
                <a:solidFill>
                  <a:schemeClr val="accent2"/>
                </a:solidFill>
                <a:cs typeface="Arial" panose="020B0604020202020204" pitchFamily="34" charset="0"/>
              </a:rPr>
              <a:t>© 2015 by Honeywell International Inc. All rights reserved. 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6140451" y="962026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 userDrawn="1"/>
        </p:nvCxnSpPr>
        <p:spPr bwMode="auto">
          <a:xfrm flipH="1">
            <a:off x="592667" y="3579813"/>
            <a:ext cx="11112500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2666" y="962652"/>
            <a:ext cx="5429251" cy="25447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  <a:lvl2pPr marL="457200" indent="-169863"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2pPr>
            <a:lvl3pPr marL="804863" indent="-177800"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 marL="1201738" indent="-168275">
              <a:buClr>
                <a:schemeClr val="accent2"/>
              </a:buClr>
              <a:buFontTx/>
              <a:buChar char="-"/>
              <a:defRPr sz="1200">
                <a:solidFill>
                  <a:schemeClr val="tx1"/>
                </a:solidFill>
              </a:defRPr>
            </a:lvl4pPr>
            <a:lvl5pPr marL="1719263" indent="-177800"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92159" y="371062"/>
            <a:ext cx="11053655" cy="48535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275653" y="962652"/>
            <a:ext cx="5429251" cy="25447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200" indent="-169863">
              <a:buClr>
                <a:schemeClr val="accent2"/>
              </a:buClr>
              <a:buFont typeface="Arial" panose="020B0604020202020204" pitchFamily="34" charset="0"/>
              <a:buChar char="-"/>
              <a:defRPr sz="1600"/>
            </a:lvl2pPr>
            <a:lvl3pPr marL="804863" indent="-177800">
              <a:buClr>
                <a:schemeClr val="accent2"/>
              </a:buClr>
              <a:defRPr sz="1400"/>
            </a:lvl3pPr>
            <a:lvl4pPr marL="1201738" indent="-168275">
              <a:buClr>
                <a:schemeClr val="accent2"/>
              </a:buClr>
              <a:buFontTx/>
              <a:buChar char="-"/>
              <a:defRPr sz="1200"/>
            </a:lvl4pPr>
            <a:lvl5pPr marL="1719263" indent="-177800"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92159" y="3654408"/>
            <a:ext cx="5429251" cy="25447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200" indent="-169863">
              <a:buClr>
                <a:schemeClr val="accent2"/>
              </a:buClr>
              <a:defRPr sz="1600"/>
            </a:lvl2pPr>
            <a:lvl3pPr marL="804863" indent="-177800">
              <a:buClr>
                <a:schemeClr val="accent2"/>
              </a:buClr>
              <a:defRPr sz="1400"/>
            </a:lvl3pPr>
            <a:lvl4pPr marL="1201738" indent="-168275">
              <a:buClr>
                <a:schemeClr val="accent2"/>
              </a:buClr>
              <a:buFontTx/>
              <a:buChar char="-"/>
              <a:defRPr sz="1200"/>
            </a:lvl4pPr>
            <a:lvl5pPr marL="1719263" indent="-177800"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270367" y="3654408"/>
            <a:ext cx="5429251" cy="25447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800"/>
            </a:lvl1pPr>
            <a:lvl2pPr marL="457200" indent="-169863">
              <a:buClr>
                <a:schemeClr val="accent2"/>
              </a:buClr>
              <a:defRPr sz="1600"/>
            </a:lvl2pPr>
            <a:lvl3pPr marL="804863" indent="-177800">
              <a:buClr>
                <a:schemeClr val="accent2"/>
              </a:buClr>
              <a:defRPr sz="1400"/>
            </a:lvl3pPr>
            <a:lvl4pPr marL="1201738" indent="-168275">
              <a:buClr>
                <a:schemeClr val="accent2"/>
              </a:buClr>
              <a:buFontTx/>
              <a:buChar char="-"/>
              <a:defRPr sz="1200"/>
            </a:lvl4pPr>
            <a:lvl5pPr marL="1719263" indent="-177800"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DB01-03BB-8148-8669-4E41C8687D45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7776-93FC-A74B-8FE4-A538E000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8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07434" y="6149976"/>
            <a:ext cx="25170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smtClean="0">
                <a:solidFill>
                  <a:schemeClr val="accent2"/>
                </a:solidFill>
                <a:cs typeface="Arial" panose="020B0604020202020204" pitchFamily="34" charset="0"/>
              </a:rPr>
              <a:t>© 2015 by Honeywell International Inc. All rights reserved.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239251" y="6350000"/>
            <a:ext cx="2654300" cy="50800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DB01-03BB-8148-8669-4E41C8687D45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7776-93FC-A74B-8FE4-A538E000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DB01-03BB-8148-8669-4E41C8687D45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7776-93FC-A74B-8FE4-A538E000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6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DB01-03BB-8148-8669-4E41C8687D45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7776-93FC-A74B-8FE4-A538E000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2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DB01-03BB-8148-8669-4E41C8687D45}" type="datetimeFigureOut">
              <a:rPr lang="en-US" smtClean="0"/>
              <a:t>9/13/16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7776-93FC-A74B-8FE4-A538E000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DB01-03BB-8148-8669-4E41C8687D45}" type="datetimeFigureOut">
              <a:rPr lang="en-US" smtClean="0"/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7776-93FC-A74B-8FE4-A538E000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2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DB01-03BB-8148-8669-4E41C8687D45}" type="datetimeFigureOut">
              <a:rPr lang="en-US" smtClean="0"/>
              <a:t>9/13/16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7776-93FC-A74B-8FE4-A538E000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8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DB01-03BB-8148-8669-4E41C8687D45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7776-93FC-A74B-8FE4-A538E000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7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file:///\\localhost\Volumes\DMS-Server\Clients\Honeywell%20PPT%20\Honeywell%20-%20Freestanding%20Logos\Honeywell%20-%20Freestanding%20Logo%20RGB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file:///\\localhost\Volumes\DMS-Server\Clients\Honeywell%20PPT%20\Honeywell%20-%20Freestanding%20Logos\Honeywell%20-%20Freestanding%20Logo%20RGB.png" TargetMode="External"/><Relationship Id="rId1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theme" Target="../theme/theme3.xml"/><Relationship Id="rId10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"/>
          <a:stretch/>
        </p:blipFill>
        <p:spPr>
          <a:xfrm>
            <a:off x="8572381" y="1961888"/>
            <a:ext cx="3616570" cy="3662357"/>
          </a:xfrm>
          <a:prstGeom prst="rect">
            <a:avLst/>
          </a:prstGeom>
        </p:spPr>
      </p:pic>
      <p:pic>
        <p:nvPicPr>
          <p:cNvPr id="1027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27" r="-1"/>
          <a:stretch/>
        </p:blipFill>
        <p:spPr bwMode="auto">
          <a:xfrm>
            <a:off x="-512459" y="-7938"/>
            <a:ext cx="5114345" cy="564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3043" y="1973264"/>
            <a:ext cx="3668181" cy="1996852"/>
          </a:xfrm>
          <a:prstGeom prst="rect">
            <a:avLst/>
          </a:prstGeom>
        </p:spPr>
      </p:pic>
      <p:pic>
        <p:nvPicPr>
          <p:cNvPr id="9" name="Picture 8" descr="494348113_low.jpg"/>
          <p:cNvPicPr>
            <a:picLocks noChangeAspect="1"/>
          </p:cNvPicPr>
          <p:nvPr/>
        </p:nvPicPr>
        <p:blipFill rotWithShape="1">
          <a:blip r:embed="rId6" cstate="screen"/>
          <a:srcRect/>
          <a:stretch/>
        </p:blipFill>
        <p:spPr>
          <a:xfrm>
            <a:off x="4764618" y="4052744"/>
            <a:ext cx="3668181" cy="1587618"/>
          </a:xfrm>
          <a:prstGeom prst="rect">
            <a:avLst/>
          </a:prstGeom>
        </p:spPr>
      </p:pic>
      <p:pic>
        <p:nvPicPr>
          <p:cNvPr id="10" name="Picture 4" descr="Corner-01 copy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93067"/>
            <a:ext cx="12188952" cy="30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 bwMode="auto">
          <a:xfrm>
            <a:off x="4764619" y="0"/>
            <a:ext cx="7424332" cy="187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9" r:link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934" y="6131456"/>
            <a:ext cx="1896092" cy="35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1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Courier New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7DB01-03BB-8148-8669-4E41C8687D45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57776-93FC-A74B-8FE4-A538E000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7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2" r:id="rId1"/>
    <p:sldLayoutId id="2147493523" r:id="rId2"/>
    <p:sldLayoutId id="2147493524" r:id="rId3"/>
    <p:sldLayoutId id="2147493525" r:id="rId4"/>
    <p:sldLayoutId id="2147493526" r:id="rId5"/>
    <p:sldLayoutId id="2147493527" r:id="rId6"/>
    <p:sldLayoutId id="2147493528" r:id="rId7"/>
    <p:sldLayoutId id="2147493529" r:id="rId8"/>
    <p:sldLayoutId id="2147493530" r:id="rId9"/>
    <p:sldLayoutId id="2147493531" r:id="rId10"/>
    <p:sldLayoutId id="21474935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1"/>
          <p:cNvSpPr>
            <a:spLocks noChangeAspect="1"/>
          </p:cNvSpPr>
          <p:nvPr/>
        </p:nvSpPr>
        <p:spPr>
          <a:xfrm rot="5400000">
            <a:off x="10369296" y="0"/>
            <a:ext cx="1828800" cy="1828723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9525" cmpd="sng">
            <a:noFill/>
          </a:ln>
          <a:effectLst>
            <a:innerShdw blurRad="127000" dist="25400" dir="2700000">
              <a:schemeClr val="accent3">
                <a:lumMod val="50000"/>
                <a:alpha val="4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713317" y="357189"/>
            <a:ext cx="1080346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260352" y="6656389"/>
            <a:ext cx="25170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 smtClean="0">
                <a:solidFill>
                  <a:schemeClr val="accent2"/>
                </a:solidFill>
                <a:cs typeface="Arial" panose="020B0604020202020204" pitchFamily="34" charset="0"/>
              </a:rPr>
              <a:t>© 2016 by Honeywell International Inc. All rights reserved.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0" r:link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601" y="6519863"/>
            <a:ext cx="1370935" cy="25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9668934" y="6378672"/>
            <a:ext cx="2314575" cy="421483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PC_Logo_sm.jpg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0733" y="6485827"/>
            <a:ext cx="2753784" cy="262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11" r:id="rId1"/>
    <p:sldLayoutId id="2147493516" r:id="rId2"/>
    <p:sldLayoutId id="2147493512" r:id="rId3"/>
    <p:sldLayoutId id="2147493520" r:id="rId4"/>
    <p:sldLayoutId id="2147493517" r:id="rId5"/>
    <p:sldLayoutId id="2147493518" r:id="rId6"/>
    <p:sldLayoutId id="2147493513" r:id="rId7"/>
    <p:sldLayoutId id="214749351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Partner Launch Kit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Honeywell healthcare campaign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9/12/16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Channel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4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074738"/>
            <a:ext cx="5020519" cy="3265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Product </a:t>
            </a:r>
            <a:r>
              <a:rPr lang="en-US" sz="1800" b="1" dirty="0"/>
              <a:t>and </a:t>
            </a:r>
            <a:r>
              <a:rPr lang="en-US" sz="1800" b="1" dirty="0" smtClean="0"/>
              <a:t>Solution Support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Doug Brown</a:t>
            </a:r>
          </a:p>
          <a:p>
            <a:pPr marL="0" indent="0">
              <a:buNone/>
            </a:pPr>
            <a:r>
              <a:rPr lang="en-US" sz="1800" dirty="0" smtClean="0"/>
              <a:t>Honeywell Healthcare Industry Expert</a:t>
            </a:r>
          </a:p>
          <a:p>
            <a:pPr marL="0" indent="0">
              <a:buNone/>
            </a:pPr>
            <a:r>
              <a:rPr lang="en-US" sz="1800" dirty="0" err="1" smtClean="0"/>
              <a:t>Doug.Brown@Honeywell.com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Esther Han</a:t>
            </a:r>
          </a:p>
          <a:p>
            <a:pPr marL="0" indent="0">
              <a:buNone/>
            </a:pPr>
            <a:r>
              <a:rPr lang="en-US" sz="1800" dirty="0" smtClean="0"/>
              <a:t>Honeywell Channel Marketing Manager</a:t>
            </a:r>
          </a:p>
          <a:p>
            <a:pPr marL="0" indent="0">
              <a:buNone/>
            </a:pPr>
            <a:r>
              <a:rPr lang="en-US" sz="1800" dirty="0" err="1" smtClean="0"/>
              <a:t>Esther.Han@Honeywell.com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6546" y="1074738"/>
            <a:ext cx="47340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Campaign Execution Support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Walter </a:t>
            </a:r>
            <a:r>
              <a:rPr lang="en-US" dirty="0"/>
              <a:t>Mikaelian</a:t>
            </a:r>
          </a:p>
          <a:p>
            <a:pPr marL="0" indent="0">
              <a:buNone/>
            </a:pPr>
            <a:r>
              <a:rPr lang="en-US" dirty="0"/>
              <a:t>Honeywell Partner Concierge Lead</a:t>
            </a:r>
          </a:p>
          <a:p>
            <a:pPr marL="0" indent="0">
              <a:buNone/>
            </a:pPr>
            <a:r>
              <a:rPr lang="en-US" dirty="0" err="1"/>
              <a:t>Walter@PartnerConcierge.com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602-692-1361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Ben Chaney</a:t>
            </a:r>
          </a:p>
          <a:p>
            <a:pPr marL="0" indent="0">
              <a:buNone/>
            </a:pPr>
            <a:r>
              <a:rPr lang="en-US" dirty="0"/>
              <a:t>Honeywell Partner Concierge Program Manager</a:t>
            </a:r>
          </a:p>
          <a:p>
            <a:pPr marL="0" indent="0">
              <a:buNone/>
            </a:pPr>
            <a:r>
              <a:rPr lang="en-US" dirty="0" err="1"/>
              <a:t>Ben@PartnerConcierge.com</a:t>
            </a:r>
            <a:r>
              <a:rPr lang="en-US" dirty="0"/>
              <a:t> </a:t>
            </a:r>
          </a:p>
          <a:p>
            <a:r>
              <a:rPr lang="en-US" dirty="0" smtClean="0"/>
              <a:t>623-386-7171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9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057" y="3157613"/>
            <a:ext cx="8583837" cy="719906"/>
          </a:xfrm>
        </p:spPr>
        <p:txBody>
          <a:bodyPr/>
          <a:lstStyle/>
          <a:p>
            <a:pPr algn="ctr"/>
            <a:r>
              <a:rPr lang="en-US" dirty="0" smtClean="0"/>
              <a:t>Thank you for your continued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176" y="2319661"/>
            <a:ext cx="4419600" cy="6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Timeline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1" y="1074738"/>
            <a:ext cx="7358604" cy="5308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Deposit payment due			</a:t>
            </a:r>
          </a:p>
          <a:p>
            <a:r>
              <a:rPr lang="en-US" sz="2400" dirty="0" smtClean="0"/>
              <a:t>Email </a:t>
            </a:r>
            <a:r>
              <a:rPr lang="en-US" sz="2400" dirty="0"/>
              <a:t>#1 </a:t>
            </a:r>
            <a:r>
              <a:rPr lang="en-US" sz="1800" i="1" dirty="0"/>
              <a:t>		</a:t>
            </a:r>
            <a:r>
              <a:rPr lang="en-US" sz="2400" i="1" dirty="0"/>
              <a:t>				</a:t>
            </a:r>
            <a:r>
              <a:rPr lang="en-US" sz="2400" dirty="0"/>
              <a:t>September </a:t>
            </a:r>
            <a:r>
              <a:rPr lang="en-US" sz="2400" dirty="0" smtClean="0"/>
              <a:t>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	</a:t>
            </a:r>
          </a:p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payment due				September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	</a:t>
            </a:r>
            <a:endParaRPr lang="en-US" sz="1600" dirty="0"/>
          </a:p>
          <a:p>
            <a:r>
              <a:rPr lang="en-US" sz="2400" dirty="0" smtClean="0"/>
              <a:t>Launch </a:t>
            </a:r>
            <a:r>
              <a:rPr lang="en-US" sz="2400" dirty="0"/>
              <a:t>t</a:t>
            </a:r>
            <a:r>
              <a:rPr lang="en-US" sz="2400" dirty="0" smtClean="0"/>
              <a:t>elemarketing</a:t>
            </a:r>
            <a:r>
              <a:rPr lang="en-US" sz="2400" dirty="0"/>
              <a:t>			September </a:t>
            </a:r>
            <a:r>
              <a:rPr lang="en-US" sz="2400" dirty="0" smtClean="0"/>
              <a:t>26</a:t>
            </a:r>
            <a:r>
              <a:rPr lang="en-US" sz="2400" baseline="30000" dirty="0" smtClean="0"/>
              <a:t>th</a:t>
            </a:r>
          </a:p>
          <a:p>
            <a:r>
              <a:rPr lang="en-US" sz="2400" dirty="0"/>
              <a:t>Email #1 resend				September </a:t>
            </a:r>
            <a:r>
              <a:rPr lang="en-US" sz="2400" dirty="0" smtClean="0"/>
              <a:t>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Email #2 </a:t>
            </a:r>
            <a:r>
              <a:rPr lang="en-US" sz="2400" dirty="0" smtClean="0"/>
              <a:t>		</a:t>
            </a:r>
            <a:r>
              <a:rPr lang="en-US" sz="2400" dirty="0"/>
              <a:t>				October </a:t>
            </a:r>
            <a:r>
              <a:rPr lang="en-US" sz="2400" dirty="0" smtClean="0"/>
              <a:t>5</a:t>
            </a:r>
            <a:r>
              <a:rPr lang="en-US" sz="2400" baseline="30000" dirty="0" smtClean="0"/>
              <a:t>th			</a:t>
            </a:r>
            <a:endParaRPr lang="en-US" sz="1800" dirty="0" smtClean="0"/>
          </a:p>
          <a:p>
            <a:r>
              <a:rPr lang="en-US" sz="2400" dirty="0" smtClean="0"/>
              <a:t>Email #2 resend				October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Email </a:t>
            </a:r>
            <a:r>
              <a:rPr lang="en-US" sz="2400" dirty="0"/>
              <a:t>#3						</a:t>
            </a:r>
            <a:r>
              <a:rPr lang="en-US" sz="2400" dirty="0" smtClean="0"/>
              <a:t>	November </a:t>
            </a:r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  <a:r>
              <a:rPr lang="en-US" sz="2400" dirty="0" smtClean="0"/>
              <a:t>		</a:t>
            </a:r>
            <a:endParaRPr lang="en-US" sz="1800" dirty="0" smtClean="0"/>
          </a:p>
          <a:p>
            <a:r>
              <a:rPr lang="en-US" sz="2400" dirty="0" smtClean="0"/>
              <a:t>Email #3 resend				November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Telemarketing </a:t>
            </a:r>
            <a:r>
              <a:rPr lang="en-US" sz="2400" dirty="0"/>
              <a:t>wrap up		</a:t>
            </a:r>
            <a:r>
              <a:rPr lang="en-US" sz="2400" dirty="0" smtClean="0"/>
              <a:t>November </a:t>
            </a:r>
            <a:r>
              <a:rPr lang="en-US" sz="2400" dirty="0"/>
              <a:t>17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Telemarketing </a:t>
            </a:r>
            <a:r>
              <a:rPr lang="en-US" sz="2400" dirty="0"/>
              <a:t>close out	</a:t>
            </a:r>
            <a:r>
              <a:rPr lang="en-US" sz="2400" dirty="0" smtClean="0"/>
              <a:t>	December </a:t>
            </a:r>
            <a:r>
              <a:rPr lang="en-US" sz="2400" dirty="0"/>
              <a:t>14</a:t>
            </a:r>
            <a:r>
              <a:rPr lang="en-US" sz="2400" baseline="30000" dirty="0"/>
              <a:t>th</a:t>
            </a:r>
            <a:r>
              <a:rPr lang="en-US" sz="2400" dirty="0"/>
              <a:t> 	 </a:t>
            </a:r>
          </a:p>
          <a:p>
            <a:r>
              <a:rPr lang="en-US" sz="2400" dirty="0" smtClean="0"/>
              <a:t>Email #4							December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9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Featured 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1" y="1074738"/>
            <a:ext cx="8215131" cy="43735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Honeywell Healthcare Solutions</a:t>
            </a:r>
          </a:p>
          <a:p>
            <a:r>
              <a:rPr lang="en-US" dirty="0" smtClean="0"/>
              <a:t>Dolphin CT50h Mobile Computer</a:t>
            </a:r>
          </a:p>
          <a:p>
            <a:r>
              <a:rPr lang="en-US" dirty="0" smtClean="0"/>
              <a:t>PB22 and PC23d Barcode Printers</a:t>
            </a:r>
          </a:p>
          <a:p>
            <a:r>
              <a:rPr lang="en-US" dirty="0" smtClean="0"/>
              <a:t>Xenon Cordless Scanners </a:t>
            </a:r>
          </a:p>
          <a:p>
            <a:r>
              <a:rPr lang="en-US" dirty="0" smtClean="0"/>
              <a:t>Workstation on Wheels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1011" y="252414"/>
            <a:ext cx="4803493" cy="6147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5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End-User Emails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1" y="1074738"/>
            <a:ext cx="6039090" cy="4373562"/>
          </a:xfrm>
        </p:spPr>
        <p:txBody>
          <a:bodyPr/>
          <a:lstStyle/>
          <a:p>
            <a:r>
              <a:rPr lang="en-US" dirty="0" smtClean="0"/>
              <a:t>Email #1</a:t>
            </a:r>
          </a:p>
          <a:p>
            <a:pPr marL="0" indent="0">
              <a:buNone/>
            </a:pPr>
            <a:r>
              <a:rPr lang="en-US" dirty="0" smtClean="0"/>
              <a:t>	Mobile </a:t>
            </a:r>
            <a:r>
              <a:rPr lang="en-US" dirty="0"/>
              <a:t>d</a:t>
            </a:r>
            <a:r>
              <a:rPr lang="en-US" dirty="0" smtClean="0"/>
              <a:t>evice convergence in healthcare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Email #2</a:t>
            </a:r>
          </a:p>
          <a:p>
            <a:pPr marL="0" indent="0">
              <a:buNone/>
            </a:pPr>
            <a:r>
              <a:rPr lang="en-US" dirty="0" smtClean="0"/>
              <a:t>	Dolphin CT50h clinical smartphone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Email #3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Honeywell solutions for connected clinician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916" y="1074738"/>
            <a:ext cx="2627215" cy="3017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552" y="1939789"/>
            <a:ext cx="2673752" cy="3017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406" y="3089734"/>
            <a:ext cx="2609071" cy="3017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40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15384" y="6418763"/>
            <a:ext cx="11063816" cy="423046"/>
          </a:xfrm>
        </p:spPr>
        <p:txBody>
          <a:bodyPr/>
          <a:lstStyle/>
          <a:p>
            <a:r>
              <a:rPr lang="en-US" sz="2000" dirty="0" smtClean="0"/>
              <a:t>Co-branded assets can be downloaded from Dropbox link in your email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6105" y="357810"/>
            <a:ext cx="10669812" cy="498610"/>
          </a:xfrm>
        </p:spPr>
        <p:txBody>
          <a:bodyPr/>
          <a:lstStyle/>
          <a:p>
            <a:r>
              <a:rPr lang="en-US" dirty="0" smtClean="0"/>
              <a:t>Customer Facing Collateral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5801" y="1066800"/>
            <a:ext cx="7451202" cy="47899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Collateral co-branded with partner logo and contact information.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Innovation in Practice – healthcare brochure </a:t>
            </a:r>
          </a:p>
          <a:p>
            <a:r>
              <a:rPr lang="en-US" dirty="0"/>
              <a:t>A Nurse’s Perspective – application </a:t>
            </a:r>
            <a:r>
              <a:rPr lang="en-US" dirty="0" smtClean="0"/>
              <a:t>brief</a:t>
            </a:r>
          </a:p>
          <a:p>
            <a:r>
              <a:rPr lang="en-US" dirty="0" smtClean="0"/>
              <a:t>Mobile </a:t>
            </a:r>
            <a:r>
              <a:rPr lang="en-US" dirty="0"/>
              <a:t>Device Convergence in Healthcare – white </a:t>
            </a:r>
            <a:r>
              <a:rPr lang="en-US" dirty="0" smtClean="0"/>
              <a:t>paper</a:t>
            </a:r>
          </a:p>
          <a:p>
            <a:r>
              <a:rPr lang="en-US" dirty="0" smtClean="0"/>
              <a:t>The Connected Clinician – white paper </a:t>
            </a:r>
          </a:p>
          <a:p>
            <a:r>
              <a:rPr lang="en-US" dirty="0" smtClean="0"/>
              <a:t>Dolphin CT50 – data sheet </a:t>
            </a:r>
          </a:p>
          <a:p>
            <a:r>
              <a:rPr lang="en-US" dirty="0" smtClean="0"/>
              <a:t>PB22 Series – data sheet</a:t>
            </a:r>
          </a:p>
          <a:p>
            <a:r>
              <a:rPr lang="en-US" dirty="0" smtClean="0"/>
              <a:t>PC Series – data sheet</a:t>
            </a:r>
          </a:p>
          <a:p>
            <a:r>
              <a:rPr lang="en-US" dirty="0" smtClean="0"/>
              <a:t>Enhanced Xenon 1902h – data sheet</a:t>
            </a:r>
          </a:p>
          <a:p>
            <a:r>
              <a:rPr lang="en-US" dirty="0" smtClean="0"/>
              <a:t>Xenon Cordless Scanner – data sheet </a:t>
            </a:r>
          </a:p>
          <a:p>
            <a:r>
              <a:rPr lang="en-US" dirty="0"/>
              <a:t>Dolphin CT50h – accessory </a:t>
            </a:r>
            <a:r>
              <a:rPr lang="en-US" dirty="0" smtClean="0"/>
              <a:t>catalog</a:t>
            </a:r>
          </a:p>
          <a:p>
            <a:r>
              <a:rPr lang="en-US" dirty="0"/>
              <a:t>Barcode Printing Solutions – solution </a:t>
            </a:r>
            <a:r>
              <a:rPr lang="en-US" dirty="0" smtClean="0"/>
              <a:t>brief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253" y="1066800"/>
            <a:ext cx="1664208" cy="2148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381" y="1418393"/>
            <a:ext cx="1659939" cy="2145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322" y="1881838"/>
            <a:ext cx="1662585" cy="2148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456" y="2579945"/>
            <a:ext cx="1661925" cy="2148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950713" y="4461201"/>
            <a:ext cx="296312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Attention VPN Users</a:t>
            </a:r>
          </a:p>
          <a:p>
            <a:r>
              <a:rPr lang="en-US" sz="1200" dirty="0" smtClean="0"/>
              <a:t>You may receive an error message when connecting to Dropbox. </a:t>
            </a:r>
            <a:r>
              <a:rPr lang="en-US" sz="1200" dirty="0" smtClean="0"/>
              <a:t>If you do, please</a:t>
            </a:r>
            <a:r>
              <a:rPr lang="en-US" sz="1200" dirty="0"/>
              <a:t> </a:t>
            </a:r>
            <a:r>
              <a:rPr lang="en-US" sz="1200" dirty="0"/>
              <a:t>t</a:t>
            </a:r>
            <a:r>
              <a:rPr lang="en-US" sz="1200" dirty="0" smtClean="0"/>
              <a:t>ake </a:t>
            </a:r>
            <a:r>
              <a:rPr lang="en-US" sz="1200" dirty="0" smtClean="0"/>
              <a:t>these steps to access Dropbox: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Log-out of VPN</a:t>
            </a:r>
          </a:p>
          <a:p>
            <a:pPr marL="342900" indent="-342900">
              <a:buAutoNum type="arabicPeriod"/>
            </a:pPr>
            <a:r>
              <a:rPr lang="en-US" sz="1200" dirty="0"/>
              <a:t>E</a:t>
            </a:r>
            <a:r>
              <a:rPr lang="en-US" sz="1200" dirty="0" smtClean="0"/>
              <a:t>xit your browser</a:t>
            </a:r>
          </a:p>
          <a:p>
            <a:pPr marL="342900" indent="-342900">
              <a:buAutoNum type="arabicPeriod"/>
            </a:pPr>
            <a:r>
              <a:rPr lang="en-US" sz="1200" dirty="0"/>
              <a:t>R</a:t>
            </a:r>
            <a:r>
              <a:rPr lang="en-US" sz="1200" dirty="0" smtClean="0"/>
              <a:t>elaunch your browser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Click on the Dropbox link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91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Facing Video Files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074738"/>
            <a:ext cx="5622403" cy="3925525"/>
          </a:xfrm>
        </p:spPr>
        <p:txBody>
          <a:bodyPr/>
          <a:lstStyle/>
          <a:p>
            <a:r>
              <a:rPr lang="en-US" dirty="0"/>
              <a:t>Honeywell in Healthcare</a:t>
            </a:r>
          </a:p>
          <a:p>
            <a:pPr marL="0" indent="0">
              <a:buNone/>
            </a:pPr>
            <a:r>
              <a:rPr lang="en-US" dirty="0" smtClean="0"/>
              <a:t>	https</a:t>
            </a:r>
            <a:r>
              <a:rPr lang="en-US" dirty="0"/>
              <a:t>://</a:t>
            </a:r>
            <a:r>
              <a:rPr lang="en-US" dirty="0" err="1"/>
              <a:t>youtu.be</a:t>
            </a:r>
            <a:r>
              <a:rPr lang="en-US" dirty="0"/>
              <a:t>/8j7Khc1QFZg</a:t>
            </a:r>
          </a:p>
          <a:p>
            <a:endParaRPr lang="en-US" dirty="0"/>
          </a:p>
          <a:p>
            <a:r>
              <a:rPr lang="en-US" dirty="0" smtClean="0"/>
              <a:t>Dolphin CT50h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https://</a:t>
            </a:r>
            <a:r>
              <a:rPr lang="en-US" dirty="0" err="1" smtClean="0"/>
              <a:t>youtu.be</a:t>
            </a:r>
            <a:r>
              <a:rPr lang="en-US" dirty="0" smtClean="0"/>
              <a:t>/6C9XLoeF_tM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Hands Free Meds Administration</a:t>
            </a:r>
          </a:p>
          <a:p>
            <a:pPr marL="0" indent="0">
              <a:buNone/>
            </a:pPr>
            <a:r>
              <a:rPr lang="en-US" dirty="0" smtClean="0"/>
              <a:t>	https</a:t>
            </a:r>
            <a:r>
              <a:rPr lang="en-US" dirty="0"/>
              <a:t>://</a:t>
            </a:r>
            <a:r>
              <a:rPr lang="en-US" dirty="0" err="1"/>
              <a:t>youtu.be</a:t>
            </a:r>
            <a:r>
              <a:rPr lang="en-US" dirty="0"/>
              <a:t>/Yrvth-zN8BM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575" y="1074738"/>
            <a:ext cx="3502152" cy="1963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575" y="3256880"/>
            <a:ext cx="3502949" cy="196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3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15384" y="6412374"/>
            <a:ext cx="11063816" cy="429435"/>
          </a:xfrm>
        </p:spPr>
        <p:txBody>
          <a:bodyPr/>
          <a:lstStyle/>
          <a:p>
            <a:r>
              <a:rPr lang="en-US" sz="2000" dirty="0" smtClean="0"/>
              <a:t>Sales tools can </a:t>
            </a:r>
            <a:r>
              <a:rPr lang="en-US" sz="2000" dirty="0"/>
              <a:t>be downloaded from Dropbox link in your email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6105" y="357810"/>
            <a:ext cx="10669812" cy="498610"/>
          </a:xfrm>
        </p:spPr>
        <p:txBody>
          <a:bodyPr/>
          <a:lstStyle/>
          <a:p>
            <a:r>
              <a:rPr lang="en-US" dirty="0" smtClean="0"/>
              <a:t>Sales Tools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5800" y="1074738"/>
            <a:ext cx="9754565" cy="39949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Dolphin CT50h Sales Playbook – </a:t>
            </a:r>
            <a:r>
              <a:rPr lang="en-US" dirty="0" smtClean="0"/>
              <a:t>pdf</a:t>
            </a:r>
          </a:p>
          <a:p>
            <a:r>
              <a:rPr lang="en-US" dirty="0" smtClean="0"/>
              <a:t>Dolphin CT50h Partner Training – PowerPoint </a:t>
            </a:r>
          </a:p>
          <a:p>
            <a:r>
              <a:rPr lang="en-US" dirty="0" smtClean="0"/>
              <a:t>Dolphin CT50h End-User Sales Presentation – PowerPoint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249" y="2800951"/>
            <a:ext cx="4398380" cy="2494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92797" y="4397740"/>
            <a:ext cx="296312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Attention VPN Users</a:t>
            </a:r>
          </a:p>
          <a:p>
            <a:r>
              <a:rPr lang="en-US" sz="1200" dirty="0"/>
              <a:t>You may receive an error message when connecting to Dropbox. If you do, please take these steps to access Dropbox: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Log-out </a:t>
            </a:r>
            <a:r>
              <a:rPr lang="en-US" sz="1200" dirty="0" smtClean="0"/>
              <a:t>of VPN</a:t>
            </a:r>
          </a:p>
          <a:p>
            <a:pPr marL="342900" indent="-342900">
              <a:buAutoNum type="arabicPeriod"/>
            </a:pPr>
            <a:r>
              <a:rPr lang="en-US" sz="1200" dirty="0"/>
              <a:t>E</a:t>
            </a:r>
            <a:r>
              <a:rPr lang="en-US" sz="1200" dirty="0" smtClean="0"/>
              <a:t>xit your browser</a:t>
            </a:r>
          </a:p>
          <a:p>
            <a:pPr marL="342900" indent="-342900">
              <a:buAutoNum type="arabicPeriod"/>
            </a:pPr>
            <a:r>
              <a:rPr lang="en-US" sz="1200" dirty="0"/>
              <a:t>R</a:t>
            </a:r>
            <a:r>
              <a:rPr lang="en-US" sz="1200" dirty="0" smtClean="0"/>
              <a:t>elaunch your browser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Click on the Dropbox link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564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15384" y="6447098"/>
            <a:ext cx="11063816" cy="394711"/>
          </a:xfrm>
        </p:spPr>
        <p:txBody>
          <a:bodyPr/>
          <a:lstStyle/>
          <a:p>
            <a:r>
              <a:rPr lang="en-US" sz="1800" dirty="0" smtClean="0"/>
              <a:t>Phone, A and B Leads will be sent immediately.   C and D Leads will be distributed at the close. 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6105" y="357810"/>
            <a:ext cx="10669812" cy="498610"/>
          </a:xfrm>
        </p:spPr>
        <p:txBody>
          <a:bodyPr/>
          <a:lstStyle/>
          <a:p>
            <a:r>
              <a:rPr lang="en-US" dirty="0" smtClean="0"/>
              <a:t>Lead Definitions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6105" y="1066800"/>
            <a:ext cx="10566400" cy="49911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+mn-lt"/>
              </a:rPr>
              <a:t>Phone Appointment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smtClean="0">
                <a:latin typeface="+mn-lt"/>
              </a:rPr>
              <a:t>Prospect has agreed to a phone appointment with a sales rep. </a:t>
            </a:r>
            <a:r>
              <a:rPr lang="en-US" sz="1400" dirty="0">
                <a:latin typeface="+mn-lt"/>
              </a:rPr>
              <a:t/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Prospects should be contacted by sales professional and nurtured until they are ready to purchase. </a:t>
            </a:r>
            <a:endParaRPr lang="en-US" sz="1600" dirty="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+mn-lt"/>
              </a:rPr>
              <a:t>A Lead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+mn-lt"/>
              </a:rPr>
              <a:t>Leads with a project, budget and a </a:t>
            </a:r>
            <a:r>
              <a:rPr lang="en-US" sz="1400" dirty="0" smtClean="0">
                <a:latin typeface="+mn-lt"/>
              </a:rPr>
              <a:t>timeline OR </a:t>
            </a:r>
            <a:r>
              <a:rPr lang="en-US" sz="1400" dirty="0">
                <a:latin typeface="+mn-lt"/>
              </a:rPr>
              <a:t>a prospect requests a sales rep to contact them </a:t>
            </a:r>
            <a:r>
              <a:rPr lang="en-US" sz="1400" dirty="0" smtClean="0">
                <a:latin typeface="+mn-lt"/>
              </a:rPr>
              <a:t>with specific information and </a:t>
            </a:r>
            <a:r>
              <a:rPr lang="en-US" sz="1400" dirty="0">
                <a:latin typeface="+mn-lt"/>
              </a:rPr>
              <a:t>may not have </a:t>
            </a:r>
            <a:r>
              <a:rPr lang="en-US" sz="1400" dirty="0" smtClean="0">
                <a:latin typeface="+mn-lt"/>
              </a:rPr>
              <a:t>shared budget </a:t>
            </a:r>
            <a:r>
              <a:rPr lang="en-US" sz="1400" dirty="0">
                <a:latin typeface="+mn-lt"/>
              </a:rPr>
              <a:t>or timeline.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Prospects should be contacted by sales professional and nurtured until they are ready to purchase. </a:t>
            </a:r>
            <a:endParaRPr lang="en-US" sz="1600" dirty="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+mn-lt"/>
              </a:rPr>
              <a:t>B Lead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+mn-lt"/>
              </a:rPr>
              <a:t>Leads with a project, may or may not have a budget or defined timeline.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Prospects should be contacted by sales professional and nurtured until they are ready to purchase. </a:t>
            </a:r>
            <a:endParaRPr lang="en-US" sz="1600" dirty="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+mn-lt"/>
              </a:rPr>
              <a:t>C Lead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+mn-lt"/>
              </a:rPr>
              <a:t>Leads with revenue potential in the future. They are interested in receiving information and communication in the next 30 to 90 days.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Prospects should be contacted by telesales and nurtured until they transition to an A or B lead. </a:t>
            </a:r>
            <a:endParaRPr lang="en-US" sz="1600" dirty="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+mn-lt"/>
              </a:rPr>
              <a:t>D Lead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+mn-lt"/>
              </a:rPr>
              <a:t>Email click-through, individuals who </a:t>
            </a:r>
            <a:r>
              <a:rPr lang="en-US" sz="1400" dirty="0" smtClean="0">
                <a:latin typeface="+mn-lt"/>
              </a:rPr>
              <a:t>downloaded </a:t>
            </a:r>
            <a:r>
              <a:rPr lang="en-US" sz="1400" dirty="0">
                <a:latin typeface="+mn-lt"/>
              </a:rPr>
              <a:t>a whitepaper or </a:t>
            </a:r>
            <a:r>
              <a:rPr lang="en-US" sz="1400" dirty="0" smtClean="0">
                <a:latin typeface="+mn-lt"/>
              </a:rPr>
              <a:t>prospects who requested specific information sent to them.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smtClean="0">
                <a:latin typeface="+mn-lt"/>
              </a:rPr>
              <a:t>Prospects </a:t>
            </a:r>
            <a:r>
              <a:rPr lang="en-US" sz="1400" dirty="0">
                <a:latin typeface="+mn-lt"/>
              </a:rPr>
              <a:t>should be contacted by telesales and nurtured until they transition to an A or B lead. </a:t>
            </a:r>
          </a:p>
        </p:txBody>
      </p:sp>
    </p:spTree>
    <p:extLst>
      <p:ext uri="{BB962C8B-B14F-4D97-AF65-F5344CB8AC3E}">
        <p14:creationId xmlns:p14="http://schemas.microsoft.com/office/powerpoint/2010/main" val="78028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Partner Action </a:t>
            </a:r>
            <a:r>
              <a:rPr lang="en-US" dirty="0" smtClean="0"/>
              <a:t>Items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HPC will send you leads after we launch telemarketing </a:t>
            </a:r>
          </a:p>
          <a:p>
            <a:r>
              <a:rPr lang="en-US" dirty="0" smtClean="0"/>
              <a:t>You will receive an email with the leads attached in a .</a:t>
            </a:r>
            <a:r>
              <a:rPr lang="en-US" dirty="0" err="1" smtClean="0"/>
              <a:t>xlsx</a:t>
            </a:r>
            <a:r>
              <a:rPr lang="en-US" dirty="0" smtClean="0"/>
              <a:t> format</a:t>
            </a:r>
          </a:p>
          <a:p>
            <a:r>
              <a:rPr lang="en-US" dirty="0" smtClean="0"/>
              <a:t>Please review the spreadsheet – specifically the following columns: </a:t>
            </a:r>
          </a:p>
          <a:p>
            <a:pPr marL="287337" lvl="1" indent="0">
              <a:buNone/>
            </a:pPr>
            <a:r>
              <a:rPr lang="en-US" dirty="0" smtClean="0"/>
              <a:t>Column O – lead status (categorized by agents)</a:t>
            </a:r>
          </a:p>
          <a:p>
            <a:pPr marL="287337" lvl="1" indent="0">
              <a:buNone/>
            </a:pPr>
            <a:r>
              <a:rPr lang="en-US" dirty="0" smtClean="0"/>
              <a:t>Column P – call date (when the call was made) </a:t>
            </a:r>
          </a:p>
          <a:p>
            <a:pPr marL="287337" lvl="1" indent="0">
              <a:buNone/>
            </a:pPr>
            <a:r>
              <a:rPr lang="en-US" dirty="0" smtClean="0"/>
              <a:t>Column Q – agent notes (actions and required next steps)</a:t>
            </a:r>
          </a:p>
          <a:p>
            <a:pPr marL="287337" lvl="1" indent="0">
              <a:buNone/>
            </a:pPr>
            <a:endParaRPr lang="en-US" dirty="0"/>
          </a:p>
          <a:p>
            <a:r>
              <a:rPr lang="en-US" dirty="0" smtClean="0"/>
              <a:t>Follow-up with the prospects with the information requested. </a:t>
            </a:r>
          </a:p>
          <a:p>
            <a:r>
              <a:rPr lang="en-US" dirty="0" smtClean="0"/>
              <a:t>For phone appointments, send the prospects a calendar request for the appointment along with the information they requested before the call.</a:t>
            </a:r>
          </a:p>
          <a:p>
            <a:endParaRPr lang="en-US" dirty="0" smtClean="0"/>
          </a:p>
          <a:p>
            <a:r>
              <a:rPr lang="en-US" dirty="0" smtClean="0"/>
              <a:t>Problems or concerns with a lead?</a:t>
            </a:r>
          </a:p>
          <a:p>
            <a:pPr marL="287337" lvl="1" indent="0">
              <a:buNone/>
            </a:pPr>
            <a:r>
              <a:rPr lang="en-US" dirty="0" smtClean="0"/>
              <a:t>Contact HPC within 2 days to review, refresh or receive a new lead.</a:t>
            </a:r>
          </a:p>
          <a:p>
            <a:pPr marL="287337" lvl="1" indent="0">
              <a:buNone/>
            </a:pPr>
            <a:r>
              <a:rPr lang="en-US" dirty="0" smtClean="0"/>
              <a:t>480-349-9263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Questions or Comments about the leads? call HPC: 480-349-9263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49404"/>
      </p:ext>
    </p:extLst>
  </p:cSld>
  <p:clrMapOvr>
    <a:masterClrMapping/>
  </p:clrMapOvr>
</p:sld>
</file>

<file path=ppt/theme/theme1.xml><?xml version="1.0" encoding="utf-8"?>
<a:theme xmlns:a="http://schemas.openxmlformats.org/drawingml/2006/main" name="Honeywell 16x9 Wide PPT Template V3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16x9 Wide PPT Template V3" id="{3F61ED81-2503-4025-8C12-CB44D450A2E3}" vid="{07521EA7-DD13-49D2-9FA6-C48637E802E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9525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16x9 Wide PPT Template V3" id="{3F61ED81-2503-4025-8C12-CB44D450A2E3}" vid="{4D8E1601-5408-403B-9FC1-E19B4672F6F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B125E098E7F49A0205A16AC239CE8" ma:contentTypeVersion="0" ma:contentTypeDescription="Create a new document." ma:contentTypeScope="" ma:versionID="73d8c0722a46478c40824ebff99616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A711268-4532-4FB9-8196-23D231793A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62AEA34-0FE5-4161-8619-2C42421968B4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HPC Report 9-11</Template>
  <TotalTime>9764</TotalTime>
  <Words>475</Words>
  <Application>Microsoft Macintosh PowerPoint</Application>
  <PresentationFormat>Widescreen</PresentationFormat>
  <Paragraphs>133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Calibri</vt:lpstr>
      <vt:lpstr>Calibri Light</vt:lpstr>
      <vt:lpstr>Courier New</vt:lpstr>
      <vt:lpstr>Helvetica 55 Roman</vt:lpstr>
      <vt:lpstr>Helvetica Neue</vt:lpstr>
      <vt:lpstr>HelveticaNeue BoldCond</vt:lpstr>
      <vt:lpstr>HelveticaNeue MediumCond</vt:lpstr>
      <vt:lpstr>Wingdings</vt:lpstr>
      <vt:lpstr>Arial</vt:lpstr>
      <vt:lpstr>Honeywell 16x9 Wide PPT Template V3</vt:lpstr>
      <vt:lpstr>Custom Design</vt:lpstr>
      <vt:lpstr>Honeywell Theme</vt:lpstr>
      <vt:lpstr>PowerPoint Presentation</vt:lpstr>
      <vt:lpstr>Campaign Timeline</vt:lpstr>
      <vt:lpstr>Featured Products</vt:lpstr>
      <vt:lpstr>End-User Emails</vt:lpstr>
      <vt:lpstr>Customer Facing Collateral</vt:lpstr>
      <vt:lpstr>Customer Facing Video Files</vt:lpstr>
      <vt:lpstr>Sales Tools</vt:lpstr>
      <vt:lpstr>Lead Definitions</vt:lpstr>
      <vt:lpstr>Partner Action Items</vt:lpstr>
      <vt:lpstr>Contact Information </vt:lpstr>
      <vt:lpstr>Thank you for your continued support</vt:lpstr>
    </vt:vector>
  </TitlesOfParts>
  <Manager/>
  <Company/>
  <LinksUpToDate>false</LinksUpToDate>
  <SharedDoc>false</SharedDoc>
  <HyperlinkBase/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Walter Mikaelian</dc:creator>
  <cp:keywords/>
  <dc:description/>
  <cp:lastModifiedBy>Walter Mikaelian</cp:lastModifiedBy>
  <cp:revision>284</cp:revision>
  <cp:lastPrinted>2016-08-09T17:50:48Z</cp:lastPrinted>
  <dcterms:created xsi:type="dcterms:W3CDTF">2015-09-07T06:45:04Z</dcterms:created>
  <dcterms:modified xsi:type="dcterms:W3CDTF">2016-09-13T21:22:16Z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0x01010001EB125E098E7F49A0205A16AC239CE8</vt:lpwstr>
  </property>
</Properties>
</file>