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4"/>
  </p:sldMasterIdLst>
  <p:notesMasterIdLst>
    <p:notesMasterId r:id="rId47"/>
  </p:notesMasterIdLst>
  <p:handoutMasterIdLst>
    <p:handoutMasterId r:id="rId48"/>
  </p:handoutMasterIdLst>
  <p:sldIdLst>
    <p:sldId id="290" r:id="rId5"/>
    <p:sldId id="291" r:id="rId6"/>
    <p:sldId id="292" r:id="rId7"/>
    <p:sldId id="293" r:id="rId8"/>
    <p:sldId id="294" r:id="rId9"/>
    <p:sldId id="295" r:id="rId10"/>
    <p:sldId id="297" r:id="rId11"/>
    <p:sldId id="296" r:id="rId12"/>
    <p:sldId id="309" r:id="rId13"/>
    <p:sldId id="310" r:id="rId14"/>
    <p:sldId id="298" r:id="rId15"/>
    <p:sldId id="299" r:id="rId16"/>
    <p:sldId id="300" r:id="rId17"/>
    <p:sldId id="301" r:id="rId18"/>
    <p:sldId id="330" r:id="rId19"/>
    <p:sldId id="302" r:id="rId20"/>
    <p:sldId id="303" r:id="rId21"/>
    <p:sldId id="304" r:id="rId22"/>
    <p:sldId id="306" r:id="rId23"/>
    <p:sldId id="305" r:id="rId24"/>
    <p:sldId id="308" r:id="rId25"/>
    <p:sldId id="307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280" r:id="rId40"/>
    <p:sldId id="281" r:id="rId41"/>
    <p:sldId id="326" r:id="rId42"/>
    <p:sldId id="327" r:id="rId43"/>
    <p:sldId id="328" r:id="rId44"/>
    <p:sldId id="329" r:id="rId45"/>
    <p:sldId id="289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SzPct val="65000"/>
      <a:defRPr sz="1500" b="1" kern="1200">
        <a:solidFill>
          <a:srgbClr val="003D78"/>
        </a:solidFill>
        <a:latin typeface="Trebuchet MS" pitchFamily="34" charset="0"/>
        <a:ea typeface="+mn-ea"/>
        <a:cs typeface="Arial" pitchFamily="34" charset="0"/>
      </a:defRPr>
    </a:lvl1pPr>
    <a:lvl2pPr marL="457200" algn="l" rtl="0" fontAlgn="base">
      <a:spcBef>
        <a:spcPct val="20000"/>
      </a:spcBef>
      <a:spcAft>
        <a:spcPct val="0"/>
      </a:spcAft>
      <a:buSzPct val="65000"/>
      <a:defRPr sz="1500" b="1" kern="1200">
        <a:solidFill>
          <a:srgbClr val="003D78"/>
        </a:solidFill>
        <a:latin typeface="Trebuchet MS" pitchFamily="34" charset="0"/>
        <a:ea typeface="+mn-ea"/>
        <a:cs typeface="Arial" pitchFamily="34" charset="0"/>
      </a:defRPr>
    </a:lvl2pPr>
    <a:lvl3pPr marL="914400" algn="l" rtl="0" fontAlgn="base">
      <a:spcBef>
        <a:spcPct val="20000"/>
      </a:spcBef>
      <a:spcAft>
        <a:spcPct val="0"/>
      </a:spcAft>
      <a:buSzPct val="65000"/>
      <a:defRPr sz="1500" b="1" kern="1200">
        <a:solidFill>
          <a:srgbClr val="003D78"/>
        </a:solidFill>
        <a:latin typeface="Trebuchet MS" pitchFamily="34" charset="0"/>
        <a:ea typeface="+mn-ea"/>
        <a:cs typeface="Arial" pitchFamily="34" charset="0"/>
      </a:defRPr>
    </a:lvl3pPr>
    <a:lvl4pPr marL="1371600" algn="l" rtl="0" fontAlgn="base">
      <a:spcBef>
        <a:spcPct val="20000"/>
      </a:spcBef>
      <a:spcAft>
        <a:spcPct val="0"/>
      </a:spcAft>
      <a:buSzPct val="65000"/>
      <a:defRPr sz="1500" b="1" kern="1200">
        <a:solidFill>
          <a:srgbClr val="003D78"/>
        </a:solidFill>
        <a:latin typeface="Trebuchet MS" pitchFamily="34" charset="0"/>
        <a:ea typeface="+mn-ea"/>
        <a:cs typeface="Arial" pitchFamily="34" charset="0"/>
      </a:defRPr>
    </a:lvl4pPr>
    <a:lvl5pPr marL="1828800" algn="l" rtl="0" fontAlgn="base">
      <a:spcBef>
        <a:spcPct val="20000"/>
      </a:spcBef>
      <a:spcAft>
        <a:spcPct val="0"/>
      </a:spcAft>
      <a:buSzPct val="65000"/>
      <a:defRPr sz="1500" b="1" kern="1200">
        <a:solidFill>
          <a:srgbClr val="003D78"/>
        </a:solidFill>
        <a:latin typeface="Trebuchet MS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500" b="1" kern="1200">
        <a:solidFill>
          <a:srgbClr val="003D78"/>
        </a:solidFill>
        <a:latin typeface="Trebuchet MS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1500" b="1" kern="1200">
        <a:solidFill>
          <a:srgbClr val="003D78"/>
        </a:solidFill>
        <a:latin typeface="Trebuchet MS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1500" b="1" kern="1200">
        <a:solidFill>
          <a:srgbClr val="003D78"/>
        </a:solidFill>
        <a:latin typeface="Trebuchet MS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1500" b="1" kern="1200">
        <a:solidFill>
          <a:srgbClr val="003D78"/>
        </a:solidFill>
        <a:latin typeface="Trebuchet MS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78"/>
    <a:srgbClr val="003C78"/>
    <a:srgbClr val="333333"/>
    <a:srgbClr val="5A5A5A"/>
    <a:srgbClr val="0058B0"/>
    <a:srgbClr val="004F9E"/>
    <a:srgbClr val="FFFFFF"/>
    <a:srgbClr val="C0C0C0"/>
    <a:srgbClr val="96969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71" autoAdjust="0"/>
    <p:restoredTop sz="94660"/>
  </p:normalViewPr>
  <p:slideViewPr>
    <p:cSldViewPr snapToGrid="0">
      <p:cViewPr varScale="1">
        <p:scale>
          <a:sx n="86" d="100"/>
          <a:sy n="86" d="100"/>
        </p:scale>
        <p:origin x="-1434" y="-96"/>
      </p:cViewPr>
      <p:guideLst>
        <p:guide orient="horz" pos="2027"/>
        <p:guide orient="horz" pos="391"/>
        <p:guide orient="horz" pos="1065"/>
        <p:guide orient="horz" pos="4040"/>
        <p:guide pos="2880"/>
        <p:guide pos="386"/>
        <p:guide pos="5428"/>
        <p:guide pos="3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272"/>
    </p:cViewPr>
  </p:sorterViewPr>
  <p:notesViewPr>
    <p:cSldViewPr snapToGrid="0">
      <p:cViewPr varScale="1">
        <p:scale>
          <a:sx n="85" d="100"/>
          <a:sy n="85" d="100"/>
        </p:scale>
        <p:origin x="-2574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CD8D2-4DE0-4711-8A65-97872FA6019A}" type="datetimeFigureOut">
              <a:rPr lang="en-US" smtClean="0"/>
              <a:t>1/30/2012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AC6AF-EC8A-41AB-BE9F-7A4F4D434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93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800EB-D680-400C-9FE2-58D5B389E7D5}" type="datetimeFigureOut">
              <a:rPr lang="en-US" smtClean="0"/>
              <a:pPr/>
              <a:t>1/30/2012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C2E1-7753-4DD1-8A2A-2FCD9DCB11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20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1pPr>
            <a:lvl2pPr marL="742913" indent="-285736" eaLnBrk="0" hangingPunct="0"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2pPr>
            <a:lvl3pPr marL="1142943" indent="-228589" eaLnBrk="0" hangingPunct="0"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3pPr>
            <a:lvl4pPr marL="1600121" indent="-228589" eaLnBrk="0" hangingPunct="0"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4pPr>
            <a:lvl5pPr marL="2057298" indent="-228589" eaLnBrk="0" hangingPunct="0"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5pPr>
            <a:lvl6pPr marL="2514475" indent="-228589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6pPr>
            <a:lvl7pPr marL="2971654" indent="-228589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7pPr>
            <a:lvl8pPr marL="3428831" indent="-228589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8pPr>
            <a:lvl9pPr marL="3886008" indent="-228589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pPr eaLnBrk="1" hangingPunct="1"/>
            <a:fld id="{463A71A8-8F72-4514-96AD-74CACC7FA918}" type="slidenum">
              <a:rPr lang="en-US" sz="1200">
                <a:solidFill>
                  <a:srgbClr val="000000"/>
                </a:solidFill>
              </a:rPr>
              <a:pPr eaLnBrk="1" hangingPunct="1"/>
              <a:t>3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0C2E1-7753-4DD1-8A2A-2FCD9DCB116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32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0C2E1-7753-4DD1-8A2A-2FCD9DCB116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0C2E1-7753-4DD1-8A2A-2FCD9DCB116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2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86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0581" indent="-280994" defTabSz="914786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23970" indent="-224794" defTabSz="914786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73559" indent="-224794" defTabSz="914786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23147" indent="-224794" defTabSz="914786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2736" indent="-224794" defTabSz="914786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22324" indent="-224794" defTabSz="914786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71912" indent="-224794" defTabSz="914786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21500" indent="-224794" defTabSz="914786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874344E6-CAB6-4613-BA3C-E872FC143144}" type="slidenum">
              <a:rPr lang="en-US" sz="1200" u="none"/>
              <a:pPr/>
              <a:t>12</a:t>
            </a:fld>
            <a:endParaRPr lang="en-US" sz="1200" u="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0C2E1-7753-4DD1-8A2A-2FCD9DCB1166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0C2E1-7753-4DD1-8A2A-2FCD9DCB116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Gun form factor dominant in the GP scanner space – our research indicated most preferred countertop ergonomic was SP1800 like shape.</a:t>
            </a:r>
          </a:p>
          <a:p>
            <a:r>
              <a:rPr lang="en-US" dirty="0"/>
              <a:t>Form factor changes between corded and cordless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0C2E1-7753-4DD1-8A2A-2FCD9DCB116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19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786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0581" indent="-280994" defTabSz="914786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23970" indent="-224794" defTabSz="914786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73559" indent="-224794" defTabSz="914786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23147" indent="-224794" defTabSz="914786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72736" indent="-224794" defTabSz="914786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22324" indent="-224794" defTabSz="914786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71912" indent="-224794" defTabSz="914786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21500" indent="-224794" defTabSz="914786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FD5929F-7AC5-4380-8D22-29C097B82DDF}" type="slidenum">
              <a:rPr lang="en-US" sz="1200" u="none"/>
              <a:pPr/>
              <a:t>28</a:t>
            </a:fld>
            <a:endParaRPr lang="en-US" sz="1200" u="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0C2E1-7753-4DD1-8A2A-2FCD9DCB116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3876" y="1697038"/>
            <a:ext cx="4086225" cy="22221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2" y="1697038"/>
            <a:ext cx="4087813" cy="22221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len PPT bac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88355"/>
          <a:stretch/>
        </p:blipFill>
        <p:spPr>
          <a:xfrm>
            <a:off x="286015" y="6452574"/>
            <a:ext cx="8587481" cy="41148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910601" y="6443597"/>
            <a:ext cx="13227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SzTx/>
              <a:defRPr/>
            </a:pPr>
            <a:r>
              <a:rPr lang="en-US" sz="800" b="0" kern="1200" dirty="0" smtClean="0">
                <a:solidFill>
                  <a:srgbClr val="5A5A5A"/>
                </a:solidFill>
                <a:latin typeface="+mn-lt"/>
                <a:ea typeface="+mn-ea"/>
                <a:cs typeface="Arial" charset="0"/>
              </a:rPr>
              <a:t>COMPANY CONFIDENTIAL</a:t>
            </a:r>
            <a:endParaRPr lang="en-US" sz="800" b="0" kern="1200" dirty="0">
              <a:solidFill>
                <a:srgbClr val="5A5A5A"/>
              </a:solidFill>
              <a:latin typeface="+mn-lt"/>
              <a:ea typeface="+mn-ea"/>
              <a:cs typeface="Arial" charset="0"/>
            </a:endParaRPr>
          </a:p>
        </p:txBody>
      </p:sp>
      <p:pic>
        <p:nvPicPr>
          <p:cNvPr id="9" name="Picture 8" descr="Honeywell medalla final 2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t="33344" r="11250" b="37322"/>
          <a:stretch/>
        </p:blipFill>
        <p:spPr>
          <a:xfrm>
            <a:off x="509413" y="5973296"/>
            <a:ext cx="2017163" cy="575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 Slid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len PPT bac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910601" y="6460759"/>
            <a:ext cx="13227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SzTx/>
              <a:defRPr/>
            </a:pPr>
            <a:r>
              <a:rPr lang="en-US" sz="800" b="0" kern="1200" dirty="0" smtClean="0">
                <a:solidFill>
                  <a:srgbClr val="5A5A5A"/>
                </a:solidFill>
                <a:latin typeface="+mn-lt"/>
                <a:ea typeface="+mn-ea"/>
                <a:cs typeface="Arial" charset="0"/>
              </a:rPr>
              <a:t>COMPANY CONFIDENTIAL</a:t>
            </a:r>
            <a:endParaRPr lang="en-US" sz="800" b="0" kern="1200" dirty="0">
              <a:solidFill>
                <a:srgbClr val="5A5A5A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29375" y="1527337"/>
            <a:ext cx="8431787" cy="3749698"/>
          </a:xfrm>
          <a:prstGeom prst="rect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" y="1525287"/>
            <a:ext cx="609242" cy="3749698"/>
          </a:xfrm>
          <a:prstGeom prst="rect">
            <a:avLst/>
          </a:prstGeom>
          <a:solidFill>
            <a:schemeClr val="tx2">
              <a:lumMod val="5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Honeywell medalla final 2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t="33344" r="11250" b="37322"/>
          <a:stretch/>
        </p:blipFill>
        <p:spPr>
          <a:xfrm>
            <a:off x="1262434" y="2329237"/>
            <a:ext cx="6812174" cy="194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5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len PPT bac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910601" y="6443597"/>
            <a:ext cx="13227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SzTx/>
              <a:defRPr/>
            </a:pPr>
            <a:r>
              <a:rPr lang="en-US" sz="800" b="0" kern="1200" dirty="0" smtClean="0">
                <a:solidFill>
                  <a:srgbClr val="5A5A5A"/>
                </a:solidFill>
                <a:latin typeface="+mn-lt"/>
                <a:ea typeface="+mn-ea"/>
                <a:cs typeface="Arial" charset="0"/>
              </a:rPr>
              <a:t>COMPANY CONFIDENTIAL</a:t>
            </a:r>
            <a:endParaRPr lang="en-US" sz="800" b="0" kern="1200" dirty="0">
              <a:solidFill>
                <a:srgbClr val="5A5A5A"/>
              </a:solidFill>
              <a:latin typeface="+mn-lt"/>
              <a:ea typeface="+mn-ea"/>
              <a:cs typeface="Arial" charset="0"/>
            </a:endParaRPr>
          </a:p>
        </p:txBody>
      </p:sp>
      <p:pic>
        <p:nvPicPr>
          <p:cNvPr id="5" name="Picture 4" descr="Honeywell medalla final 2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t="33344" r="11250" b="37322"/>
          <a:stretch/>
        </p:blipFill>
        <p:spPr>
          <a:xfrm>
            <a:off x="509413" y="5973296"/>
            <a:ext cx="2017163" cy="57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76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len PPT back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7"/>
          <a:stretch/>
        </p:blipFill>
        <p:spPr>
          <a:xfrm>
            <a:off x="194492" y="3060678"/>
            <a:ext cx="8797917" cy="3255264"/>
          </a:xfrm>
          <a:prstGeom prst="rect">
            <a:avLst/>
          </a:prstGeom>
        </p:spPr>
      </p:pic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9425" y="1897090"/>
            <a:ext cx="8137526" cy="498598"/>
          </a:xfrm>
        </p:spPr>
        <p:txBody>
          <a:bodyPr wrap="square" anchor="t" anchorCtr="0">
            <a:spAutoFit/>
          </a:bodyPr>
          <a:lstStyle>
            <a:lvl1pPr>
              <a:defRPr smtClean="0"/>
            </a:lvl1pPr>
          </a:lstStyle>
          <a:p>
            <a:r>
              <a:rPr lang="en-US" dirty="0" smtClean="0"/>
              <a:t>Click to edit Master title style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79425" y="2701313"/>
            <a:ext cx="8137526" cy="249299"/>
          </a:xfrm>
        </p:spPr>
        <p:txBody>
          <a:bodyPr wrap="square" lIns="0" tIns="0" rIns="0" bIns="0" anchor="ctr">
            <a:spAutoFit/>
          </a:bodyPr>
          <a:lstStyle>
            <a:lvl1pPr marL="0" indent="0">
              <a:buFontTx/>
              <a:buNone/>
              <a:defRPr sz="1800" b="0" smtClean="0">
                <a:solidFill>
                  <a:srgbClr val="003D78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</a:p>
        </p:txBody>
      </p:sp>
      <p:pic>
        <p:nvPicPr>
          <p:cNvPr id="11" name="Picture 10" descr="Honeywell medalla final 2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t="33344" r="11250" b="37322"/>
          <a:stretch/>
        </p:blipFill>
        <p:spPr>
          <a:xfrm>
            <a:off x="498735" y="247365"/>
            <a:ext cx="3534653" cy="100859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4389643" y="247365"/>
            <a:ext cx="45719" cy="1008591"/>
          </a:xfrm>
          <a:prstGeom prst="rect">
            <a:avLst/>
          </a:pr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16200000" scaled="0"/>
          </a:gradFill>
          <a:ln/>
          <a:effectLst>
            <a:outerShdw blurRad="40000" dist="23000" dir="3000000" rotWithShape="0">
              <a:srgbClr val="000000">
                <a:alpha val="1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4828749" y="391924"/>
            <a:ext cx="1828800" cy="401776"/>
            <a:chOff x="5029201" y="881063"/>
            <a:chExt cx="2376487" cy="549275"/>
          </a:xfrm>
        </p:grpSpPr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5548313" y="1071563"/>
              <a:ext cx="211138" cy="358775"/>
            </a:xfrm>
            <a:custGeom>
              <a:avLst/>
              <a:gdLst>
                <a:gd name="T0" fmla="*/ 66 w 398"/>
                <a:gd name="T1" fmla="*/ 202 h 679"/>
                <a:gd name="T2" fmla="*/ 332 w 398"/>
                <a:gd name="T3" fmla="*/ 0 h 679"/>
                <a:gd name="T4" fmla="*/ 295 w 398"/>
                <a:gd name="T5" fmla="*/ 206 h 679"/>
                <a:gd name="T6" fmla="*/ 398 w 398"/>
                <a:gd name="T7" fmla="*/ 206 h 679"/>
                <a:gd name="T8" fmla="*/ 374 w 398"/>
                <a:gd name="T9" fmla="*/ 341 h 679"/>
                <a:gd name="T10" fmla="*/ 271 w 398"/>
                <a:gd name="T11" fmla="*/ 341 h 679"/>
                <a:gd name="T12" fmla="*/ 244 w 398"/>
                <a:gd name="T13" fmla="*/ 482 h 679"/>
                <a:gd name="T14" fmla="*/ 243 w 398"/>
                <a:gd name="T15" fmla="*/ 501 h 679"/>
                <a:gd name="T16" fmla="*/ 244 w 398"/>
                <a:gd name="T17" fmla="*/ 514 h 679"/>
                <a:gd name="T18" fmla="*/ 251 w 398"/>
                <a:gd name="T19" fmla="*/ 523 h 679"/>
                <a:gd name="T20" fmla="*/ 261 w 398"/>
                <a:gd name="T21" fmla="*/ 528 h 679"/>
                <a:gd name="T22" fmla="*/ 275 w 398"/>
                <a:gd name="T23" fmla="*/ 529 h 679"/>
                <a:gd name="T24" fmla="*/ 292 w 398"/>
                <a:gd name="T25" fmla="*/ 529 h 679"/>
                <a:gd name="T26" fmla="*/ 311 w 398"/>
                <a:gd name="T27" fmla="*/ 528 h 679"/>
                <a:gd name="T28" fmla="*/ 332 w 398"/>
                <a:gd name="T29" fmla="*/ 523 h 679"/>
                <a:gd name="T30" fmla="*/ 308 w 398"/>
                <a:gd name="T31" fmla="*/ 659 h 679"/>
                <a:gd name="T32" fmla="*/ 267 w 398"/>
                <a:gd name="T33" fmla="*/ 667 h 679"/>
                <a:gd name="T34" fmla="*/ 226 w 398"/>
                <a:gd name="T35" fmla="*/ 673 h 679"/>
                <a:gd name="T36" fmla="*/ 186 w 398"/>
                <a:gd name="T37" fmla="*/ 677 h 679"/>
                <a:gd name="T38" fmla="*/ 151 w 398"/>
                <a:gd name="T39" fmla="*/ 679 h 679"/>
                <a:gd name="T40" fmla="*/ 124 w 398"/>
                <a:gd name="T41" fmla="*/ 679 h 679"/>
                <a:gd name="T42" fmla="*/ 99 w 398"/>
                <a:gd name="T43" fmla="*/ 676 h 679"/>
                <a:gd name="T44" fmla="*/ 76 w 398"/>
                <a:gd name="T45" fmla="*/ 670 h 679"/>
                <a:gd name="T46" fmla="*/ 55 w 398"/>
                <a:gd name="T47" fmla="*/ 663 h 679"/>
                <a:gd name="T48" fmla="*/ 37 w 398"/>
                <a:gd name="T49" fmla="*/ 653 h 679"/>
                <a:gd name="T50" fmla="*/ 21 w 398"/>
                <a:gd name="T51" fmla="*/ 641 h 679"/>
                <a:gd name="T52" fmla="*/ 10 w 398"/>
                <a:gd name="T53" fmla="*/ 624 h 679"/>
                <a:gd name="T54" fmla="*/ 3 w 398"/>
                <a:gd name="T55" fmla="*/ 602 h 679"/>
                <a:gd name="T56" fmla="*/ 0 w 398"/>
                <a:gd name="T57" fmla="*/ 578 h 679"/>
                <a:gd name="T58" fmla="*/ 3 w 398"/>
                <a:gd name="T59" fmla="*/ 550 h 679"/>
                <a:gd name="T60" fmla="*/ 66 w 398"/>
                <a:gd name="T61" fmla="*/ 202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8" h="679">
                  <a:moveTo>
                    <a:pt x="66" y="202"/>
                  </a:moveTo>
                  <a:lnTo>
                    <a:pt x="332" y="0"/>
                  </a:lnTo>
                  <a:lnTo>
                    <a:pt x="295" y="206"/>
                  </a:lnTo>
                  <a:lnTo>
                    <a:pt x="398" y="206"/>
                  </a:lnTo>
                  <a:lnTo>
                    <a:pt x="374" y="341"/>
                  </a:lnTo>
                  <a:lnTo>
                    <a:pt x="271" y="341"/>
                  </a:lnTo>
                  <a:lnTo>
                    <a:pt x="244" y="482"/>
                  </a:lnTo>
                  <a:lnTo>
                    <a:pt x="243" y="501"/>
                  </a:lnTo>
                  <a:lnTo>
                    <a:pt x="244" y="514"/>
                  </a:lnTo>
                  <a:lnTo>
                    <a:pt x="251" y="523"/>
                  </a:lnTo>
                  <a:lnTo>
                    <a:pt x="261" y="528"/>
                  </a:lnTo>
                  <a:lnTo>
                    <a:pt x="275" y="529"/>
                  </a:lnTo>
                  <a:lnTo>
                    <a:pt x="292" y="529"/>
                  </a:lnTo>
                  <a:lnTo>
                    <a:pt x="311" y="528"/>
                  </a:lnTo>
                  <a:lnTo>
                    <a:pt x="332" y="523"/>
                  </a:lnTo>
                  <a:lnTo>
                    <a:pt x="308" y="659"/>
                  </a:lnTo>
                  <a:lnTo>
                    <a:pt x="267" y="667"/>
                  </a:lnTo>
                  <a:lnTo>
                    <a:pt x="226" y="673"/>
                  </a:lnTo>
                  <a:lnTo>
                    <a:pt x="186" y="677"/>
                  </a:lnTo>
                  <a:lnTo>
                    <a:pt x="151" y="679"/>
                  </a:lnTo>
                  <a:lnTo>
                    <a:pt x="124" y="679"/>
                  </a:lnTo>
                  <a:lnTo>
                    <a:pt x="99" y="676"/>
                  </a:lnTo>
                  <a:lnTo>
                    <a:pt x="76" y="670"/>
                  </a:lnTo>
                  <a:lnTo>
                    <a:pt x="55" y="663"/>
                  </a:lnTo>
                  <a:lnTo>
                    <a:pt x="37" y="653"/>
                  </a:lnTo>
                  <a:lnTo>
                    <a:pt x="21" y="641"/>
                  </a:lnTo>
                  <a:lnTo>
                    <a:pt x="10" y="624"/>
                  </a:lnTo>
                  <a:lnTo>
                    <a:pt x="3" y="602"/>
                  </a:lnTo>
                  <a:lnTo>
                    <a:pt x="0" y="578"/>
                  </a:lnTo>
                  <a:lnTo>
                    <a:pt x="3" y="550"/>
                  </a:lnTo>
                  <a:lnTo>
                    <a:pt x="66" y="202"/>
                  </a:lnTo>
                  <a:close/>
                </a:path>
              </a:pathLst>
            </a:custGeom>
            <a:solidFill>
              <a:srgbClr val="003C7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5756276" y="1173163"/>
              <a:ext cx="295275" cy="257175"/>
            </a:xfrm>
            <a:custGeom>
              <a:avLst/>
              <a:gdLst>
                <a:gd name="T0" fmla="*/ 519 w 559"/>
                <a:gd name="T1" fmla="*/ 359 h 486"/>
                <a:gd name="T2" fmla="*/ 477 w 559"/>
                <a:gd name="T3" fmla="*/ 414 h 486"/>
                <a:gd name="T4" fmla="*/ 415 w 559"/>
                <a:gd name="T5" fmla="*/ 453 h 486"/>
                <a:gd name="T6" fmla="*/ 332 w 559"/>
                <a:gd name="T7" fmla="*/ 479 h 486"/>
                <a:gd name="T8" fmla="*/ 226 w 559"/>
                <a:gd name="T9" fmla="*/ 486 h 486"/>
                <a:gd name="T10" fmla="*/ 164 w 559"/>
                <a:gd name="T11" fmla="*/ 481 h 486"/>
                <a:gd name="T12" fmla="*/ 107 w 559"/>
                <a:gd name="T13" fmla="*/ 467 h 486"/>
                <a:gd name="T14" fmla="*/ 61 w 559"/>
                <a:gd name="T15" fmla="*/ 442 h 486"/>
                <a:gd name="T16" fmla="*/ 25 w 559"/>
                <a:gd name="T17" fmla="*/ 402 h 486"/>
                <a:gd name="T18" fmla="*/ 4 w 559"/>
                <a:gd name="T19" fmla="*/ 350 h 486"/>
                <a:gd name="T20" fmla="*/ 1 w 559"/>
                <a:gd name="T21" fmla="*/ 281 h 486"/>
                <a:gd name="T22" fmla="*/ 18 w 559"/>
                <a:gd name="T23" fmla="*/ 195 h 486"/>
                <a:gd name="T24" fmla="*/ 56 w 559"/>
                <a:gd name="T25" fmla="*/ 119 h 486"/>
                <a:gd name="T26" fmla="*/ 116 w 559"/>
                <a:gd name="T27" fmla="*/ 61 h 486"/>
                <a:gd name="T28" fmla="*/ 192 w 559"/>
                <a:gd name="T29" fmla="*/ 21 h 486"/>
                <a:gd name="T30" fmla="*/ 282 w 559"/>
                <a:gd name="T31" fmla="*/ 2 h 486"/>
                <a:gd name="T32" fmla="*/ 378 w 559"/>
                <a:gd name="T33" fmla="*/ 2 h 486"/>
                <a:gd name="T34" fmla="*/ 454 w 559"/>
                <a:gd name="T35" fmla="*/ 19 h 486"/>
                <a:gd name="T36" fmla="*/ 510 w 559"/>
                <a:gd name="T37" fmla="*/ 54 h 486"/>
                <a:gd name="T38" fmla="*/ 545 w 559"/>
                <a:gd name="T39" fmla="*/ 105 h 486"/>
                <a:gd name="T40" fmla="*/ 559 w 559"/>
                <a:gd name="T41" fmla="*/ 171 h 486"/>
                <a:gd name="T42" fmla="*/ 552 w 559"/>
                <a:gd name="T43" fmla="*/ 253 h 486"/>
                <a:gd name="T44" fmla="*/ 219 w 559"/>
                <a:gd name="T45" fmla="*/ 284 h 486"/>
                <a:gd name="T46" fmla="*/ 213 w 559"/>
                <a:gd name="T47" fmla="*/ 321 h 486"/>
                <a:gd name="T48" fmla="*/ 220 w 559"/>
                <a:gd name="T49" fmla="*/ 354 h 486"/>
                <a:gd name="T50" fmla="*/ 246 w 559"/>
                <a:gd name="T51" fmla="*/ 371 h 486"/>
                <a:gd name="T52" fmla="*/ 282 w 559"/>
                <a:gd name="T53" fmla="*/ 371 h 486"/>
                <a:gd name="T54" fmla="*/ 311 w 559"/>
                <a:gd name="T55" fmla="*/ 356 h 486"/>
                <a:gd name="T56" fmla="*/ 332 w 559"/>
                <a:gd name="T57" fmla="*/ 325 h 486"/>
                <a:gd name="T58" fmla="*/ 357 w 559"/>
                <a:gd name="T59" fmla="*/ 186 h 486"/>
                <a:gd name="T60" fmla="*/ 360 w 559"/>
                <a:gd name="T61" fmla="*/ 160 h 486"/>
                <a:gd name="T62" fmla="*/ 351 w 559"/>
                <a:gd name="T63" fmla="*/ 130 h 486"/>
                <a:gd name="T64" fmla="*/ 327 w 559"/>
                <a:gd name="T65" fmla="*/ 114 h 486"/>
                <a:gd name="T66" fmla="*/ 289 w 559"/>
                <a:gd name="T67" fmla="*/ 116 h 486"/>
                <a:gd name="T68" fmla="*/ 255 w 559"/>
                <a:gd name="T69" fmla="*/ 137 h 486"/>
                <a:gd name="T70" fmla="*/ 237 w 559"/>
                <a:gd name="T71" fmla="*/ 179 h 486"/>
                <a:gd name="T72" fmla="*/ 357 w 559"/>
                <a:gd name="T73" fmla="*/ 1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59" h="486">
                  <a:moveTo>
                    <a:pt x="534" y="325"/>
                  </a:moveTo>
                  <a:lnTo>
                    <a:pt x="519" y="359"/>
                  </a:lnTo>
                  <a:lnTo>
                    <a:pt x="500" y="388"/>
                  </a:lnTo>
                  <a:lnTo>
                    <a:pt x="477" y="414"/>
                  </a:lnTo>
                  <a:lnTo>
                    <a:pt x="449" y="435"/>
                  </a:lnTo>
                  <a:lnTo>
                    <a:pt x="415" y="453"/>
                  </a:lnTo>
                  <a:lnTo>
                    <a:pt x="377" y="467"/>
                  </a:lnTo>
                  <a:lnTo>
                    <a:pt x="332" y="479"/>
                  </a:lnTo>
                  <a:lnTo>
                    <a:pt x="282" y="484"/>
                  </a:lnTo>
                  <a:lnTo>
                    <a:pt x="226" y="486"/>
                  </a:lnTo>
                  <a:lnTo>
                    <a:pt x="195" y="486"/>
                  </a:lnTo>
                  <a:lnTo>
                    <a:pt x="164" y="481"/>
                  </a:lnTo>
                  <a:lnTo>
                    <a:pt x="136" y="476"/>
                  </a:lnTo>
                  <a:lnTo>
                    <a:pt x="107" y="467"/>
                  </a:lnTo>
                  <a:lnTo>
                    <a:pt x="83" y="456"/>
                  </a:lnTo>
                  <a:lnTo>
                    <a:pt x="61" y="442"/>
                  </a:lnTo>
                  <a:lnTo>
                    <a:pt x="42" y="424"/>
                  </a:lnTo>
                  <a:lnTo>
                    <a:pt x="25" y="402"/>
                  </a:lnTo>
                  <a:lnTo>
                    <a:pt x="13" y="378"/>
                  </a:lnTo>
                  <a:lnTo>
                    <a:pt x="4" y="350"/>
                  </a:lnTo>
                  <a:lnTo>
                    <a:pt x="0" y="318"/>
                  </a:lnTo>
                  <a:lnTo>
                    <a:pt x="1" y="281"/>
                  </a:lnTo>
                  <a:lnTo>
                    <a:pt x="6" y="240"/>
                  </a:lnTo>
                  <a:lnTo>
                    <a:pt x="18" y="195"/>
                  </a:lnTo>
                  <a:lnTo>
                    <a:pt x="35" y="154"/>
                  </a:lnTo>
                  <a:lnTo>
                    <a:pt x="56" y="119"/>
                  </a:lnTo>
                  <a:lnTo>
                    <a:pt x="85" y="88"/>
                  </a:lnTo>
                  <a:lnTo>
                    <a:pt x="116" y="61"/>
                  </a:lnTo>
                  <a:lnTo>
                    <a:pt x="152" y="38"/>
                  </a:lnTo>
                  <a:lnTo>
                    <a:pt x="192" y="21"/>
                  </a:lnTo>
                  <a:lnTo>
                    <a:pt x="236" y="10"/>
                  </a:lnTo>
                  <a:lnTo>
                    <a:pt x="282" y="2"/>
                  </a:lnTo>
                  <a:lnTo>
                    <a:pt x="332" y="0"/>
                  </a:lnTo>
                  <a:lnTo>
                    <a:pt x="378" y="2"/>
                  </a:lnTo>
                  <a:lnTo>
                    <a:pt x="419" y="9"/>
                  </a:lnTo>
                  <a:lnTo>
                    <a:pt x="454" y="19"/>
                  </a:lnTo>
                  <a:lnTo>
                    <a:pt x="486" y="34"/>
                  </a:lnTo>
                  <a:lnTo>
                    <a:pt x="510" y="54"/>
                  </a:lnTo>
                  <a:lnTo>
                    <a:pt x="531" y="76"/>
                  </a:lnTo>
                  <a:lnTo>
                    <a:pt x="545" y="105"/>
                  </a:lnTo>
                  <a:lnTo>
                    <a:pt x="555" y="136"/>
                  </a:lnTo>
                  <a:lnTo>
                    <a:pt x="559" y="171"/>
                  </a:lnTo>
                  <a:lnTo>
                    <a:pt x="558" y="209"/>
                  </a:lnTo>
                  <a:lnTo>
                    <a:pt x="552" y="253"/>
                  </a:lnTo>
                  <a:lnTo>
                    <a:pt x="546" y="284"/>
                  </a:lnTo>
                  <a:lnTo>
                    <a:pt x="219" y="284"/>
                  </a:lnTo>
                  <a:lnTo>
                    <a:pt x="216" y="297"/>
                  </a:lnTo>
                  <a:lnTo>
                    <a:pt x="213" y="321"/>
                  </a:lnTo>
                  <a:lnTo>
                    <a:pt x="215" y="340"/>
                  </a:lnTo>
                  <a:lnTo>
                    <a:pt x="220" y="354"/>
                  </a:lnTo>
                  <a:lnTo>
                    <a:pt x="231" y="364"/>
                  </a:lnTo>
                  <a:lnTo>
                    <a:pt x="246" y="371"/>
                  </a:lnTo>
                  <a:lnTo>
                    <a:pt x="267" y="373"/>
                  </a:lnTo>
                  <a:lnTo>
                    <a:pt x="282" y="371"/>
                  </a:lnTo>
                  <a:lnTo>
                    <a:pt x="296" y="366"/>
                  </a:lnTo>
                  <a:lnTo>
                    <a:pt x="311" y="356"/>
                  </a:lnTo>
                  <a:lnTo>
                    <a:pt x="323" y="343"/>
                  </a:lnTo>
                  <a:lnTo>
                    <a:pt x="332" y="325"/>
                  </a:lnTo>
                  <a:lnTo>
                    <a:pt x="534" y="325"/>
                  </a:lnTo>
                  <a:close/>
                  <a:moveTo>
                    <a:pt x="357" y="186"/>
                  </a:moveTo>
                  <a:lnTo>
                    <a:pt x="359" y="179"/>
                  </a:lnTo>
                  <a:lnTo>
                    <a:pt x="360" y="160"/>
                  </a:lnTo>
                  <a:lnTo>
                    <a:pt x="359" y="143"/>
                  </a:lnTo>
                  <a:lnTo>
                    <a:pt x="351" y="130"/>
                  </a:lnTo>
                  <a:lnTo>
                    <a:pt x="342" y="120"/>
                  </a:lnTo>
                  <a:lnTo>
                    <a:pt x="327" y="114"/>
                  </a:lnTo>
                  <a:lnTo>
                    <a:pt x="311" y="113"/>
                  </a:lnTo>
                  <a:lnTo>
                    <a:pt x="289" y="116"/>
                  </a:lnTo>
                  <a:lnTo>
                    <a:pt x="271" y="124"/>
                  </a:lnTo>
                  <a:lnTo>
                    <a:pt x="255" y="137"/>
                  </a:lnTo>
                  <a:lnTo>
                    <a:pt x="244" y="155"/>
                  </a:lnTo>
                  <a:lnTo>
                    <a:pt x="237" y="179"/>
                  </a:lnTo>
                  <a:lnTo>
                    <a:pt x="236" y="186"/>
                  </a:lnTo>
                  <a:lnTo>
                    <a:pt x="357" y="186"/>
                  </a:lnTo>
                  <a:close/>
                </a:path>
              </a:pathLst>
            </a:custGeom>
            <a:solidFill>
              <a:srgbClr val="003C7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6057901" y="1177925"/>
              <a:ext cx="246063" cy="246063"/>
            </a:xfrm>
            <a:custGeom>
              <a:avLst/>
              <a:gdLst>
                <a:gd name="T0" fmla="*/ 85 w 467"/>
                <a:gd name="T1" fmla="*/ 4 h 464"/>
                <a:gd name="T2" fmla="*/ 308 w 467"/>
                <a:gd name="T3" fmla="*/ 4 h 464"/>
                <a:gd name="T4" fmla="*/ 305 w 467"/>
                <a:gd name="T5" fmla="*/ 55 h 464"/>
                <a:gd name="T6" fmla="*/ 329 w 467"/>
                <a:gd name="T7" fmla="*/ 34 h 464"/>
                <a:gd name="T8" fmla="*/ 350 w 467"/>
                <a:gd name="T9" fmla="*/ 18 h 464"/>
                <a:gd name="T10" fmla="*/ 371 w 467"/>
                <a:gd name="T11" fmla="*/ 7 h 464"/>
                <a:gd name="T12" fmla="*/ 391 w 467"/>
                <a:gd name="T13" fmla="*/ 1 h 464"/>
                <a:gd name="T14" fmla="*/ 409 w 467"/>
                <a:gd name="T15" fmla="*/ 0 h 464"/>
                <a:gd name="T16" fmla="*/ 428 w 467"/>
                <a:gd name="T17" fmla="*/ 0 h 464"/>
                <a:gd name="T18" fmla="*/ 448 w 467"/>
                <a:gd name="T19" fmla="*/ 4 h 464"/>
                <a:gd name="T20" fmla="*/ 467 w 467"/>
                <a:gd name="T21" fmla="*/ 12 h 464"/>
                <a:gd name="T22" fmla="*/ 436 w 467"/>
                <a:gd name="T23" fmla="*/ 177 h 464"/>
                <a:gd name="T24" fmla="*/ 418 w 467"/>
                <a:gd name="T25" fmla="*/ 173 h 464"/>
                <a:gd name="T26" fmla="*/ 395 w 467"/>
                <a:gd name="T27" fmla="*/ 169 h 464"/>
                <a:gd name="T28" fmla="*/ 371 w 467"/>
                <a:gd name="T29" fmla="*/ 166 h 464"/>
                <a:gd name="T30" fmla="*/ 343 w 467"/>
                <a:gd name="T31" fmla="*/ 165 h 464"/>
                <a:gd name="T32" fmla="*/ 323 w 467"/>
                <a:gd name="T33" fmla="*/ 168 h 464"/>
                <a:gd name="T34" fmla="*/ 308 w 467"/>
                <a:gd name="T35" fmla="*/ 173 h 464"/>
                <a:gd name="T36" fmla="*/ 295 w 467"/>
                <a:gd name="T37" fmla="*/ 183 h 464"/>
                <a:gd name="T38" fmla="*/ 285 w 467"/>
                <a:gd name="T39" fmla="*/ 194 h 464"/>
                <a:gd name="T40" fmla="*/ 278 w 467"/>
                <a:gd name="T41" fmla="*/ 209 h 464"/>
                <a:gd name="T42" fmla="*/ 274 w 467"/>
                <a:gd name="T43" fmla="*/ 223 h 464"/>
                <a:gd name="T44" fmla="*/ 230 w 467"/>
                <a:gd name="T45" fmla="*/ 464 h 464"/>
                <a:gd name="T46" fmla="*/ 0 w 467"/>
                <a:gd name="T47" fmla="*/ 464 h 464"/>
                <a:gd name="T48" fmla="*/ 85 w 467"/>
                <a:gd name="T49" fmla="*/ 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7" h="464">
                  <a:moveTo>
                    <a:pt x="85" y="4"/>
                  </a:moveTo>
                  <a:lnTo>
                    <a:pt x="308" y="4"/>
                  </a:lnTo>
                  <a:lnTo>
                    <a:pt x="305" y="55"/>
                  </a:lnTo>
                  <a:lnTo>
                    <a:pt x="329" y="34"/>
                  </a:lnTo>
                  <a:lnTo>
                    <a:pt x="350" y="18"/>
                  </a:lnTo>
                  <a:lnTo>
                    <a:pt x="371" y="7"/>
                  </a:lnTo>
                  <a:lnTo>
                    <a:pt x="391" y="1"/>
                  </a:lnTo>
                  <a:lnTo>
                    <a:pt x="409" y="0"/>
                  </a:lnTo>
                  <a:lnTo>
                    <a:pt x="428" y="0"/>
                  </a:lnTo>
                  <a:lnTo>
                    <a:pt x="448" y="4"/>
                  </a:lnTo>
                  <a:lnTo>
                    <a:pt x="467" y="12"/>
                  </a:lnTo>
                  <a:lnTo>
                    <a:pt x="436" y="177"/>
                  </a:lnTo>
                  <a:lnTo>
                    <a:pt x="418" y="173"/>
                  </a:lnTo>
                  <a:lnTo>
                    <a:pt x="395" y="169"/>
                  </a:lnTo>
                  <a:lnTo>
                    <a:pt x="371" y="166"/>
                  </a:lnTo>
                  <a:lnTo>
                    <a:pt x="343" y="165"/>
                  </a:lnTo>
                  <a:lnTo>
                    <a:pt x="323" y="168"/>
                  </a:lnTo>
                  <a:lnTo>
                    <a:pt x="308" y="173"/>
                  </a:lnTo>
                  <a:lnTo>
                    <a:pt x="295" y="183"/>
                  </a:lnTo>
                  <a:lnTo>
                    <a:pt x="285" y="194"/>
                  </a:lnTo>
                  <a:lnTo>
                    <a:pt x="278" y="209"/>
                  </a:lnTo>
                  <a:lnTo>
                    <a:pt x="274" y="223"/>
                  </a:lnTo>
                  <a:lnTo>
                    <a:pt x="230" y="464"/>
                  </a:lnTo>
                  <a:lnTo>
                    <a:pt x="0" y="464"/>
                  </a:lnTo>
                  <a:lnTo>
                    <a:pt x="85" y="4"/>
                  </a:lnTo>
                  <a:close/>
                </a:path>
              </a:pathLst>
            </a:custGeom>
            <a:solidFill>
              <a:srgbClr val="003C7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6291263" y="1173163"/>
              <a:ext cx="482600" cy="250825"/>
            </a:xfrm>
            <a:custGeom>
              <a:avLst/>
              <a:gdLst>
                <a:gd name="T0" fmla="*/ 83 w 912"/>
                <a:gd name="T1" fmla="*/ 13 h 473"/>
                <a:gd name="T2" fmla="*/ 308 w 912"/>
                <a:gd name="T3" fmla="*/ 13 h 473"/>
                <a:gd name="T4" fmla="*/ 301 w 912"/>
                <a:gd name="T5" fmla="*/ 83 h 473"/>
                <a:gd name="T6" fmla="*/ 302 w 912"/>
                <a:gd name="T7" fmla="*/ 83 h 473"/>
                <a:gd name="T8" fmla="*/ 329 w 912"/>
                <a:gd name="T9" fmla="*/ 54 h 473"/>
                <a:gd name="T10" fmla="*/ 356 w 912"/>
                <a:gd name="T11" fmla="*/ 33 h 473"/>
                <a:gd name="T12" fmla="*/ 384 w 912"/>
                <a:gd name="T13" fmla="*/ 17 h 473"/>
                <a:gd name="T14" fmla="*/ 412 w 912"/>
                <a:gd name="T15" fmla="*/ 7 h 473"/>
                <a:gd name="T16" fmla="*/ 440 w 912"/>
                <a:gd name="T17" fmla="*/ 2 h 473"/>
                <a:gd name="T18" fmla="*/ 467 w 912"/>
                <a:gd name="T19" fmla="*/ 0 h 473"/>
                <a:gd name="T20" fmla="*/ 502 w 912"/>
                <a:gd name="T21" fmla="*/ 2 h 473"/>
                <a:gd name="T22" fmla="*/ 532 w 912"/>
                <a:gd name="T23" fmla="*/ 9 h 473"/>
                <a:gd name="T24" fmla="*/ 557 w 912"/>
                <a:gd name="T25" fmla="*/ 20 h 473"/>
                <a:gd name="T26" fmla="*/ 579 w 912"/>
                <a:gd name="T27" fmla="*/ 35 h 473"/>
                <a:gd name="T28" fmla="*/ 596 w 912"/>
                <a:gd name="T29" fmla="*/ 57 h 473"/>
                <a:gd name="T30" fmla="*/ 608 w 912"/>
                <a:gd name="T31" fmla="*/ 83 h 473"/>
                <a:gd name="T32" fmla="*/ 634 w 912"/>
                <a:gd name="T33" fmla="*/ 54 h 473"/>
                <a:gd name="T34" fmla="*/ 662 w 912"/>
                <a:gd name="T35" fmla="*/ 33 h 473"/>
                <a:gd name="T36" fmla="*/ 689 w 912"/>
                <a:gd name="T37" fmla="*/ 17 h 473"/>
                <a:gd name="T38" fmla="*/ 717 w 912"/>
                <a:gd name="T39" fmla="*/ 7 h 473"/>
                <a:gd name="T40" fmla="*/ 745 w 912"/>
                <a:gd name="T41" fmla="*/ 2 h 473"/>
                <a:gd name="T42" fmla="*/ 773 w 912"/>
                <a:gd name="T43" fmla="*/ 0 h 473"/>
                <a:gd name="T44" fmla="*/ 800 w 912"/>
                <a:gd name="T45" fmla="*/ 2 h 473"/>
                <a:gd name="T46" fmla="*/ 826 w 912"/>
                <a:gd name="T47" fmla="*/ 6 h 473"/>
                <a:gd name="T48" fmla="*/ 848 w 912"/>
                <a:gd name="T49" fmla="*/ 13 h 473"/>
                <a:gd name="T50" fmla="*/ 868 w 912"/>
                <a:gd name="T51" fmla="*/ 24 h 473"/>
                <a:gd name="T52" fmla="*/ 885 w 912"/>
                <a:gd name="T53" fmla="*/ 38 h 473"/>
                <a:gd name="T54" fmla="*/ 898 w 912"/>
                <a:gd name="T55" fmla="*/ 55 h 473"/>
                <a:gd name="T56" fmla="*/ 906 w 912"/>
                <a:gd name="T57" fmla="*/ 78 h 473"/>
                <a:gd name="T58" fmla="*/ 912 w 912"/>
                <a:gd name="T59" fmla="*/ 103 h 473"/>
                <a:gd name="T60" fmla="*/ 912 w 912"/>
                <a:gd name="T61" fmla="*/ 133 h 473"/>
                <a:gd name="T62" fmla="*/ 907 w 912"/>
                <a:gd name="T63" fmla="*/ 167 h 473"/>
                <a:gd name="T64" fmla="*/ 851 w 912"/>
                <a:gd name="T65" fmla="*/ 473 h 473"/>
                <a:gd name="T66" fmla="*/ 622 w 912"/>
                <a:gd name="T67" fmla="*/ 473 h 473"/>
                <a:gd name="T68" fmla="*/ 675 w 912"/>
                <a:gd name="T69" fmla="*/ 185 h 473"/>
                <a:gd name="T70" fmla="*/ 676 w 912"/>
                <a:gd name="T71" fmla="*/ 167 h 473"/>
                <a:gd name="T72" fmla="*/ 673 w 912"/>
                <a:gd name="T73" fmla="*/ 153 h 473"/>
                <a:gd name="T74" fmla="*/ 666 w 912"/>
                <a:gd name="T75" fmla="*/ 143 h 473"/>
                <a:gd name="T76" fmla="*/ 656 w 912"/>
                <a:gd name="T77" fmla="*/ 137 h 473"/>
                <a:gd name="T78" fmla="*/ 644 w 912"/>
                <a:gd name="T79" fmla="*/ 136 h 473"/>
                <a:gd name="T80" fmla="*/ 631 w 912"/>
                <a:gd name="T81" fmla="*/ 137 h 473"/>
                <a:gd name="T82" fmla="*/ 618 w 912"/>
                <a:gd name="T83" fmla="*/ 143 h 473"/>
                <a:gd name="T84" fmla="*/ 607 w 912"/>
                <a:gd name="T85" fmla="*/ 153 h 473"/>
                <a:gd name="T86" fmla="*/ 598 w 912"/>
                <a:gd name="T87" fmla="*/ 167 h 473"/>
                <a:gd name="T88" fmla="*/ 593 w 912"/>
                <a:gd name="T89" fmla="*/ 186 h 473"/>
                <a:gd name="T90" fmla="*/ 541 w 912"/>
                <a:gd name="T91" fmla="*/ 473 h 473"/>
                <a:gd name="T92" fmla="*/ 310 w 912"/>
                <a:gd name="T93" fmla="*/ 473 h 473"/>
                <a:gd name="T94" fmla="*/ 364 w 912"/>
                <a:gd name="T95" fmla="*/ 185 h 473"/>
                <a:gd name="T96" fmla="*/ 364 w 912"/>
                <a:gd name="T97" fmla="*/ 167 h 473"/>
                <a:gd name="T98" fmla="*/ 361 w 912"/>
                <a:gd name="T99" fmla="*/ 153 h 473"/>
                <a:gd name="T100" fmla="*/ 354 w 912"/>
                <a:gd name="T101" fmla="*/ 143 h 473"/>
                <a:gd name="T102" fmla="*/ 344 w 912"/>
                <a:gd name="T103" fmla="*/ 137 h 473"/>
                <a:gd name="T104" fmla="*/ 333 w 912"/>
                <a:gd name="T105" fmla="*/ 136 h 473"/>
                <a:gd name="T106" fmla="*/ 320 w 912"/>
                <a:gd name="T107" fmla="*/ 137 h 473"/>
                <a:gd name="T108" fmla="*/ 308 w 912"/>
                <a:gd name="T109" fmla="*/ 143 h 473"/>
                <a:gd name="T110" fmla="*/ 296 w 912"/>
                <a:gd name="T111" fmla="*/ 153 h 473"/>
                <a:gd name="T112" fmla="*/ 288 w 912"/>
                <a:gd name="T113" fmla="*/ 167 h 473"/>
                <a:gd name="T114" fmla="*/ 282 w 912"/>
                <a:gd name="T115" fmla="*/ 186 h 473"/>
                <a:gd name="T116" fmla="*/ 230 w 912"/>
                <a:gd name="T117" fmla="*/ 473 h 473"/>
                <a:gd name="T118" fmla="*/ 0 w 912"/>
                <a:gd name="T119" fmla="*/ 473 h 473"/>
                <a:gd name="T120" fmla="*/ 83 w 912"/>
                <a:gd name="T121" fmla="*/ 13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12" h="473">
                  <a:moveTo>
                    <a:pt x="83" y="13"/>
                  </a:moveTo>
                  <a:lnTo>
                    <a:pt x="308" y="13"/>
                  </a:lnTo>
                  <a:lnTo>
                    <a:pt x="301" y="83"/>
                  </a:lnTo>
                  <a:lnTo>
                    <a:pt x="302" y="83"/>
                  </a:lnTo>
                  <a:lnTo>
                    <a:pt x="329" y="54"/>
                  </a:lnTo>
                  <a:lnTo>
                    <a:pt x="356" y="33"/>
                  </a:lnTo>
                  <a:lnTo>
                    <a:pt x="384" y="17"/>
                  </a:lnTo>
                  <a:lnTo>
                    <a:pt x="412" y="7"/>
                  </a:lnTo>
                  <a:lnTo>
                    <a:pt x="440" y="2"/>
                  </a:lnTo>
                  <a:lnTo>
                    <a:pt x="467" y="0"/>
                  </a:lnTo>
                  <a:lnTo>
                    <a:pt x="502" y="2"/>
                  </a:lnTo>
                  <a:lnTo>
                    <a:pt x="532" y="9"/>
                  </a:lnTo>
                  <a:lnTo>
                    <a:pt x="557" y="20"/>
                  </a:lnTo>
                  <a:lnTo>
                    <a:pt x="579" y="35"/>
                  </a:lnTo>
                  <a:lnTo>
                    <a:pt x="596" y="57"/>
                  </a:lnTo>
                  <a:lnTo>
                    <a:pt x="608" y="83"/>
                  </a:lnTo>
                  <a:lnTo>
                    <a:pt x="634" y="54"/>
                  </a:lnTo>
                  <a:lnTo>
                    <a:pt x="662" y="33"/>
                  </a:lnTo>
                  <a:lnTo>
                    <a:pt x="689" y="17"/>
                  </a:lnTo>
                  <a:lnTo>
                    <a:pt x="717" y="7"/>
                  </a:lnTo>
                  <a:lnTo>
                    <a:pt x="745" y="2"/>
                  </a:lnTo>
                  <a:lnTo>
                    <a:pt x="773" y="0"/>
                  </a:lnTo>
                  <a:lnTo>
                    <a:pt x="800" y="2"/>
                  </a:lnTo>
                  <a:lnTo>
                    <a:pt x="826" y="6"/>
                  </a:lnTo>
                  <a:lnTo>
                    <a:pt x="848" y="13"/>
                  </a:lnTo>
                  <a:lnTo>
                    <a:pt x="868" y="24"/>
                  </a:lnTo>
                  <a:lnTo>
                    <a:pt x="885" y="38"/>
                  </a:lnTo>
                  <a:lnTo>
                    <a:pt x="898" y="55"/>
                  </a:lnTo>
                  <a:lnTo>
                    <a:pt x="906" y="78"/>
                  </a:lnTo>
                  <a:lnTo>
                    <a:pt x="912" y="103"/>
                  </a:lnTo>
                  <a:lnTo>
                    <a:pt x="912" y="133"/>
                  </a:lnTo>
                  <a:lnTo>
                    <a:pt x="907" y="167"/>
                  </a:lnTo>
                  <a:lnTo>
                    <a:pt x="851" y="473"/>
                  </a:lnTo>
                  <a:lnTo>
                    <a:pt x="622" y="473"/>
                  </a:lnTo>
                  <a:lnTo>
                    <a:pt x="675" y="185"/>
                  </a:lnTo>
                  <a:lnTo>
                    <a:pt x="676" y="167"/>
                  </a:lnTo>
                  <a:lnTo>
                    <a:pt x="673" y="153"/>
                  </a:lnTo>
                  <a:lnTo>
                    <a:pt x="666" y="143"/>
                  </a:lnTo>
                  <a:lnTo>
                    <a:pt x="656" y="137"/>
                  </a:lnTo>
                  <a:lnTo>
                    <a:pt x="644" y="136"/>
                  </a:lnTo>
                  <a:lnTo>
                    <a:pt x="631" y="137"/>
                  </a:lnTo>
                  <a:lnTo>
                    <a:pt x="618" y="143"/>
                  </a:lnTo>
                  <a:lnTo>
                    <a:pt x="607" y="153"/>
                  </a:lnTo>
                  <a:lnTo>
                    <a:pt x="598" y="167"/>
                  </a:lnTo>
                  <a:lnTo>
                    <a:pt x="593" y="186"/>
                  </a:lnTo>
                  <a:lnTo>
                    <a:pt x="541" y="473"/>
                  </a:lnTo>
                  <a:lnTo>
                    <a:pt x="310" y="473"/>
                  </a:lnTo>
                  <a:lnTo>
                    <a:pt x="364" y="185"/>
                  </a:lnTo>
                  <a:lnTo>
                    <a:pt x="364" y="167"/>
                  </a:lnTo>
                  <a:lnTo>
                    <a:pt x="361" y="153"/>
                  </a:lnTo>
                  <a:lnTo>
                    <a:pt x="354" y="143"/>
                  </a:lnTo>
                  <a:lnTo>
                    <a:pt x="344" y="137"/>
                  </a:lnTo>
                  <a:lnTo>
                    <a:pt x="333" y="136"/>
                  </a:lnTo>
                  <a:lnTo>
                    <a:pt x="320" y="137"/>
                  </a:lnTo>
                  <a:lnTo>
                    <a:pt x="308" y="143"/>
                  </a:lnTo>
                  <a:lnTo>
                    <a:pt x="296" y="153"/>
                  </a:lnTo>
                  <a:lnTo>
                    <a:pt x="288" y="167"/>
                  </a:lnTo>
                  <a:lnTo>
                    <a:pt x="282" y="186"/>
                  </a:lnTo>
                  <a:lnTo>
                    <a:pt x="230" y="473"/>
                  </a:lnTo>
                  <a:lnTo>
                    <a:pt x="0" y="473"/>
                  </a:lnTo>
                  <a:lnTo>
                    <a:pt x="83" y="13"/>
                  </a:lnTo>
                  <a:close/>
                </a:path>
              </a:pathLst>
            </a:custGeom>
            <a:solidFill>
              <a:srgbClr val="003C7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2"/>
            <p:cNvSpPr>
              <a:spLocks noEditPoints="1"/>
            </p:cNvSpPr>
            <p:nvPr/>
          </p:nvSpPr>
          <p:spPr bwMode="auto">
            <a:xfrm>
              <a:off x="6791326" y="1173163"/>
              <a:ext cx="295275" cy="257175"/>
            </a:xfrm>
            <a:custGeom>
              <a:avLst/>
              <a:gdLst>
                <a:gd name="T0" fmla="*/ 518 w 558"/>
                <a:gd name="T1" fmla="*/ 359 h 486"/>
                <a:gd name="T2" fmla="*/ 477 w 558"/>
                <a:gd name="T3" fmla="*/ 414 h 486"/>
                <a:gd name="T4" fmla="*/ 415 w 558"/>
                <a:gd name="T5" fmla="*/ 453 h 486"/>
                <a:gd name="T6" fmla="*/ 332 w 558"/>
                <a:gd name="T7" fmla="*/ 479 h 486"/>
                <a:gd name="T8" fmla="*/ 226 w 558"/>
                <a:gd name="T9" fmla="*/ 486 h 486"/>
                <a:gd name="T10" fmla="*/ 164 w 558"/>
                <a:gd name="T11" fmla="*/ 481 h 486"/>
                <a:gd name="T12" fmla="*/ 107 w 558"/>
                <a:gd name="T13" fmla="*/ 467 h 486"/>
                <a:gd name="T14" fmla="*/ 61 w 558"/>
                <a:gd name="T15" fmla="*/ 442 h 486"/>
                <a:gd name="T16" fmla="*/ 26 w 558"/>
                <a:gd name="T17" fmla="*/ 402 h 486"/>
                <a:gd name="T18" fmla="*/ 4 w 558"/>
                <a:gd name="T19" fmla="*/ 350 h 486"/>
                <a:gd name="T20" fmla="*/ 0 w 558"/>
                <a:gd name="T21" fmla="*/ 281 h 486"/>
                <a:gd name="T22" fmla="*/ 17 w 558"/>
                <a:gd name="T23" fmla="*/ 195 h 486"/>
                <a:gd name="T24" fmla="*/ 57 w 558"/>
                <a:gd name="T25" fmla="*/ 119 h 486"/>
                <a:gd name="T26" fmla="*/ 116 w 558"/>
                <a:gd name="T27" fmla="*/ 61 h 486"/>
                <a:gd name="T28" fmla="*/ 192 w 558"/>
                <a:gd name="T29" fmla="*/ 21 h 486"/>
                <a:gd name="T30" fmla="*/ 282 w 558"/>
                <a:gd name="T31" fmla="*/ 2 h 486"/>
                <a:gd name="T32" fmla="*/ 378 w 558"/>
                <a:gd name="T33" fmla="*/ 2 h 486"/>
                <a:gd name="T34" fmla="*/ 455 w 558"/>
                <a:gd name="T35" fmla="*/ 19 h 486"/>
                <a:gd name="T36" fmla="*/ 510 w 558"/>
                <a:gd name="T37" fmla="*/ 54 h 486"/>
                <a:gd name="T38" fmla="*/ 545 w 558"/>
                <a:gd name="T39" fmla="*/ 105 h 486"/>
                <a:gd name="T40" fmla="*/ 558 w 558"/>
                <a:gd name="T41" fmla="*/ 171 h 486"/>
                <a:gd name="T42" fmla="*/ 552 w 558"/>
                <a:gd name="T43" fmla="*/ 253 h 486"/>
                <a:gd name="T44" fmla="*/ 217 w 558"/>
                <a:gd name="T45" fmla="*/ 284 h 486"/>
                <a:gd name="T46" fmla="*/ 213 w 558"/>
                <a:gd name="T47" fmla="*/ 321 h 486"/>
                <a:gd name="T48" fmla="*/ 220 w 558"/>
                <a:gd name="T49" fmla="*/ 354 h 486"/>
                <a:gd name="T50" fmla="*/ 246 w 558"/>
                <a:gd name="T51" fmla="*/ 371 h 486"/>
                <a:gd name="T52" fmla="*/ 281 w 558"/>
                <a:gd name="T53" fmla="*/ 371 h 486"/>
                <a:gd name="T54" fmla="*/ 311 w 558"/>
                <a:gd name="T55" fmla="*/ 356 h 486"/>
                <a:gd name="T56" fmla="*/ 332 w 558"/>
                <a:gd name="T57" fmla="*/ 325 h 486"/>
                <a:gd name="T58" fmla="*/ 357 w 558"/>
                <a:gd name="T59" fmla="*/ 186 h 486"/>
                <a:gd name="T60" fmla="*/ 360 w 558"/>
                <a:gd name="T61" fmla="*/ 160 h 486"/>
                <a:gd name="T62" fmla="*/ 352 w 558"/>
                <a:gd name="T63" fmla="*/ 130 h 486"/>
                <a:gd name="T64" fmla="*/ 328 w 558"/>
                <a:gd name="T65" fmla="*/ 114 h 486"/>
                <a:gd name="T66" fmla="*/ 289 w 558"/>
                <a:gd name="T67" fmla="*/ 116 h 486"/>
                <a:gd name="T68" fmla="*/ 256 w 558"/>
                <a:gd name="T69" fmla="*/ 137 h 486"/>
                <a:gd name="T70" fmla="*/ 237 w 558"/>
                <a:gd name="T71" fmla="*/ 179 h 486"/>
                <a:gd name="T72" fmla="*/ 357 w 558"/>
                <a:gd name="T73" fmla="*/ 1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58" h="486">
                  <a:moveTo>
                    <a:pt x="532" y="325"/>
                  </a:moveTo>
                  <a:lnTo>
                    <a:pt x="518" y="359"/>
                  </a:lnTo>
                  <a:lnTo>
                    <a:pt x="500" y="388"/>
                  </a:lnTo>
                  <a:lnTo>
                    <a:pt x="477" y="414"/>
                  </a:lnTo>
                  <a:lnTo>
                    <a:pt x="449" y="435"/>
                  </a:lnTo>
                  <a:lnTo>
                    <a:pt x="415" y="453"/>
                  </a:lnTo>
                  <a:lnTo>
                    <a:pt x="377" y="467"/>
                  </a:lnTo>
                  <a:lnTo>
                    <a:pt x="332" y="479"/>
                  </a:lnTo>
                  <a:lnTo>
                    <a:pt x="282" y="484"/>
                  </a:lnTo>
                  <a:lnTo>
                    <a:pt x="226" y="486"/>
                  </a:lnTo>
                  <a:lnTo>
                    <a:pt x="193" y="486"/>
                  </a:lnTo>
                  <a:lnTo>
                    <a:pt x="164" y="481"/>
                  </a:lnTo>
                  <a:lnTo>
                    <a:pt x="134" y="476"/>
                  </a:lnTo>
                  <a:lnTo>
                    <a:pt x="107" y="467"/>
                  </a:lnTo>
                  <a:lnTo>
                    <a:pt x="83" y="456"/>
                  </a:lnTo>
                  <a:lnTo>
                    <a:pt x="61" y="442"/>
                  </a:lnTo>
                  <a:lnTo>
                    <a:pt x="41" y="424"/>
                  </a:lnTo>
                  <a:lnTo>
                    <a:pt x="26" y="402"/>
                  </a:lnTo>
                  <a:lnTo>
                    <a:pt x="13" y="378"/>
                  </a:lnTo>
                  <a:lnTo>
                    <a:pt x="4" y="350"/>
                  </a:lnTo>
                  <a:lnTo>
                    <a:pt x="0" y="318"/>
                  </a:lnTo>
                  <a:lnTo>
                    <a:pt x="0" y="281"/>
                  </a:lnTo>
                  <a:lnTo>
                    <a:pt x="6" y="240"/>
                  </a:lnTo>
                  <a:lnTo>
                    <a:pt x="17" y="195"/>
                  </a:lnTo>
                  <a:lnTo>
                    <a:pt x="34" y="154"/>
                  </a:lnTo>
                  <a:lnTo>
                    <a:pt x="57" y="119"/>
                  </a:lnTo>
                  <a:lnTo>
                    <a:pt x="83" y="88"/>
                  </a:lnTo>
                  <a:lnTo>
                    <a:pt x="116" y="61"/>
                  </a:lnTo>
                  <a:lnTo>
                    <a:pt x="151" y="38"/>
                  </a:lnTo>
                  <a:lnTo>
                    <a:pt x="192" y="21"/>
                  </a:lnTo>
                  <a:lnTo>
                    <a:pt x="234" y="10"/>
                  </a:lnTo>
                  <a:lnTo>
                    <a:pt x="282" y="2"/>
                  </a:lnTo>
                  <a:lnTo>
                    <a:pt x="332" y="0"/>
                  </a:lnTo>
                  <a:lnTo>
                    <a:pt x="378" y="2"/>
                  </a:lnTo>
                  <a:lnTo>
                    <a:pt x="419" y="9"/>
                  </a:lnTo>
                  <a:lnTo>
                    <a:pt x="455" y="19"/>
                  </a:lnTo>
                  <a:lnTo>
                    <a:pt x="484" y="34"/>
                  </a:lnTo>
                  <a:lnTo>
                    <a:pt x="510" y="54"/>
                  </a:lnTo>
                  <a:lnTo>
                    <a:pt x="529" y="76"/>
                  </a:lnTo>
                  <a:lnTo>
                    <a:pt x="545" y="105"/>
                  </a:lnTo>
                  <a:lnTo>
                    <a:pt x="553" y="136"/>
                  </a:lnTo>
                  <a:lnTo>
                    <a:pt x="558" y="171"/>
                  </a:lnTo>
                  <a:lnTo>
                    <a:pt x="558" y="209"/>
                  </a:lnTo>
                  <a:lnTo>
                    <a:pt x="552" y="253"/>
                  </a:lnTo>
                  <a:lnTo>
                    <a:pt x="546" y="284"/>
                  </a:lnTo>
                  <a:lnTo>
                    <a:pt x="217" y="284"/>
                  </a:lnTo>
                  <a:lnTo>
                    <a:pt x="216" y="297"/>
                  </a:lnTo>
                  <a:lnTo>
                    <a:pt x="213" y="321"/>
                  </a:lnTo>
                  <a:lnTo>
                    <a:pt x="215" y="340"/>
                  </a:lnTo>
                  <a:lnTo>
                    <a:pt x="220" y="354"/>
                  </a:lnTo>
                  <a:lnTo>
                    <a:pt x="230" y="364"/>
                  </a:lnTo>
                  <a:lnTo>
                    <a:pt x="246" y="371"/>
                  </a:lnTo>
                  <a:lnTo>
                    <a:pt x="267" y="373"/>
                  </a:lnTo>
                  <a:lnTo>
                    <a:pt x="281" y="371"/>
                  </a:lnTo>
                  <a:lnTo>
                    <a:pt x="297" y="366"/>
                  </a:lnTo>
                  <a:lnTo>
                    <a:pt x="311" y="356"/>
                  </a:lnTo>
                  <a:lnTo>
                    <a:pt x="322" y="343"/>
                  </a:lnTo>
                  <a:lnTo>
                    <a:pt x="332" y="325"/>
                  </a:lnTo>
                  <a:lnTo>
                    <a:pt x="532" y="325"/>
                  </a:lnTo>
                  <a:close/>
                  <a:moveTo>
                    <a:pt x="357" y="186"/>
                  </a:moveTo>
                  <a:lnTo>
                    <a:pt x="359" y="179"/>
                  </a:lnTo>
                  <a:lnTo>
                    <a:pt x="360" y="160"/>
                  </a:lnTo>
                  <a:lnTo>
                    <a:pt x="357" y="143"/>
                  </a:lnTo>
                  <a:lnTo>
                    <a:pt x="352" y="130"/>
                  </a:lnTo>
                  <a:lnTo>
                    <a:pt x="340" y="120"/>
                  </a:lnTo>
                  <a:lnTo>
                    <a:pt x="328" y="114"/>
                  </a:lnTo>
                  <a:lnTo>
                    <a:pt x="311" y="113"/>
                  </a:lnTo>
                  <a:lnTo>
                    <a:pt x="289" y="116"/>
                  </a:lnTo>
                  <a:lnTo>
                    <a:pt x="271" y="124"/>
                  </a:lnTo>
                  <a:lnTo>
                    <a:pt x="256" y="137"/>
                  </a:lnTo>
                  <a:lnTo>
                    <a:pt x="244" y="155"/>
                  </a:lnTo>
                  <a:lnTo>
                    <a:pt x="237" y="179"/>
                  </a:lnTo>
                  <a:lnTo>
                    <a:pt x="236" y="186"/>
                  </a:lnTo>
                  <a:lnTo>
                    <a:pt x="357" y="186"/>
                  </a:lnTo>
                  <a:close/>
                </a:path>
              </a:pathLst>
            </a:custGeom>
            <a:solidFill>
              <a:srgbClr val="003C7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7107238" y="1173163"/>
              <a:ext cx="298450" cy="257175"/>
            </a:xfrm>
            <a:custGeom>
              <a:avLst/>
              <a:gdLst>
                <a:gd name="T0" fmla="*/ 351 w 563"/>
                <a:gd name="T1" fmla="*/ 179 h 486"/>
                <a:gd name="T2" fmla="*/ 351 w 563"/>
                <a:gd name="T3" fmla="*/ 143 h 486"/>
                <a:gd name="T4" fmla="*/ 340 w 563"/>
                <a:gd name="T5" fmla="*/ 120 h 486"/>
                <a:gd name="T6" fmla="*/ 314 w 563"/>
                <a:gd name="T7" fmla="*/ 113 h 486"/>
                <a:gd name="T8" fmla="*/ 289 w 563"/>
                <a:gd name="T9" fmla="*/ 117 h 486"/>
                <a:gd name="T10" fmla="*/ 268 w 563"/>
                <a:gd name="T11" fmla="*/ 137 h 486"/>
                <a:gd name="T12" fmla="*/ 249 w 563"/>
                <a:gd name="T13" fmla="*/ 179 h 486"/>
                <a:gd name="T14" fmla="*/ 232 w 563"/>
                <a:gd name="T15" fmla="*/ 250 h 486"/>
                <a:gd name="T16" fmla="*/ 225 w 563"/>
                <a:gd name="T17" fmla="*/ 308 h 486"/>
                <a:gd name="T18" fmla="*/ 227 w 563"/>
                <a:gd name="T19" fmla="*/ 345 h 486"/>
                <a:gd name="T20" fmla="*/ 237 w 563"/>
                <a:gd name="T21" fmla="*/ 364 h 486"/>
                <a:gd name="T22" fmla="*/ 254 w 563"/>
                <a:gd name="T23" fmla="*/ 373 h 486"/>
                <a:gd name="T24" fmla="*/ 282 w 563"/>
                <a:gd name="T25" fmla="*/ 370 h 486"/>
                <a:gd name="T26" fmla="*/ 306 w 563"/>
                <a:gd name="T27" fmla="*/ 352 h 486"/>
                <a:gd name="T28" fmla="*/ 324 w 563"/>
                <a:gd name="T29" fmla="*/ 313 h 486"/>
                <a:gd name="T30" fmla="*/ 544 w 563"/>
                <a:gd name="T31" fmla="*/ 287 h 486"/>
                <a:gd name="T32" fmla="*/ 520 w 563"/>
                <a:gd name="T33" fmla="*/ 357 h 486"/>
                <a:gd name="T34" fmla="*/ 478 w 563"/>
                <a:gd name="T35" fmla="*/ 412 h 486"/>
                <a:gd name="T36" fmla="*/ 417 w 563"/>
                <a:gd name="T37" fmla="*/ 453 h 486"/>
                <a:gd name="T38" fmla="*/ 337 w 563"/>
                <a:gd name="T39" fmla="*/ 477 h 486"/>
                <a:gd name="T40" fmla="*/ 234 w 563"/>
                <a:gd name="T41" fmla="*/ 486 h 486"/>
                <a:gd name="T42" fmla="*/ 169 w 563"/>
                <a:gd name="T43" fmla="*/ 481 h 486"/>
                <a:gd name="T44" fmla="*/ 110 w 563"/>
                <a:gd name="T45" fmla="*/ 467 h 486"/>
                <a:gd name="T46" fmla="*/ 62 w 563"/>
                <a:gd name="T47" fmla="*/ 442 h 486"/>
                <a:gd name="T48" fmla="*/ 25 w 563"/>
                <a:gd name="T49" fmla="*/ 402 h 486"/>
                <a:gd name="T50" fmla="*/ 4 w 563"/>
                <a:gd name="T51" fmla="*/ 350 h 486"/>
                <a:gd name="T52" fmla="*/ 0 w 563"/>
                <a:gd name="T53" fmla="*/ 281 h 486"/>
                <a:gd name="T54" fmla="*/ 16 w 563"/>
                <a:gd name="T55" fmla="*/ 195 h 486"/>
                <a:gd name="T56" fmla="*/ 56 w 563"/>
                <a:gd name="T57" fmla="*/ 119 h 486"/>
                <a:gd name="T58" fmla="*/ 115 w 563"/>
                <a:gd name="T59" fmla="*/ 61 h 486"/>
                <a:gd name="T60" fmla="*/ 190 w 563"/>
                <a:gd name="T61" fmla="*/ 21 h 486"/>
                <a:gd name="T62" fmla="*/ 279 w 563"/>
                <a:gd name="T63" fmla="*/ 2 h 486"/>
                <a:gd name="T64" fmla="*/ 376 w 563"/>
                <a:gd name="T65" fmla="*/ 2 h 486"/>
                <a:gd name="T66" fmla="*/ 454 w 563"/>
                <a:gd name="T67" fmla="*/ 17 h 486"/>
                <a:gd name="T68" fmla="*/ 509 w 563"/>
                <a:gd name="T69" fmla="*/ 45 h 486"/>
                <a:gd name="T70" fmla="*/ 544 w 563"/>
                <a:gd name="T71" fmla="*/ 86 h 486"/>
                <a:gd name="T72" fmla="*/ 561 w 563"/>
                <a:gd name="T73" fmla="*/ 138 h 486"/>
                <a:gd name="T74" fmla="*/ 560 w 563"/>
                <a:gd name="T75" fmla="*/ 202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3" h="486">
                  <a:moveTo>
                    <a:pt x="348" y="202"/>
                  </a:moveTo>
                  <a:lnTo>
                    <a:pt x="351" y="179"/>
                  </a:lnTo>
                  <a:lnTo>
                    <a:pt x="352" y="160"/>
                  </a:lnTo>
                  <a:lnTo>
                    <a:pt x="351" y="143"/>
                  </a:lnTo>
                  <a:lnTo>
                    <a:pt x="347" y="130"/>
                  </a:lnTo>
                  <a:lnTo>
                    <a:pt x="340" y="120"/>
                  </a:lnTo>
                  <a:lnTo>
                    <a:pt x="330" y="114"/>
                  </a:lnTo>
                  <a:lnTo>
                    <a:pt x="314" y="113"/>
                  </a:lnTo>
                  <a:lnTo>
                    <a:pt x="302" y="114"/>
                  </a:lnTo>
                  <a:lnTo>
                    <a:pt x="289" y="117"/>
                  </a:lnTo>
                  <a:lnTo>
                    <a:pt x="278" y="126"/>
                  </a:lnTo>
                  <a:lnTo>
                    <a:pt x="268" y="137"/>
                  </a:lnTo>
                  <a:lnTo>
                    <a:pt x="258" y="155"/>
                  </a:lnTo>
                  <a:lnTo>
                    <a:pt x="249" y="179"/>
                  </a:lnTo>
                  <a:lnTo>
                    <a:pt x="241" y="210"/>
                  </a:lnTo>
                  <a:lnTo>
                    <a:pt x="232" y="250"/>
                  </a:lnTo>
                  <a:lnTo>
                    <a:pt x="228" y="282"/>
                  </a:lnTo>
                  <a:lnTo>
                    <a:pt x="225" y="308"/>
                  </a:lnTo>
                  <a:lnTo>
                    <a:pt x="225" y="329"/>
                  </a:lnTo>
                  <a:lnTo>
                    <a:pt x="227" y="345"/>
                  </a:lnTo>
                  <a:lnTo>
                    <a:pt x="231" y="357"/>
                  </a:lnTo>
                  <a:lnTo>
                    <a:pt x="237" y="364"/>
                  </a:lnTo>
                  <a:lnTo>
                    <a:pt x="244" y="370"/>
                  </a:lnTo>
                  <a:lnTo>
                    <a:pt x="254" y="373"/>
                  </a:lnTo>
                  <a:lnTo>
                    <a:pt x="265" y="373"/>
                  </a:lnTo>
                  <a:lnTo>
                    <a:pt x="282" y="370"/>
                  </a:lnTo>
                  <a:lnTo>
                    <a:pt x="295" y="364"/>
                  </a:lnTo>
                  <a:lnTo>
                    <a:pt x="306" y="352"/>
                  </a:lnTo>
                  <a:lnTo>
                    <a:pt x="316" y="336"/>
                  </a:lnTo>
                  <a:lnTo>
                    <a:pt x="324" y="313"/>
                  </a:lnTo>
                  <a:lnTo>
                    <a:pt x="333" y="287"/>
                  </a:lnTo>
                  <a:lnTo>
                    <a:pt x="544" y="287"/>
                  </a:lnTo>
                  <a:lnTo>
                    <a:pt x="534" y="323"/>
                  </a:lnTo>
                  <a:lnTo>
                    <a:pt x="520" y="357"/>
                  </a:lnTo>
                  <a:lnTo>
                    <a:pt x="502" y="387"/>
                  </a:lnTo>
                  <a:lnTo>
                    <a:pt x="478" y="412"/>
                  </a:lnTo>
                  <a:lnTo>
                    <a:pt x="450" y="435"/>
                  </a:lnTo>
                  <a:lnTo>
                    <a:pt x="417" y="453"/>
                  </a:lnTo>
                  <a:lnTo>
                    <a:pt x="379" y="467"/>
                  </a:lnTo>
                  <a:lnTo>
                    <a:pt x="337" y="477"/>
                  </a:lnTo>
                  <a:lnTo>
                    <a:pt x="287" y="484"/>
                  </a:lnTo>
                  <a:lnTo>
                    <a:pt x="234" y="486"/>
                  </a:lnTo>
                  <a:lnTo>
                    <a:pt x="200" y="486"/>
                  </a:lnTo>
                  <a:lnTo>
                    <a:pt x="169" y="481"/>
                  </a:lnTo>
                  <a:lnTo>
                    <a:pt x="138" y="476"/>
                  </a:lnTo>
                  <a:lnTo>
                    <a:pt x="110" y="467"/>
                  </a:lnTo>
                  <a:lnTo>
                    <a:pt x="84" y="456"/>
                  </a:lnTo>
                  <a:lnTo>
                    <a:pt x="62" y="442"/>
                  </a:lnTo>
                  <a:lnTo>
                    <a:pt x="42" y="424"/>
                  </a:lnTo>
                  <a:lnTo>
                    <a:pt x="25" y="402"/>
                  </a:lnTo>
                  <a:lnTo>
                    <a:pt x="12" y="378"/>
                  </a:lnTo>
                  <a:lnTo>
                    <a:pt x="4" y="350"/>
                  </a:lnTo>
                  <a:lnTo>
                    <a:pt x="0" y="318"/>
                  </a:lnTo>
                  <a:lnTo>
                    <a:pt x="0" y="281"/>
                  </a:lnTo>
                  <a:lnTo>
                    <a:pt x="5" y="240"/>
                  </a:lnTo>
                  <a:lnTo>
                    <a:pt x="16" y="195"/>
                  </a:lnTo>
                  <a:lnTo>
                    <a:pt x="33" y="154"/>
                  </a:lnTo>
                  <a:lnTo>
                    <a:pt x="56" y="119"/>
                  </a:lnTo>
                  <a:lnTo>
                    <a:pt x="83" y="88"/>
                  </a:lnTo>
                  <a:lnTo>
                    <a:pt x="115" y="61"/>
                  </a:lnTo>
                  <a:lnTo>
                    <a:pt x="151" y="38"/>
                  </a:lnTo>
                  <a:lnTo>
                    <a:pt x="190" y="21"/>
                  </a:lnTo>
                  <a:lnTo>
                    <a:pt x="234" y="10"/>
                  </a:lnTo>
                  <a:lnTo>
                    <a:pt x="279" y="2"/>
                  </a:lnTo>
                  <a:lnTo>
                    <a:pt x="328" y="0"/>
                  </a:lnTo>
                  <a:lnTo>
                    <a:pt x="376" y="2"/>
                  </a:lnTo>
                  <a:lnTo>
                    <a:pt x="417" y="7"/>
                  </a:lnTo>
                  <a:lnTo>
                    <a:pt x="454" y="17"/>
                  </a:lnTo>
                  <a:lnTo>
                    <a:pt x="484" y="28"/>
                  </a:lnTo>
                  <a:lnTo>
                    <a:pt x="509" y="45"/>
                  </a:lnTo>
                  <a:lnTo>
                    <a:pt x="529" y="64"/>
                  </a:lnTo>
                  <a:lnTo>
                    <a:pt x="544" y="86"/>
                  </a:lnTo>
                  <a:lnTo>
                    <a:pt x="556" y="112"/>
                  </a:lnTo>
                  <a:lnTo>
                    <a:pt x="561" y="138"/>
                  </a:lnTo>
                  <a:lnTo>
                    <a:pt x="563" y="170"/>
                  </a:lnTo>
                  <a:lnTo>
                    <a:pt x="560" y="202"/>
                  </a:lnTo>
                  <a:lnTo>
                    <a:pt x="348" y="202"/>
                  </a:lnTo>
                  <a:close/>
                </a:path>
              </a:pathLst>
            </a:custGeom>
            <a:solidFill>
              <a:srgbClr val="003C7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5213351" y="1157288"/>
              <a:ext cx="320675" cy="266700"/>
            </a:xfrm>
            <a:custGeom>
              <a:avLst/>
              <a:gdLst>
                <a:gd name="T0" fmla="*/ 302 w 607"/>
                <a:gd name="T1" fmla="*/ 114 h 504"/>
                <a:gd name="T2" fmla="*/ 301 w 607"/>
                <a:gd name="T3" fmla="*/ 110 h 504"/>
                <a:gd name="T4" fmla="*/ 302 w 607"/>
                <a:gd name="T5" fmla="*/ 102 h 504"/>
                <a:gd name="T6" fmla="*/ 305 w 607"/>
                <a:gd name="T7" fmla="*/ 90 h 504"/>
                <a:gd name="T8" fmla="*/ 308 w 607"/>
                <a:gd name="T9" fmla="*/ 76 h 504"/>
                <a:gd name="T10" fmla="*/ 312 w 607"/>
                <a:gd name="T11" fmla="*/ 61 h 504"/>
                <a:gd name="T12" fmla="*/ 316 w 607"/>
                <a:gd name="T13" fmla="*/ 45 h 504"/>
                <a:gd name="T14" fmla="*/ 320 w 607"/>
                <a:gd name="T15" fmla="*/ 30 h 504"/>
                <a:gd name="T16" fmla="*/ 323 w 607"/>
                <a:gd name="T17" fmla="*/ 17 h 504"/>
                <a:gd name="T18" fmla="*/ 323 w 607"/>
                <a:gd name="T19" fmla="*/ 7 h 504"/>
                <a:gd name="T20" fmla="*/ 322 w 607"/>
                <a:gd name="T21" fmla="*/ 2 h 504"/>
                <a:gd name="T22" fmla="*/ 318 w 607"/>
                <a:gd name="T23" fmla="*/ 0 h 504"/>
                <a:gd name="T24" fmla="*/ 59 w 607"/>
                <a:gd name="T25" fmla="*/ 196 h 504"/>
                <a:gd name="T26" fmla="*/ 0 w 607"/>
                <a:gd name="T27" fmla="*/ 504 h 504"/>
                <a:gd name="T28" fmla="*/ 230 w 607"/>
                <a:gd name="T29" fmla="*/ 504 h 504"/>
                <a:gd name="T30" fmla="*/ 282 w 607"/>
                <a:gd name="T31" fmla="*/ 217 h 504"/>
                <a:gd name="T32" fmla="*/ 288 w 607"/>
                <a:gd name="T33" fmla="*/ 198 h 504"/>
                <a:gd name="T34" fmla="*/ 296 w 607"/>
                <a:gd name="T35" fmla="*/ 184 h 504"/>
                <a:gd name="T36" fmla="*/ 309 w 607"/>
                <a:gd name="T37" fmla="*/ 174 h 504"/>
                <a:gd name="T38" fmla="*/ 322 w 607"/>
                <a:gd name="T39" fmla="*/ 168 h 504"/>
                <a:gd name="T40" fmla="*/ 337 w 607"/>
                <a:gd name="T41" fmla="*/ 167 h 504"/>
                <a:gd name="T42" fmla="*/ 351 w 607"/>
                <a:gd name="T43" fmla="*/ 168 h 504"/>
                <a:gd name="T44" fmla="*/ 361 w 607"/>
                <a:gd name="T45" fmla="*/ 175 h 504"/>
                <a:gd name="T46" fmla="*/ 368 w 607"/>
                <a:gd name="T47" fmla="*/ 186 h 504"/>
                <a:gd name="T48" fmla="*/ 371 w 607"/>
                <a:gd name="T49" fmla="*/ 201 h 504"/>
                <a:gd name="T50" fmla="*/ 370 w 607"/>
                <a:gd name="T51" fmla="*/ 219 h 504"/>
                <a:gd name="T52" fmla="*/ 318 w 607"/>
                <a:gd name="T53" fmla="*/ 504 h 504"/>
                <a:gd name="T54" fmla="*/ 546 w 607"/>
                <a:gd name="T55" fmla="*/ 504 h 504"/>
                <a:gd name="T56" fmla="*/ 603 w 607"/>
                <a:gd name="T57" fmla="*/ 198 h 504"/>
                <a:gd name="T58" fmla="*/ 607 w 607"/>
                <a:gd name="T59" fmla="*/ 164 h 504"/>
                <a:gd name="T60" fmla="*/ 605 w 607"/>
                <a:gd name="T61" fmla="*/ 134 h 504"/>
                <a:gd name="T62" fmla="*/ 601 w 607"/>
                <a:gd name="T63" fmla="*/ 109 h 504"/>
                <a:gd name="T64" fmla="*/ 593 w 607"/>
                <a:gd name="T65" fmla="*/ 86 h 504"/>
                <a:gd name="T66" fmla="*/ 580 w 607"/>
                <a:gd name="T67" fmla="*/ 69 h 504"/>
                <a:gd name="T68" fmla="*/ 563 w 607"/>
                <a:gd name="T69" fmla="*/ 55 h 504"/>
                <a:gd name="T70" fmla="*/ 543 w 607"/>
                <a:gd name="T71" fmla="*/ 44 h 504"/>
                <a:gd name="T72" fmla="*/ 521 w 607"/>
                <a:gd name="T73" fmla="*/ 37 h 504"/>
                <a:gd name="T74" fmla="*/ 495 w 607"/>
                <a:gd name="T75" fmla="*/ 33 h 504"/>
                <a:gd name="T76" fmla="*/ 469 w 607"/>
                <a:gd name="T77" fmla="*/ 31 h 504"/>
                <a:gd name="T78" fmla="*/ 464 w 607"/>
                <a:gd name="T79" fmla="*/ 31 h 504"/>
                <a:gd name="T80" fmla="*/ 453 w 607"/>
                <a:gd name="T81" fmla="*/ 33 h 504"/>
                <a:gd name="T82" fmla="*/ 436 w 607"/>
                <a:gd name="T83" fmla="*/ 37 h 504"/>
                <a:gd name="T84" fmla="*/ 416 w 607"/>
                <a:gd name="T85" fmla="*/ 42 h 504"/>
                <a:gd name="T86" fmla="*/ 392 w 607"/>
                <a:gd name="T87" fmla="*/ 50 h 504"/>
                <a:gd name="T88" fmla="*/ 368 w 607"/>
                <a:gd name="T89" fmla="*/ 61 h 504"/>
                <a:gd name="T90" fmla="*/ 344 w 607"/>
                <a:gd name="T91" fmla="*/ 75 h 504"/>
                <a:gd name="T92" fmla="*/ 322 w 607"/>
                <a:gd name="T93" fmla="*/ 92 h 504"/>
                <a:gd name="T94" fmla="*/ 302 w 607"/>
                <a:gd name="T95" fmla="*/ 114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07" h="504">
                  <a:moveTo>
                    <a:pt x="302" y="114"/>
                  </a:moveTo>
                  <a:lnTo>
                    <a:pt x="301" y="110"/>
                  </a:lnTo>
                  <a:lnTo>
                    <a:pt x="302" y="102"/>
                  </a:lnTo>
                  <a:lnTo>
                    <a:pt x="305" y="90"/>
                  </a:lnTo>
                  <a:lnTo>
                    <a:pt x="308" y="76"/>
                  </a:lnTo>
                  <a:lnTo>
                    <a:pt x="312" y="61"/>
                  </a:lnTo>
                  <a:lnTo>
                    <a:pt x="316" y="45"/>
                  </a:lnTo>
                  <a:lnTo>
                    <a:pt x="320" y="30"/>
                  </a:lnTo>
                  <a:lnTo>
                    <a:pt x="323" y="17"/>
                  </a:lnTo>
                  <a:lnTo>
                    <a:pt x="323" y="7"/>
                  </a:lnTo>
                  <a:lnTo>
                    <a:pt x="322" y="2"/>
                  </a:lnTo>
                  <a:lnTo>
                    <a:pt x="318" y="0"/>
                  </a:lnTo>
                  <a:lnTo>
                    <a:pt x="59" y="196"/>
                  </a:lnTo>
                  <a:lnTo>
                    <a:pt x="0" y="504"/>
                  </a:lnTo>
                  <a:lnTo>
                    <a:pt x="230" y="504"/>
                  </a:lnTo>
                  <a:lnTo>
                    <a:pt x="282" y="217"/>
                  </a:lnTo>
                  <a:lnTo>
                    <a:pt x="288" y="198"/>
                  </a:lnTo>
                  <a:lnTo>
                    <a:pt x="296" y="184"/>
                  </a:lnTo>
                  <a:lnTo>
                    <a:pt x="309" y="174"/>
                  </a:lnTo>
                  <a:lnTo>
                    <a:pt x="322" y="168"/>
                  </a:lnTo>
                  <a:lnTo>
                    <a:pt x="337" y="167"/>
                  </a:lnTo>
                  <a:lnTo>
                    <a:pt x="351" y="168"/>
                  </a:lnTo>
                  <a:lnTo>
                    <a:pt x="361" y="175"/>
                  </a:lnTo>
                  <a:lnTo>
                    <a:pt x="368" y="186"/>
                  </a:lnTo>
                  <a:lnTo>
                    <a:pt x="371" y="201"/>
                  </a:lnTo>
                  <a:lnTo>
                    <a:pt x="370" y="219"/>
                  </a:lnTo>
                  <a:lnTo>
                    <a:pt x="318" y="504"/>
                  </a:lnTo>
                  <a:lnTo>
                    <a:pt x="546" y="504"/>
                  </a:lnTo>
                  <a:lnTo>
                    <a:pt x="603" y="198"/>
                  </a:lnTo>
                  <a:lnTo>
                    <a:pt x="607" y="164"/>
                  </a:lnTo>
                  <a:lnTo>
                    <a:pt x="605" y="134"/>
                  </a:lnTo>
                  <a:lnTo>
                    <a:pt x="601" y="109"/>
                  </a:lnTo>
                  <a:lnTo>
                    <a:pt x="593" y="86"/>
                  </a:lnTo>
                  <a:lnTo>
                    <a:pt x="580" y="69"/>
                  </a:lnTo>
                  <a:lnTo>
                    <a:pt x="563" y="55"/>
                  </a:lnTo>
                  <a:lnTo>
                    <a:pt x="543" y="44"/>
                  </a:lnTo>
                  <a:lnTo>
                    <a:pt x="521" y="37"/>
                  </a:lnTo>
                  <a:lnTo>
                    <a:pt x="495" y="33"/>
                  </a:lnTo>
                  <a:lnTo>
                    <a:pt x="469" y="31"/>
                  </a:lnTo>
                  <a:lnTo>
                    <a:pt x="464" y="31"/>
                  </a:lnTo>
                  <a:lnTo>
                    <a:pt x="453" y="33"/>
                  </a:lnTo>
                  <a:lnTo>
                    <a:pt x="436" y="37"/>
                  </a:lnTo>
                  <a:lnTo>
                    <a:pt x="416" y="42"/>
                  </a:lnTo>
                  <a:lnTo>
                    <a:pt x="392" y="50"/>
                  </a:lnTo>
                  <a:lnTo>
                    <a:pt x="368" y="61"/>
                  </a:lnTo>
                  <a:lnTo>
                    <a:pt x="344" y="75"/>
                  </a:lnTo>
                  <a:lnTo>
                    <a:pt x="322" y="92"/>
                  </a:lnTo>
                  <a:lnTo>
                    <a:pt x="302" y="114"/>
                  </a:lnTo>
                  <a:close/>
                </a:path>
              </a:pathLst>
            </a:custGeom>
            <a:solidFill>
              <a:srgbClr val="003C7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5029201" y="881063"/>
              <a:ext cx="282575" cy="546100"/>
            </a:xfrm>
            <a:custGeom>
              <a:avLst/>
              <a:gdLst>
                <a:gd name="T0" fmla="*/ 401 w 535"/>
                <a:gd name="T1" fmla="*/ 722 h 1031"/>
                <a:gd name="T2" fmla="*/ 535 w 535"/>
                <a:gd name="T3" fmla="*/ 0 h 1031"/>
                <a:gd name="T4" fmla="*/ 135 w 535"/>
                <a:gd name="T5" fmla="*/ 305 h 1031"/>
                <a:gd name="T6" fmla="*/ 0 w 535"/>
                <a:gd name="T7" fmla="*/ 1031 h 1031"/>
                <a:gd name="T8" fmla="*/ 401 w 535"/>
                <a:gd name="T9" fmla="*/ 722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5" h="1031">
                  <a:moveTo>
                    <a:pt x="401" y="722"/>
                  </a:moveTo>
                  <a:lnTo>
                    <a:pt x="535" y="0"/>
                  </a:lnTo>
                  <a:lnTo>
                    <a:pt x="135" y="305"/>
                  </a:lnTo>
                  <a:lnTo>
                    <a:pt x="0" y="1031"/>
                  </a:lnTo>
                  <a:lnTo>
                    <a:pt x="401" y="722"/>
                  </a:lnTo>
                  <a:close/>
                </a:path>
              </a:pathLst>
            </a:custGeom>
            <a:solidFill>
              <a:srgbClr val="003C7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extBox 21"/>
          <p:cNvSpPr txBox="1"/>
          <p:nvPr userDrawn="1"/>
        </p:nvSpPr>
        <p:spPr>
          <a:xfrm>
            <a:off x="4734159" y="809305"/>
            <a:ext cx="3216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AMERICAS SALES &amp; PARTNER SUMMIT 2012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79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en PPT back.jp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88355"/>
          <a:stretch/>
        </p:blipFill>
        <p:spPr>
          <a:xfrm>
            <a:off x="286015" y="6452574"/>
            <a:ext cx="8587481" cy="41148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3910601" y="6443597"/>
            <a:ext cx="13227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SzTx/>
              <a:defRPr/>
            </a:pPr>
            <a:r>
              <a:rPr lang="en-US" sz="800" b="0" kern="1200" dirty="0" smtClean="0">
                <a:solidFill>
                  <a:srgbClr val="5A5A5A"/>
                </a:solidFill>
                <a:latin typeface="+mn-lt"/>
                <a:ea typeface="+mn-ea"/>
                <a:cs typeface="Arial" charset="0"/>
              </a:rPr>
              <a:t>COMPANY CONFIDENTIAL</a:t>
            </a:r>
            <a:endParaRPr lang="en-US" sz="800" b="0" kern="1200" dirty="0">
              <a:solidFill>
                <a:srgbClr val="5A5A5A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19063"/>
            <a:ext cx="8007350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75" y="1697039"/>
            <a:ext cx="8093075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2" name="Picture 11" descr="Honeywell medalla final 2.png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t="33344" r="11250" b="37322"/>
          <a:stretch/>
        </p:blipFill>
        <p:spPr>
          <a:xfrm>
            <a:off x="509413" y="5973296"/>
            <a:ext cx="2017163" cy="5755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63" r:id="rId5"/>
    <p:sldLayoutId id="2147483762" r:id="rId6"/>
    <p:sldLayoutId id="2147483753" r:id="rId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Trebuchet MS" pitchFamily="34" charset="0"/>
          <a:cs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SzPct val="65000"/>
        <a:buFontTx/>
        <a:buBlip>
          <a:blip r:embed="rId13"/>
        </a:buBlip>
        <a:defRPr sz="3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8975" indent="-322263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SzPct val="65000"/>
        <a:buBlip>
          <a:blip r:embed="rId14"/>
        </a:buBlip>
        <a:defRPr sz="2800">
          <a:solidFill>
            <a:schemeClr val="tx1">
              <a:lumMod val="85000"/>
              <a:lumOff val="15000"/>
            </a:schemeClr>
          </a:solidFill>
          <a:latin typeface="+mn-lt"/>
          <a:cs typeface="+mn-cs"/>
        </a:defRPr>
      </a:lvl2pPr>
      <a:lvl3pPr marL="974725" indent="-26193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SzPct val="65000"/>
        <a:buBlip>
          <a:blip r:embed="rId14"/>
        </a:buBlip>
        <a:defRPr sz="2400">
          <a:solidFill>
            <a:schemeClr val="tx1">
              <a:lumMod val="85000"/>
              <a:lumOff val="15000"/>
            </a:schemeClr>
          </a:solidFill>
          <a:latin typeface="+mn-lt"/>
          <a:cs typeface="+mn-cs"/>
        </a:defRPr>
      </a:lvl3pPr>
      <a:lvl4pPr marL="1236663" indent="-239713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SzPct val="65000"/>
        <a:buBlip>
          <a:blip r:embed="rId14"/>
        </a:buBlip>
        <a:defRPr sz="2000">
          <a:solidFill>
            <a:schemeClr val="tx1">
              <a:lumMod val="85000"/>
              <a:lumOff val="15000"/>
            </a:schemeClr>
          </a:solidFill>
          <a:latin typeface="+mn-lt"/>
          <a:cs typeface="+mn-cs"/>
        </a:defRPr>
      </a:lvl4pPr>
      <a:lvl5pPr marL="1484313" indent="-239713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SzPct val="65000"/>
        <a:buBlip>
          <a:blip r:embed="rId14"/>
        </a:buBlip>
        <a:tabLst/>
        <a:defRPr sz="2000">
          <a:solidFill>
            <a:schemeClr val="tx1">
              <a:lumMod val="85000"/>
              <a:lumOff val="15000"/>
            </a:schemeClr>
          </a:solidFill>
          <a:latin typeface="+mn-lt"/>
          <a:cs typeface="+mn-cs"/>
        </a:defRPr>
      </a:lvl5pPr>
      <a:lvl6pPr marL="2230438" indent="-227013" algn="l" rtl="0" eaLnBrk="1" fontAlgn="base" hangingPunct="1">
        <a:spcBef>
          <a:spcPct val="20000"/>
        </a:spcBef>
        <a:spcAft>
          <a:spcPct val="0"/>
        </a:spcAft>
        <a:buSzPct val="65000"/>
        <a:buBlip>
          <a:blip r:embed="rId14"/>
        </a:buBlip>
        <a:defRPr sz="2000">
          <a:solidFill>
            <a:schemeClr val="bg1"/>
          </a:solidFill>
          <a:latin typeface="+mn-lt"/>
          <a:cs typeface="+mn-cs"/>
        </a:defRPr>
      </a:lvl6pPr>
      <a:lvl7pPr marL="2687638" indent="-227013" algn="l" rtl="0" eaLnBrk="1" fontAlgn="base" hangingPunct="1">
        <a:spcBef>
          <a:spcPct val="20000"/>
        </a:spcBef>
        <a:spcAft>
          <a:spcPct val="0"/>
        </a:spcAft>
        <a:buSzPct val="65000"/>
        <a:buBlip>
          <a:blip r:embed="rId14"/>
        </a:buBlip>
        <a:defRPr sz="2000">
          <a:solidFill>
            <a:schemeClr val="bg1"/>
          </a:solidFill>
          <a:latin typeface="+mn-lt"/>
          <a:cs typeface="+mn-cs"/>
        </a:defRPr>
      </a:lvl7pPr>
      <a:lvl8pPr marL="3144838" indent="-227013" algn="l" rtl="0" eaLnBrk="1" fontAlgn="base" hangingPunct="1">
        <a:spcBef>
          <a:spcPct val="20000"/>
        </a:spcBef>
        <a:spcAft>
          <a:spcPct val="0"/>
        </a:spcAft>
        <a:buSzPct val="65000"/>
        <a:buBlip>
          <a:blip r:embed="rId14"/>
        </a:buBlip>
        <a:defRPr sz="2000">
          <a:solidFill>
            <a:schemeClr val="bg1"/>
          </a:solidFill>
          <a:latin typeface="+mn-lt"/>
          <a:cs typeface="+mn-cs"/>
        </a:defRPr>
      </a:lvl8pPr>
      <a:lvl9pPr marL="3602038" indent="-227013" algn="l" rtl="0" eaLnBrk="1" fontAlgn="base" hangingPunct="1">
        <a:spcBef>
          <a:spcPct val="20000"/>
        </a:spcBef>
        <a:spcAft>
          <a:spcPct val="0"/>
        </a:spcAft>
        <a:buSzPct val="65000"/>
        <a:buBlip>
          <a:blip r:embed="rId14"/>
        </a:buBlip>
        <a:defRPr sz="20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microsoft.com/office/2007/relationships/hdphoto" Target="../media/hdphoto13.wdp"/><Relationship Id="rId2" Type="http://schemas.openxmlformats.org/officeDocument/2006/relationships/image" Target="../media/image30.png"/><Relationship Id="rId16" Type="http://schemas.microsoft.com/office/2007/relationships/hdphoto" Target="../media/hdphoto1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microsoft.com/office/2007/relationships/hdphoto" Target="../media/hdphoto10.wdp"/><Relationship Id="rId15" Type="http://schemas.openxmlformats.org/officeDocument/2006/relationships/image" Target="../media/image37.png"/><Relationship Id="rId10" Type="http://schemas.openxmlformats.org/officeDocument/2006/relationships/image" Target="../media/image34.jpeg"/><Relationship Id="rId4" Type="http://schemas.openxmlformats.org/officeDocument/2006/relationships/image" Target="../media/image31.png"/><Relationship Id="rId9" Type="http://schemas.microsoft.com/office/2007/relationships/hdphoto" Target="../media/hdphoto12.wdp"/><Relationship Id="rId1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1.png"/><Relationship Id="rId18" Type="http://schemas.openxmlformats.org/officeDocument/2006/relationships/hyperlink" Target="http://www.ups.handheld.com/Site.aspx/na/en/product_center/hardware/?product=320" TargetMode="External"/><Relationship Id="rId3" Type="http://schemas.openxmlformats.org/officeDocument/2006/relationships/image" Target="../media/image56.jpeg"/><Relationship Id="rId21" Type="http://schemas.openxmlformats.org/officeDocument/2006/relationships/hyperlink" Target="http://www.ups.handheld.com/Site.aspx/na/en/product_center/hardware/?product=35" TargetMode="External"/><Relationship Id="rId7" Type="http://schemas.microsoft.com/office/2007/relationships/hdphoto" Target="../media/hdphoto17.wdp"/><Relationship Id="rId12" Type="http://schemas.openxmlformats.org/officeDocument/2006/relationships/hyperlink" Target="http://www.motorola.com/Business/US-EN/Business+Product+and+Services/Bar+Code+Scanning/Bar+Code+Scanners/General+Purpose+Scanners/LS4278_US-EN" TargetMode="External"/><Relationship Id="rId17" Type="http://schemas.microsoft.com/office/2007/relationships/hdphoto" Target="../media/hdphoto21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2.png"/><Relationship Id="rId20" Type="http://schemas.microsoft.com/office/2007/relationships/hdphoto" Target="../media/hdphoto2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5" Type="http://schemas.openxmlformats.org/officeDocument/2006/relationships/hyperlink" Target="http://www.motorola.com/Business/US-EN/Business+Product+and+Services/Bar+Code+Scanning/Bar+Code+Scanners/General+Purpose+Scanners/DS6878_DL_US-EN" TargetMode="External"/><Relationship Id="rId23" Type="http://schemas.microsoft.com/office/2007/relationships/hdphoto" Target="../media/hdphoto23.wdp"/><Relationship Id="rId10" Type="http://schemas.openxmlformats.org/officeDocument/2006/relationships/image" Target="../media/image60.png"/><Relationship Id="rId19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microsoft.com/office/2007/relationships/hdphoto" Target="../media/hdphoto18.wdp"/><Relationship Id="rId14" Type="http://schemas.microsoft.com/office/2007/relationships/hdphoto" Target="../media/hdphoto20.wdp"/><Relationship Id="rId22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5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6.png"/><Relationship Id="rId7" Type="http://schemas.microsoft.com/office/2007/relationships/hdphoto" Target="../media/hdphoto2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6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6.png"/><Relationship Id="rId5" Type="http://schemas.microsoft.com/office/2007/relationships/hdphoto" Target="../media/hdphoto25.wdp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microsoft.com/office/2007/relationships/hdphoto" Target="../media/hdphoto2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11" Type="http://schemas.microsoft.com/office/2007/relationships/hdphoto" Target="../media/hdphoto5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7.wdp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7.wdp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9.wdp"/><Relationship Id="rId3" Type="http://schemas.microsoft.com/office/2007/relationships/hdphoto" Target="../media/hdphoto28.wdp"/><Relationship Id="rId7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7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jpeg"/><Relationship Id="rId10" Type="http://schemas.openxmlformats.org/officeDocument/2006/relationships/image" Target="../media/image23.jpe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8.png"/><Relationship Id="rId10" Type="http://schemas.openxmlformats.org/officeDocument/2006/relationships/image" Target="../media/image104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96.png"/><Relationship Id="rId7" Type="http://schemas.openxmlformats.org/officeDocument/2006/relationships/image" Target="../media/image110.pn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99.png"/><Relationship Id="rId10" Type="http://schemas.openxmlformats.org/officeDocument/2006/relationships/image" Target="../media/image113.png"/><Relationship Id="rId4" Type="http://schemas.openxmlformats.org/officeDocument/2006/relationships/image" Target="../media/image98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SG20 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 smtClean="0"/>
              <a:t>February </a:t>
            </a:r>
            <a:r>
              <a:rPr lang="en-US" dirty="0" smtClean="0"/>
              <a:t>2012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698752" y="698110"/>
            <a:ext cx="3445248" cy="2628976"/>
            <a:chOff x="5508045" y="171907"/>
            <a:chExt cx="3445248" cy="2628976"/>
          </a:xfrm>
        </p:grpSpPr>
        <p:grpSp>
          <p:nvGrpSpPr>
            <p:cNvPr id="5" name="Group 4"/>
            <p:cNvGrpSpPr/>
            <p:nvPr/>
          </p:nvGrpSpPr>
          <p:grpSpPr>
            <a:xfrm>
              <a:off x="5508045" y="450398"/>
              <a:ext cx="2375528" cy="2350485"/>
              <a:chOff x="5508045" y="450398"/>
              <a:chExt cx="2375528" cy="2350485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7037" l="129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8045" y="450398"/>
                <a:ext cx="1642730" cy="14307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085" b="100000" l="392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9410" y="1362608"/>
                <a:ext cx="1554163" cy="1438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356" b="95932" l="0" r="9774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9947" y="171907"/>
              <a:ext cx="1503346" cy="1430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922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Positioning Statement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3875" y="1697038"/>
            <a:ext cx="8093075" cy="2739211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Clr>
                <a:schemeClr val="accent1"/>
              </a:buClr>
              <a:buSzPct val="55000"/>
              <a:buNone/>
              <a:defRPr/>
            </a:pPr>
            <a:r>
              <a:rPr lang="en-US" sz="2000" dirty="0" smtClean="0">
                <a:solidFill>
                  <a:schemeClr val="tx1"/>
                </a:solidFill>
                <a:cs typeface="Osaka"/>
              </a:rPr>
              <a:t>The SG20 family of </a:t>
            </a:r>
            <a:r>
              <a:rPr lang="en-US" sz="2000" b="1" dirty="0" smtClean="0">
                <a:solidFill>
                  <a:schemeClr val="tx1"/>
                </a:solidFill>
                <a:cs typeface="Osaka"/>
              </a:rPr>
              <a:t>affordable</a:t>
            </a:r>
            <a:r>
              <a:rPr lang="en-US" sz="2000" dirty="0" smtClean="0">
                <a:solidFill>
                  <a:schemeClr val="tx1"/>
                </a:solidFill>
                <a:cs typeface="Osaka"/>
              </a:rPr>
              <a:t> bar code readers offers </a:t>
            </a:r>
            <a:r>
              <a:rPr lang="en-US" sz="2000" b="1" dirty="0" smtClean="0">
                <a:solidFill>
                  <a:schemeClr val="tx1"/>
                </a:solidFill>
                <a:cs typeface="Osaka"/>
              </a:rPr>
              <a:t>class leading imaging performance</a:t>
            </a:r>
            <a:r>
              <a:rPr lang="en-US" sz="2000" dirty="0" smtClean="0">
                <a:solidFill>
                  <a:schemeClr val="tx1"/>
                </a:solidFill>
                <a:cs typeface="Osaka"/>
              </a:rPr>
              <a:t> with a </a:t>
            </a:r>
            <a:r>
              <a:rPr lang="en-US" sz="2000" b="1" dirty="0" smtClean="0">
                <a:solidFill>
                  <a:schemeClr val="tx1"/>
                </a:solidFill>
                <a:cs typeface="Osaka"/>
              </a:rPr>
              <a:t>choice of linear or 2D, corded or cordless</a:t>
            </a:r>
            <a:r>
              <a:rPr lang="en-US" sz="2000" dirty="0" smtClean="0">
                <a:solidFill>
                  <a:schemeClr val="tx1"/>
                </a:solidFill>
                <a:cs typeface="Osaka"/>
              </a:rPr>
              <a:t> for the enterprise that is looking to improve their bar code data capture experience and increase profitability by improving data collection efficiency.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973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Product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0342" y="1220577"/>
            <a:ext cx="8534400" cy="5015219"/>
          </a:xfrm>
        </p:spPr>
        <p:txBody>
          <a:bodyPr/>
          <a:lstStyle/>
          <a:p>
            <a:r>
              <a:rPr lang="en-US" sz="1800" dirty="0" smtClean="0"/>
              <a:t>SG20 Family (General Duty Scanner) – 6 scanner models</a:t>
            </a:r>
          </a:p>
          <a:p>
            <a:pPr lvl="1"/>
            <a:r>
              <a:rPr lang="en-US" sz="1700" dirty="0" smtClean="0"/>
              <a:t>Tethered &amp; Cordless</a:t>
            </a:r>
          </a:p>
          <a:p>
            <a:endParaRPr lang="en-US" sz="1700" dirty="0" smtClean="0"/>
          </a:p>
          <a:p>
            <a:endParaRPr lang="en-US" sz="1700" dirty="0"/>
          </a:p>
          <a:p>
            <a:endParaRPr lang="en-US" sz="1700" dirty="0" smtClean="0"/>
          </a:p>
          <a:p>
            <a:endParaRPr lang="en-US" sz="1700" dirty="0"/>
          </a:p>
          <a:p>
            <a:pPr marL="0" indent="0">
              <a:buNone/>
            </a:pPr>
            <a:endParaRPr lang="en-US" sz="1700" dirty="0" smtClean="0"/>
          </a:p>
          <a:p>
            <a:r>
              <a:rPr lang="en-US" sz="1700" dirty="0" smtClean="0"/>
              <a:t>Key characteristics</a:t>
            </a:r>
          </a:p>
          <a:p>
            <a:pPr lvl="1"/>
            <a:r>
              <a:rPr lang="en-US" sz="1600" dirty="0" smtClean="0"/>
              <a:t>Leading </a:t>
            </a:r>
            <a:r>
              <a:rPr lang="en-US" sz="1600" dirty="0"/>
              <a:t>2D imager performance leveraged off EA30 technology </a:t>
            </a:r>
            <a:r>
              <a:rPr lang="en-US" sz="1600" dirty="0" smtClean="0"/>
              <a:t>providing the fastest 2D HHS scanner on the market</a:t>
            </a:r>
          </a:p>
          <a:p>
            <a:pPr lvl="1"/>
            <a:r>
              <a:rPr lang="en-US" sz="1600" dirty="0" smtClean="0"/>
              <a:t>Unique </a:t>
            </a:r>
            <a:r>
              <a:rPr lang="en-US" sz="1600" dirty="0"/>
              <a:t>styling that sets it apart from traditional gun shaped </a:t>
            </a:r>
            <a:r>
              <a:rPr lang="en-US" sz="1600" dirty="0" smtClean="0"/>
              <a:t>HH’s</a:t>
            </a:r>
          </a:p>
          <a:p>
            <a:pPr lvl="1"/>
            <a:r>
              <a:rPr lang="en-US" sz="1600" dirty="0" smtClean="0"/>
              <a:t>Highly visible multi-color LED user feedback</a:t>
            </a:r>
          </a:p>
          <a:p>
            <a:pPr lvl="1"/>
            <a:r>
              <a:rPr lang="en-US" sz="1600" dirty="0" smtClean="0"/>
              <a:t>Attractive  category leading pricing</a:t>
            </a:r>
          </a:p>
          <a:p>
            <a:pPr lvl="1"/>
            <a:r>
              <a:rPr lang="en-US" sz="1600" dirty="0" smtClean="0"/>
              <a:t>Reading from LCD screen (mobile couponing)</a:t>
            </a:r>
          </a:p>
          <a:p>
            <a:pPr lvl="1"/>
            <a:r>
              <a:rPr lang="en-US" sz="1600" dirty="0" smtClean="0"/>
              <a:t>2D </a:t>
            </a:r>
            <a:r>
              <a:rPr lang="en-US" sz="1600" dirty="0"/>
              <a:t>image and video capture (2D models)</a:t>
            </a:r>
          </a:p>
          <a:p>
            <a:pPr lvl="1"/>
            <a:r>
              <a:rPr lang="en-US" sz="1600" dirty="0"/>
              <a:t>USB trickle </a:t>
            </a:r>
            <a:r>
              <a:rPr lang="en-US" sz="1600" dirty="0" smtClean="0"/>
              <a:t>recharge for BT models</a:t>
            </a:r>
          </a:p>
          <a:p>
            <a:pPr lvl="1"/>
            <a:r>
              <a:rPr lang="en-US" sz="1600" dirty="0" smtClean="0"/>
              <a:t>5 </a:t>
            </a:r>
            <a:r>
              <a:rPr lang="en-US" sz="1600" dirty="0" err="1" smtClean="0"/>
              <a:t>yr</a:t>
            </a:r>
            <a:r>
              <a:rPr lang="en-US" sz="1600" dirty="0" smtClean="0"/>
              <a:t> warranty corded scanner; 3 </a:t>
            </a:r>
            <a:r>
              <a:rPr lang="en-US" sz="1600" dirty="0" err="1" smtClean="0"/>
              <a:t>yrs</a:t>
            </a:r>
            <a:r>
              <a:rPr lang="en-US" sz="1600" dirty="0" smtClean="0"/>
              <a:t> on cordless scanner</a:t>
            </a:r>
          </a:p>
          <a:p>
            <a:pPr lvl="1"/>
            <a:endParaRPr lang="en-US" sz="16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28" y="1829515"/>
            <a:ext cx="6882828" cy="1386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601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SG20 Model Number Configurator</a:t>
            </a:r>
            <a:endParaRPr lang="en-US" dirty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87362" y="1525586"/>
            <a:ext cx="8093075" cy="535531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 smtClean="0"/>
              <a:t>SG20x xx – xxx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613104" y="1996068"/>
            <a:ext cx="609600" cy="0"/>
          </a:xfrm>
          <a:prstGeom prst="line">
            <a:avLst/>
          </a:prstGeom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466114" y="1981201"/>
            <a:ext cx="181342" cy="0"/>
          </a:xfrm>
          <a:prstGeom prst="line">
            <a:avLst/>
          </a:prstGeom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28800" y="1981201"/>
            <a:ext cx="323385" cy="0"/>
          </a:xfrm>
          <a:prstGeom prst="line">
            <a:avLst/>
          </a:prstGeom>
          <a:ln w="2222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556785" y="2003503"/>
            <a:ext cx="0" cy="27469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6" name="TextBox 13"/>
          <p:cNvSpPr txBox="1">
            <a:spLocks noChangeArrowheads="1"/>
          </p:cNvSpPr>
          <p:nvPr/>
        </p:nvSpPr>
        <p:spPr bwMode="auto">
          <a:xfrm>
            <a:off x="1662326" y="3534937"/>
            <a:ext cx="3030860" cy="82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dirty="0" smtClean="0"/>
              <a:t>HP</a:t>
            </a:r>
            <a:r>
              <a:rPr lang="en-US" dirty="0"/>
              <a:t>:  High </a:t>
            </a:r>
            <a:r>
              <a:rPr lang="en-US" dirty="0" smtClean="0"/>
              <a:t>Performance 2D (EA30)</a:t>
            </a:r>
            <a:endParaRPr lang="en-US" dirty="0"/>
          </a:p>
          <a:p>
            <a:r>
              <a:rPr lang="en-US" dirty="0" smtClean="0"/>
              <a:t>HC:  Healthcare</a:t>
            </a:r>
          </a:p>
          <a:p>
            <a:r>
              <a:rPr lang="en-US" dirty="0" smtClean="0"/>
              <a:t>1D</a:t>
            </a:r>
            <a:r>
              <a:rPr lang="en-US" dirty="0"/>
              <a:t>:  Linear </a:t>
            </a:r>
            <a:r>
              <a:rPr lang="en-US" dirty="0" smtClean="0"/>
              <a:t>Imager (EV Series)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990492" y="2007219"/>
            <a:ext cx="0" cy="153886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2661947" y="2243389"/>
            <a:ext cx="457200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902" name="TextBox 29"/>
          <p:cNvSpPr txBox="1">
            <a:spLocks noChangeArrowheads="1"/>
          </p:cNvSpPr>
          <p:nvPr/>
        </p:nvSpPr>
        <p:spPr bwMode="auto">
          <a:xfrm>
            <a:off x="2438400" y="2561164"/>
            <a:ext cx="2362200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dirty="0" smtClean="0"/>
              <a:t>001 </a:t>
            </a:r>
            <a:r>
              <a:rPr lang="en-US" dirty="0"/>
              <a:t>= </a:t>
            </a:r>
            <a:r>
              <a:rPr lang="en-US" dirty="0" err="1" smtClean="0"/>
              <a:t>std</a:t>
            </a:r>
            <a:r>
              <a:rPr lang="en-US" dirty="0" smtClean="0"/>
              <a:t> initial revision</a:t>
            </a:r>
            <a:endParaRPr lang="en-US" dirty="0"/>
          </a:p>
          <a:p>
            <a:r>
              <a:rPr lang="en-US" dirty="0" smtClean="0"/>
              <a:t>00x </a:t>
            </a:r>
            <a:r>
              <a:rPr lang="en-US" dirty="0"/>
              <a:t>= </a:t>
            </a:r>
            <a:r>
              <a:rPr lang="en-US" dirty="0" smtClean="0"/>
              <a:t>revision level</a:t>
            </a:r>
            <a:endParaRPr lang="en-US" dirty="0"/>
          </a:p>
        </p:txBody>
      </p:sp>
      <p:sp>
        <p:nvSpPr>
          <p:cNvPr id="37904" name="TextBox 31"/>
          <p:cNvSpPr txBox="1">
            <a:spLocks noChangeArrowheads="1"/>
          </p:cNvSpPr>
          <p:nvPr/>
        </p:nvSpPr>
        <p:spPr bwMode="auto">
          <a:xfrm>
            <a:off x="6177775" y="2561164"/>
            <a:ext cx="2297151" cy="236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1800" dirty="0" smtClean="0"/>
              <a:t>SG20T1D-001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/>
              <a:t>SG20THP-001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/>
              <a:t>SG20THPHC-001</a:t>
            </a:r>
          </a:p>
          <a:p>
            <a:pPr>
              <a:buFont typeface="Wingdings" pitchFamily="2" charset="2"/>
              <a:buChar char="§"/>
            </a:pPr>
            <a:endParaRPr lang="en-US" sz="1800" dirty="0" smtClean="0"/>
          </a:p>
          <a:p>
            <a:pPr>
              <a:buFont typeface="Wingdings" pitchFamily="2" charset="2"/>
              <a:buChar char="§"/>
            </a:pPr>
            <a:r>
              <a:rPr lang="en-US" sz="1800" dirty="0" smtClean="0"/>
              <a:t>SG20B1D-001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/>
              <a:t>SG20BHP-001</a:t>
            </a:r>
          </a:p>
          <a:p>
            <a:pPr>
              <a:buFont typeface="Wingdings" pitchFamily="2" charset="2"/>
              <a:buChar char="§"/>
            </a:pPr>
            <a:r>
              <a:rPr lang="en-US" sz="1800" dirty="0" smtClean="0"/>
              <a:t>SG20BHPHC-001</a:t>
            </a:r>
            <a:endParaRPr lang="en-US" sz="1800" dirty="0"/>
          </a:p>
        </p:txBody>
      </p:sp>
      <p:sp>
        <p:nvSpPr>
          <p:cNvPr id="25" name="TextBox 29"/>
          <p:cNvSpPr txBox="1">
            <a:spLocks noChangeArrowheads="1"/>
          </p:cNvSpPr>
          <p:nvPr/>
        </p:nvSpPr>
        <p:spPr bwMode="auto">
          <a:xfrm>
            <a:off x="644777" y="4739816"/>
            <a:ext cx="2362200" cy="56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u="sng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dirty="0"/>
              <a:t>T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tethered corded</a:t>
            </a:r>
            <a:endParaRPr lang="en-US" dirty="0"/>
          </a:p>
          <a:p>
            <a:r>
              <a:rPr lang="en-US" dirty="0"/>
              <a:t>B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Bluetooth cordless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030" y="3947357"/>
            <a:ext cx="2371725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35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Product Overview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9575" y="1418879"/>
            <a:ext cx="8534400" cy="4555093"/>
          </a:xfrm>
        </p:spPr>
        <p:txBody>
          <a:bodyPr/>
          <a:lstStyle/>
          <a:p>
            <a:r>
              <a:rPr lang="en-US" sz="2000" dirty="0"/>
              <a:t>Accessories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Adjustable Scan </a:t>
            </a:r>
            <a:r>
              <a:rPr lang="en-US" sz="1600" dirty="0" smtClean="0"/>
              <a:t>Stand</a:t>
            </a:r>
          </a:p>
          <a:p>
            <a:pPr lvl="1">
              <a:lnSpc>
                <a:spcPct val="150000"/>
              </a:lnSpc>
            </a:pPr>
            <a:endParaRPr lang="en-US" sz="1600" dirty="0" smtClean="0"/>
          </a:p>
          <a:p>
            <a:pPr lvl="1">
              <a:lnSpc>
                <a:spcPct val="150000"/>
              </a:lnSpc>
            </a:pPr>
            <a:endParaRPr lang="en-US" sz="1600" dirty="0"/>
          </a:p>
          <a:p>
            <a:pPr lvl="2">
              <a:lnSpc>
                <a:spcPct val="150000"/>
              </a:lnSpc>
            </a:pPr>
            <a:r>
              <a:rPr lang="en-US" sz="1600" dirty="0" smtClean="0"/>
              <a:t>Desktop/Wall holder</a:t>
            </a:r>
          </a:p>
          <a:p>
            <a:pPr lvl="1">
              <a:lnSpc>
                <a:spcPct val="150000"/>
              </a:lnSpc>
            </a:pPr>
            <a:endParaRPr lang="en-US" sz="1600" dirty="0" smtClean="0"/>
          </a:p>
          <a:p>
            <a:pPr lvl="1">
              <a:lnSpc>
                <a:spcPct val="150000"/>
              </a:lnSpc>
            </a:pPr>
            <a:endParaRPr lang="en-US" sz="1600" dirty="0" smtClean="0"/>
          </a:p>
          <a:p>
            <a:pPr lvl="3">
              <a:lnSpc>
                <a:spcPct val="150000"/>
              </a:lnSpc>
            </a:pPr>
            <a:r>
              <a:rPr lang="en-US" sz="1600" dirty="0" smtClean="0"/>
              <a:t>BT Communication / </a:t>
            </a:r>
            <a:r>
              <a:rPr lang="en-US" sz="1600" dirty="0"/>
              <a:t>charge </a:t>
            </a:r>
            <a:r>
              <a:rPr lang="en-US" sz="1600" dirty="0" smtClean="0"/>
              <a:t>base</a:t>
            </a:r>
          </a:p>
          <a:p>
            <a:pPr lvl="1">
              <a:lnSpc>
                <a:spcPct val="150000"/>
              </a:lnSpc>
            </a:pPr>
            <a:endParaRPr lang="en-US" sz="1600" dirty="0" smtClean="0"/>
          </a:p>
          <a:p>
            <a:pPr lvl="1">
              <a:lnSpc>
                <a:spcPct val="150000"/>
              </a:lnSpc>
            </a:pPr>
            <a:endParaRPr lang="en-US" sz="1600" dirty="0"/>
          </a:p>
          <a:p>
            <a:pPr lvl="4">
              <a:lnSpc>
                <a:spcPct val="150000"/>
              </a:lnSpc>
            </a:pPr>
            <a:r>
              <a:rPr lang="en-US" sz="1600" dirty="0"/>
              <a:t>Healthcare aligned </a:t>
            </a:r>
            <a:r>
              <a:rPr lang="en-US" sz="1600" dirty="0" smtClean="0"/>
              <a:t>charge base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" b="98305" l="59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711" y="3759193"/>
            <a:ext cx="1362698" cy="13626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71" b="100000" l="38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552" y="1499539"/>
            <a:ext cx="1362698" cy="1362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9" b="93644" l="46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645" y="2594197"/>
            <a:ext cx="1362698" cy="1362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51" b="100000" l="4237" r="97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192" y="4988076"/>
            <a:ext cx="1362698" cy="1362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t="9124" r="59546" b="12005"/>
          <a:stretch/>
        </p:blipFill>
        <p:spPr>
          <a:xfrm>
            <a:off x="6575389" y="697656"/>
            <a:ext cx="1797579" cy="23411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67" b="100000" l="4061" r="932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017" y="1241699"/>
            <a:ext cx="1165421" cy="11654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720" y="4542847"/>
            <a:ext cx="1708909" cy="17089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228" y="3249798"/>
            <a:ext cx="1414194" cy="141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03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Easy order kits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882" y="4960832"/>
            <a:ext cx="7566752" cy="81253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Channel friendly kit / accessory pricing.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Same discount structure for cables and accessories - enables easy mix-n-match kitting.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766" y="1476260"/>
            <a:ext cx="5364564" cy="330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786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722" y="277540"/>
            <a:ext cx="8007350" cy="498598"/>
          </a:xfrm>
        </p:spPr>
        <p:txBody>
          <a:bodyPr/>
          <a:lstStyle/>
          <a:p>
            <a:r>
              <a:rPr lang="en-US" dirty="0" smtClean="0"/>
              <a:t>DOF Charts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0054" y="1260048"/>
            <a:ext cx="1745599" cy="48013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SG201D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1" r="3549"/>
          <a:stretch/>
        </p:blipFill>
        <p:spPr bwMode="auto">
          <a:xfrm>
            <a:off x="505573" y="1674564"/>
            <a:ext cx="3956258" cy="412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557655" y="1260049"/>
            <a:ext cx="4034060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5000"/>
              <a:buFontTx/>
              <a:buBlip>
                <a:blip r:embed="rId3"/>
              </a:buBlip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8975" indent="-322263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4"/>
              </a:buBlip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defRPr>
            </a:lvl2pPr>
            <a:lvl3pPr marL="974725" indent="-261938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4"/>
              </a:buBlip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defRPr>
            </a:lvl3pPr>
            <a:lvl4pPr marL="1236663" indent="-239713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4"/>
              </a:buBlip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defRPr>
            </a:lvl4pPr>
            <a:lvl5pPr marL="1484313" indent="-239713" algn="l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4"/>
              </a:buBlip>
              <a:tabLst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defRPr>
            </a:lvl5pPr>
            <a:lvl6pPr marL="2230438" indent="-227013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4"/>
              </a:buBlip>
              <a:defRPr sz="1800">
                <a:solidFill>
                  <a:schemeClr val="bg1"/>
                </a:solidFill>
                <a:latin typeface="+mn-lt"/>
                <a:cs typeface="+mn-cs"/>
              </a:defRPr>
            </a:lvl6pPr>
            <a:lvl7pPr marL="2687638" indent="-227013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4"/>
              </a:buBlip>
              <a:defRPr sz="1800">
                <a:solidFill>
                  <a:schemeClr val="bg1"/>
                </a:solidFill>
                <a:latin typeface="+mn-lt"/>
                <a:cs typeface="+mn-cs"/>
              </a:defRPr>
            </a:lvl7pPr>
            <a:lvl8pPr marL="3144838" indent="-227013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4"/>
              </a:buBlip>
              <a:defRPr sz="1800">
                <a:solidFill>
                  <a:schemeClr val="bg1"/>
                </a:solidFill>
                <a:latin typeface="+mn-lt"/>
                <a:cs typeface="+mn-cs"/>
              </a:defRPr>
            </a:lvl8pPr>
            <a:lvl9pPr marL="3602038" indent="-227013" algn="l" rtl="0" eaLnBrk="1" fontAlgn="base" hangingPunct="1">
              <a:spcBef>
                <a:spcPct val="20000"/>
              </a:spcBef>
              <a:spcAft>
                <a:spcPct val="0"/>
              </a:spcAft>
              <a:buSzPct val="65000"/>
              <a:buBlip>
                <a:blip r:embed="rId4"/>
              </a:buBlip>
              <a:defRPr sz="18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b="0" dirty="0" smtClean="0"/>
              <a:t>SG20HP / SG20HPHC</a:t>
            </a:r>
            <a:endParaRPr lang="en-US" b="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0"/>
          <a:stretch/>
        </p:blipFill>
        <p:spPr bwMode="auto">
          <a:xfrm>
            <a:off x="4596397" y="1674564"/>
            <a:ext cx="3956576" cy="412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611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Certifications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43" y="1496320"/>
            <a:ext cx="4189765" cy="403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941" y="1514478"/>
            <a:ext cx="4157028" cy="401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67537" y="5710762"/>
            <a:ext cx="61714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 smtClean="0"/>
              <a:t>Additional certifications will </a:t>
            </a:r>
            <a:r>
              <a:rPr lang="en-US" sz="1600" dirty="0"/>
              <a:t>be supplied through CRISP</a:t>
            </a:r>
          </a:p>
        </p:txBody>
      </p:sp>
    </p:spTree>
    <p:extLst>
      <p:ext uri="{BB962C8B-B14F-4D97-AF65-F5344CB8AC3E}">
        <p14:creationId xmlns:p14="http://schemas.microsoft.com/office/powerpoint/2010/main" val="2466882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399" y="2773964"/>
            <a:ext cx="739231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lnSpc>
                <a:spcPct val="90000"/>
              </a:lnSpc>
              <a:spcBef>
                <a:spcPct val="0"/>
              </a:spcBef>
              <a:buSzTx/>
            </a:pPr>
            <a:r>
              <a:rPr lang="en-US" sz="36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Trebuchet MS"/>
                <a:ea typeface="+mj-ea"/>
                <a:cs typeface="Arial"/>
              </a:rPr>
              <a:t>Target Markets and Applications</a:t>
            </a:r>
          </a:p>
        </p:txBody>
      </p:sp>
    </p:spTree>
    <p:extLst>
      <p:ext uri="{BB962C8B-B14F-4D97-AF65-F5344CB8AC3E}">
        <p14:creationId xmlns:p14="http://schemas.microsoft.com/office/powerpoint/2010/main" val="399340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401722" y="244484"/>
            <a:ext cx="8447313" cy="498598"/>
          </a:xfrm>
        </p:spPr>
        <p:txBody>
          <a:bodyPr/>
          <a:lstStyle/>
          <a:p>
            <a:pPr eaLnBrk="1" hangingPunct="1"/>
            <a:r>
              <a:rPr lang="en-US" dirty="0" smtClean="0"/>
              <a:t>Target Markets </a:t>
            </a:r>
            <a:r>
              <a:rPr lang="en-US" sz="1400" dirty="0" smtClean="0"/>
              <a:t>(VDC 2011 </a:t>
            </a:r>
            <a:r>
              <a:rPr lang="en-US" sz="1400" dirty="0"/>
              <a:t>Global Barcode Industry Business </a:t>
            </a:r>
            <a:r>
              <a:rPr lang="en-US" sz="1400" dirty="0" smtClean="0"/>
              <a:t>Planning) </a:t>
            </a:r>
            <a:endParaRPr lang="en-US" dirty="0" smtClean="0"/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7046" y="989166"/>
            <a:ext cx="8534400" cy="5068664"/>
          </a:xfrm>
        </p:spPr>
        <p:txBody>
          <a:bodyPr/>
          <a:lstStyle/>
          <a:p>
            <a:r>
              <a:rPr lang="en-US" sz="2000" dirty="0" smtClean="0"/>
              <a:t>Target markets ($m)</a:t>
            </a:r>
          </a:p>
          <a:p>
            <a:pPr lvl="2"/>
            <a:r>
              <a:rPr lang="en-US" sz="1800" dirty="0" smtClean="0"/>
              <a:t>In Store Retail, Light manufacturing, Back Office W/D, Office and Healthcare Patient apps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000" dirty="0" smtClean="0"/>
              <a:t>Market size, opportunity ($m)</a:t>
            </a:r>
          </a:p>
          <a:p>
            <a:pPr lvl="2"/>
            <a:r>
              <a:rPr lang="en-US" sz="1800" dirty="0" smtClean="0"/>
              <a:t>Gen Purpose Scanners account &gt;75% </a:t>
            </a:r>
            <a:r>
              <a:rPr lang="en-US" sz="1800" dirty="0" err="1" smtClean="0"/>
              <a:t>mkt</a:t>
            </a:r>
            <a:r>
              <a:rPr lang="en-US" sz="1800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dirty="0" smtClean="0"/>
              <a:t>Target decision makers / influencers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IT  / Operations Directors and VP’s in target markets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 smtClean="0"/>
              <a:t>VAR / ISV’s are key influencers in the HHS purchase decisions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15" y="1879750"/>
            <a:ext cx="7124699" cy="1570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 bwMode="auto">
          <a:xfrm>
            <a:off x="844997" y="2106311"/>
            <a:ext cx="1985286" cy="63136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881269" y="2802997"/>
            <a:ext cx="1655103" cy="375557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" charset="-128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15" y="4091591"/>
            <a:ext cx="7124699" cy="110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 bwMode="auto">
          <a:xfrm>
            <a:off x="717983" y="4327003"/>
            <a:ext cx="1655103" cy="56856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8680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858" y="376692"/>
            <a:ext cx="8007350" cy="498598"/>
          </a:xfrm>
        </p:spPr>
        <p:txBody>
          <a:bodyPr/>
          <a:lstStyle/>
          <a:p>
            <a:r>
              <a:rPr lang="en-US" dirty="0" smtClean="0"/>
              <a:t>Healthcare Applications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42828" y="978382"/>
            <a:ext cx="4945800" cy="496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Pct val="65000"/>
              <a:buFontTx/>
              <a:buBlip>
                <a:blip r:embed="rId2"/>
              </a:buBlip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cs"/>
              </a:rPr>
              <a:t>Target applications</a:t>
            </a:r>
          </a:p>
          <a:p>
            <a:pPr marL="742950" lvl="1" indent="-285750" eaLnBrk="0" hangingPunct="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Bedside care</a:t>
            </a:r>
          </a:p>
          <a:p>
            <a:pPr marL="742950" lvl="1" indent="-285750" eaLnBrk="0" hangingPunct="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b="0" kern="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Meds dispensing</a:t>
            </a:r>
          </a:p>
          <a:p>
            <a:pPr marL="742950" lvl="1" indent="-285750" eaLnBrk="0" hangingPunct="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Admissions</a:t>
            </a:r>
            <a:endParaRPr lang="en-US" sz="1400" b="0" kern="0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  <a:p>
            <a:pPr marL="742950" lvl="1" indent="-285750" eaLnBrk="0" hangingPunct="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Asset tracking</a:t>
            </a:r>
          </a:p>
          <a:p>
            <a:pPr marL="742950" lvl="1" indent="-285750" eaLnBrk="0" hangingPunct="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Pharmacy</a:t>
            </a:r>
          </a:p>
          <a:p>
            <a:pPr marL="742950" lvl="1" indent="-285750" eaLnBrk="0" hangingPunct="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Specimen tracking</a:t>
            </a:r>
          </a:p>
          <a:p>
            <a:pPr marL="342900" lvl="0" indent="-342900" eaLnBrk="0" hangingPunct="0">
              <a:lnSpc>
                <a:spcPct val="90000"/>
              </a:lnSpc>
              <a:buBlip>
                <a:blip r:embed="rId2"/>
              </a:buBlip>
              <a:defRPr/>
            </a:pPr>
            <a:endParaRPr lang="en-US" sz="1400" b="0" kern="0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  <a:p>
            <a:pPr marL="342900" indent="-342900" eaLnBrk="0" hangingPunct="0"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1800" b="0" kern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Purchasing </a:t>
            </a:r>
            <a:r>
              <a:rPr lang="en-US" sz="18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Decision</a:t>
            </a:r>
          </a:p>
          <a:p>
            <a:pPr marL="800100" lvl="1" indent="-342900" eaLnBrk="0" hangingPunct="0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1400" b="0" kern="0" dirty="0" smtClean="0">
                <a:solidFill>
                  <a:schemeClr val="tx1"/>
                </a:solidFill>
              </a:rPr>
              <a:t>Economic </a:t>
            </a:r>
            <a:r>
              <a:rPr lang="en-US" sz="1400" b="0" kern="0" dirty="0">
                <a:solidFill>
                  <a:schemeClr val="tx1"/>
                </a:solidFill>
              </a:rPr>
              <a:t>Buyer </a:t>
            </a:r>
            <a:r>
              <a:rPr lang="en-US" sz="1400" b="0" kern="0" dirty="0" smtClean="0">
                <a:solidFill>
                  <a:schemeClr val="tx1"/>
                </a:solidFill>
              </a:rPr>
              <a:t>– Department IT (</a:t>
            </a:r>
            <a:r>
              <a:rPr lang="en-US" sz="1400" b="0" kern="0" dirty="0">
                <a:solidFill>
                  <a:schemeClr val="tx1"/>
                </a:solidFill>
              </a:rPr>
              <a:t>Business Ops, Laboratory, </a:t>
            </a:r>
            <a:r>
              <a:rPr lang="en-US" sz="1400" b="0" kern="0" dirty="0" smtClean="0">
                <a:solidFill>
                  <a:schemeClr val="tx1"/>
                </a:solidFill>
              </a:rPr>
              <a:t>Pharmacy)</a:t>
            </a:r>
          </a:p>
          <a:p>
            <a:pPr marL="800100" lvl="1" indent="-342900" eaLnBrk="0" hangingPunct="0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1400" b="0" kern="0" dirty="0" smtClean="0">
                <a:solidFill>
                  <a:schemeClr val="tx1"/>
                </a:solidFill>
              </a:rPr>
              <a:t>Influencer </a:t>
            </a:r>
            <a:r>
              <a:rPr lang="en-US" sz="1400" b="0" kern="0" dirty="0">
                <a:solidFill>
                  <a:schemeClr val="tx1"/>
                </a:solidFill>
              </a:rPr>
              <a:t>– ISV and software application </a:t>
            </a:r>
            <a:r>
              <a:rPr lang="en-US" sz="1400" b="0" kern="0" dirty="0" smtClean="0">
                <a:solidFill>
                  <a:schemeClr val="tx1"/>
                </a:solidFill>
              </a:rPr>
              <a:t>provider</a:t>
            </a:r>
          </a:p>
          <a:p>
            <a:pPr marL="800100" lvl="1" indent="-342900" eaLnBrk="0" hangingPunct="0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1400" b="0" kern="0" dirty="0" smtClean="0">
                <a:solidFill>
                  <a:schemeClr val="tx1"/>
                </a:solidFill>
              </a:rPr>
              <a:t>End </a:t>
            </a:r>
            <a:r>
              <a:rPr lang="en-US" sz="1400" b="0" kern="0" dirty="0">
                <a:solidFill>
                  <a:schemeClr val="tx1"/>
                </a:solidFill>
              </a:rPr>
              <a:t>User – Admissions staff, </a:t>
            </a:r>
            <a:r>
              <a:rPr lang="en-US" sz="1400" b="0" kern="0" dirty="0" smtClean="0">
                <a:solidFill>
                  <a:schemeClr val="tx1"/>
                </a:solidFill>
              </a:rPr>
              <a:t>Nurses, </a:t>
            </a:r>
            <a:r>
              <a:rPr lang="en-US" sz="1400" b="0" kern="0" dirty="0" smtClean="0">
                <a:solidFill>
                  <a:schemeClr val="tx1"/>
                </a:solidFill>
              </a:rPr>
              <a:t>Pharmacist</a:t>
            </a:r>
            <a:endParaRPr lang="en-US" sz="1400" b="0" kern="0" dirty="0">
              <a:solidFill>
                <a:schemeClr val="tx1"/>
              </a:solidFill>
            </a:endParaRPr>
          </a:p>
          <a:p>
            <a:pPr marL="342900" lvl="0" indent="-342900" eaLnBrk="0" hangingPunct="0">
              <a:lnSpc>
                <a:spcPct val="90000"/>
              </a:lnSpc>
              <a:buBlip>
                <a:blip r:embed="rId2"/>
              </a:buBlip>
              <a:defRPr/>
            </a:pPr>
            <a:endParaRPr lang="en-US" sz="1800" b="0" kern="0" dirty="0" smtClean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  <a:p>
            <a:pPr marL="342900" lvl="0" indent="-342900" eaLnBrk="0" hangingPunct="0">
              <a:lnSpc>
                <a:spcPct val="90000"/>
              </a:lnSpc>
              <a:buBlip>
                <a:blip r:embed="rId2"/>
              </a:buBlip>
              <a:defRPr/>
            </a:pPr>
            <a:r>
              <a:rPr lang="en-US" sz="18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Needs</a:t>
            </a:r>
          </a:p>
          <a:p>
            <a:pPr marL="742950" lvl="1" indent="-285750" eaLnBrk="0" hangingPunct="0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1400" b="0" kern="0" dirty="0" smtClean="0">
                <a:solidFill>
                  <a:schemeClr val="tx1"/>
                </a:solidFill>
                <a:cs typeface="+mn-cs"/>
              </a:rPr>
              <a:t>Ensure </a:t>
            </a:r>
            <a:r>
              <a:rPr lang="en-US" sz="1400" b="0" kern="0" dirty="0">
                <a:solidFill>
                  <a:schemeClr val="tx1"/>
                </a:solidFill>
                <a:cs typeface="+mn-cs"/>
              </a:rPr>
              <a:t>5 rights of patient safety</a:t>
            </a:r>
          </a:p>
          <a:p>
            <a:pPr marL="742950" lvl="1" indent="-285750" eaLnBrk="0" hangingPunct="0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1400" b="0" kern="0" dirty="0" smtClean="0">
                <a:solidFill>
                  <a:schemeClr val="tx1"/>
                </a:solidFill>
                <a:cs typeface="+mn-cs"/>
              </a:rPr>
              <a:t>Disinfectant Resistant </a:t>
            </a:r>
            <a:r>
              <a:rPr lang="en-US" sz="1400" b="0" kern="0" dirty="0">
                <a:solidFill>
                  <a:schemeClr val="tx1"/>
                </a:solidFill>
                <a:cs typeface="+mn-cs"/>
              </a:rPr>
              <a:t>Housing</a:t>
            </a:r>
          </a:p>
          <a:p>
            <a:pPr marL="742950" lvl="1" indent="-285750" eaLnBrk="0" hangingPunct="0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1400" b="0" kern="0" dirty="0" smtClean="0">
                <a:solidFill>
                  <a:schemeClr val="tx1"/>
                </a:solidFill>
                <a:cs typeface="+mn-cs"/>
              </a:rPr>
              <a:t>Omni-directional 2D reader</a:t>
            </a:r>
            <a:endParaRPr lang="en-US" sz="1400" b="0" kern="0" dirty="0">
              <a:solidFill>
                <a:schemeClr val="tx1"/>
              </a:solidFill>
              <a:cs typeface="+mn-cs"/>
            </a:endParaRPr>
          </a:p>
          <a:p>
            <a:pPr marL="742950" lvl="1" indent="-285750" eaLnBrk="0" hangingPunct="0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en-US" sz="1400" b="0" kern="0" dirty="0">
                <a:solidFill>
                  <a:schemeClr val="tx1"/>
                </a:solidFill>
                <a:cs typeface="+mn-cs"/>
              </a:rPr>
              <a:t>Corded </a:t>
            </a:r>
            <a:r>
              <a:rPr lang="en-US" sz="1400" b="0" kern="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and / or Cordless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18" y="1651871"/>
            <a:ext cx="3629290" cy="2277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493" y="4117894"/>
            <a:ext cx="2932904" cy="1954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0679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Content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00819" y="1967658"/>
            <a:ext cx="6067769" cy="31577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Data Capture Product Line up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Messaging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Product Overview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/>
              <a:t>Configurations, Kits, Accessories, Agency certifications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Target Markets / Applications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Pricing / Availability</a:t>
            </a: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Competitive Overview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Migration Guidance</a:t>
            </a:r>
          </a:p>
        </p:txBody>
      </p:sp>
    </p:spTree>
    <p:extLst>
      <p:ext uri="{BB962C8B-B14F-4D97-AF65-F5344CB8AC3E}">
        <p14:creationId xmlns:p14="http://schemas.microsoft.com/office/powerpoint/2010/main" val="2155717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9063"/>
            <a:ext cx="8007350" cy="498598"/>
          </a:xfrm>
        </p:spPr>
        <p:txBody>
          <a:bodyPr/>
          <a:lstStyle/>
          <a:p>
            <a:r>
              <a:rPr lang="en-US" dirty="0" smtClean="0"/>
              <a:t>In Store Retail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590" y="1162102"/>
            <a:ext cx="5421333" cy="4835170"/>
          </a:xfrm>
        </p:spPr>
        <p:txBody>
          <a:bodyPr/>
          <a:lstStyle/>
          <a:p>
            <a:r>
              <a:rPr lang="en-US" sz="1800" dirty="0" smtClean="0">
                <a:latin typeface="Trebuchet MS" pitchFamily="34" charset="0"/>
              </a:rPr>
              <a:t>Retail POS Counter top Scanning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Tier 2/3 regional / local stores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Mall Specialty shops (Abercrombie, Gap)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Liquor Stores / Gift Shops / Florists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Secondary Scanner at POS (Grocery, DIY, Warehouse clubs)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Drug / Pharmacy (CVS, Boots)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Grocery specialty </a:t>
            </a:r>
            <a:r>
              <a:rPr lang="en-US" sz="1400" dirty="0" err="1" smtClean="0">
                <a:latin typeface="Trebuchet MS" pitchFamily="34" charset="0"/>
              </a:rPr>
              <a:t>depts</a:t>
            </a:r>
            <a:r>
              <a:rPr lang="en-US" sz="1400" dirty="0" smtClean="0">
                <a:latin typeface="Trebuchet MS" pitchFamily="34" charset="0"/>
              </a:rPr>
              <a:t> (Sushi, HBA, Deli)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CEP retail counters (FedEx Store, UPS store, USPS)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Library Desk (Book check out/in)</a:t>
            </a:r>
          </a:p>
          <a:p>
            <a:endParaRPr lang="en-US" sz="1800" dirty="0" smtClean="0">
              <a:latin typeface="Trebuchet MS" pitchFamily="34" charset="0"/>
            </a:endParaRPr>
          </a:p>
          <a:p>
            <a:r>
              <a:rPr lang="en-US" sz="1800" dirty="0" smtClean="0">
                <a:latin typeface="Trebuchet MS" pitchFamily="34" charset="0"/>
              </a:rPr>
              <a:t>Purchase Decision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IT and or Store Operations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Influenced by end user tests</a:t>
            </a:r>
          </a:p>
          <a:p>
            <a:endParaRPr lang="en-US" sz="1800" dirty="0" smtClean="0">
              <a:latin typeface="Trebuchet MS" pitchFamily="34" charset="0"/>
            </a:endParaRPr>
          </a:p>
          <a:p>
            <a:r>
              <a:rPr lang="en-US" sz="1800" dirty="0" smtClean="0">
                <a:latin typeface="Trebuchet MS" pitchFamily="34" charset="0"/>
              </a:rPr>
              <a:t>Needs</a:t>
            </a:r>
            <a:endParaRPr lang="en-US" sz="1800" dirty="0">
              <a:latin typeface="Trebuchet MS" pitchFamily="34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Affordable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Choice of corded or cordless</a:t>
            </a:r>
          </a:p>
          <a:p>
            <a:pPr lvl="1"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High Performance</a:t>
            </a:r>
          </a:p>
        </p:txBody>
      </p:sp>
      <p:sp>
        <p:nvSpPr>
          <p:cNvPr id="72706" name="AutoShape 2" descr="data:image/jpg;base64,/9j/4AAQSkZJRgABAQAAAQABAAD/2wCEAAkGBhQSEBUUEhQUFRUVFBgVFxQYFRUXFRUUFRUVFhUVFRgYGycfFxkjGRQUHy8gIycpLCwsFR4xNTAqNSYrLCkBCQoKDgwOGQ8PGiofHCAvKSksKSk1MTQ1Kik1LCopKSksMyo1KSktKSkqKSkpKSwvLCksKSkwKiwsLCkpKSkqKf/AABEIALkBEQMBIgACEQEDEQH/xAAcAAABBQEBAQAAAAAAAAAAAAAAAwQFBgcCAQj/xABNEAABAwEEBAkJAgsHBAMAAAABAAIDEQQSITEFBkFRBxMiMmFxgZGxI0JScoKhssHRFLMVJCVDU2JzksLh8DNEY4OTw9IWVLTxdKKj/8QAGQEBAQEBAQEAAAAAAAAAAAAAAAECBAMF/8QAJxEBAAEDBAIBBAMBAAAAAAAAAAECAxESITFRBEETUmFxgbHR4RT/2gAMAwEAAhEDEQA/ANxQhCAQhCAQhCAQhCASc87WNc97g1rQXOcTQNaBUkk5ABKKF10H5PtAO2MjvICBsOEXR3/eQ/vfyXQ4QdH/APeQfvhZObFETdEQJoTQR1NBtwCHaKZ+gP8Aou/4rcUVTGYiWZqiOZa43XqwH++Wb/VZ9Uq3XGxHK2Wb/Xi/5LGJNFx/oTv/ALJ+W/mps7R8P6Mfuu+ivxV9Sa6e26N1oshytVnP+dF/ySrdP2Y5WiA/5sf1WAO0dD6De4p3onRNhJf9oaALvJIvc682uX6t7OgU0VdSuqO28t0rCcpYz7bfqlG2xhyez94fVfPWl9E2MSuEABjo2hJdndbezoedeCYnRkPot7/5qaZMw+lxKN4717VfM34Nj2Ad6PsLNhP7xUwr6aqhfMos9MnP/fK7aHbJJR/mO+qYH0uhZbwN2yQyTtdI97aAgOcXAEEioqcMPktSUAhCEAhCEAhCEAhCEAhCEAhCEAhCEAhCEAhCEAhCEAoPXY/iE3qgd72hTigNej+ITex97GgpWpY8rMbocOKANWg0q449GStUugzmG57OLZh3tVb1ABL7QQaARsrljjJgr1I6QijXUxzqMBjlTs7lavJmxEYiZz1ux8UVzug3aDPof/kz5NS82jYbp/FqGnOxoDTPJSbJJaYkE7aAUpsGJ60yc20Bzy59YiHC5QVFRne3g1FBhSm3Fe9PlVVRE/4zNmIyjToSP0Ge5cnV+M+Y1SjLBerQjorUeI6kqzROOJw6CM+1vUun/pq+qXP8P2V2TQcWxjff9VH2rQwGUbD2O/5K4SaPYCAXOqcuafAJrbNAPkYW1LajEte2vVUsXpHlT9Us/D9mVaW0y2N9xsMTiDifKUHRz80ztWl5GAONjiuOqWurIKgEiuZ2grR38FcJ/OSj2WFcy8GZugMtc7ABTBmNOxy9J8vjFX8rFruGWS66sjxNlivbBfO7bVp35J+dNC1QXxE2ItkLcC0hwLGurgxp8Vc5uCSU1ppCftjJ/wBxQOsOqX2BjWGUymWR0hdcuea1tKVO2pr0rnv3YuUzmcva3TpnbZYeBdnLtB6R4laosx4GG4Wg9I8StOXznQEIQgEIQgEIQgEIQgEIQgEIQgEIWfazT211ofxVqEMYN1sbQ2tBhUkitSa+5BoKbzaQjZzpGN63NHiVkdpslvPOtN/1sUxdZrYPOjPsfRBrkutNmb+dB9UOd4CiZy67Qjmtkd2AfNZBpLTtos9OMEZLq3eScxSpOOVCot2tNod5931WtHvpVBtMmurjzIh1l4PhRMptc5fTjZ1AfMlZVZbc9x5b3O63EqXZbABi5o7Qgub9Znu/OyHqqPoFGaw6ce6zOaXPILo+c7/FZsqVCx6QbXB1ez+SQ0/afxd1PSZ8bUFp4NZKi1H9Rn+6p+fQV4vAtTm1qTSOhABxxDgTmO9VLgvlrDaz6g9z/qtBbaYqubcO1xwfdONM6UvV2YnsXL5lWmKeN88zMddN2pnMopuh5A0n7bWjnVc9hrUEA1IkwA+aDZZI3Br7TG6t43Ljr7gxtSBVxpzgVLPnZQch1cboqK0FBh1jEfJczcWagXq4itagGgxO7AmldxXJauTNdPHriZetU7T/AFA0dPE1nMuk58gNrQmlaAdOxNrS+B0pvClaUN0mlB6nZi7DoUh+BP13dRLyNuxzyBnsC9bohwODzgSacoA1AGIDqOy2hfZzGHLvl19qh/q8kLS2BwqXOBANKPkb040Ir2r38CO9IdyTdoWTY4U3UbTbvYTt2HYMlZ0+pSMnV+H0/f8AyTGBkbmt8s8crZL0VzvGuI3rp2h5Nhb3A/Ewhc/geT9XsoPcAAOxXbPJv0dy2VjjhO9vqvZT3grN+EknyNXF2DsTifNw5rfBXw6Kk3DvCz/hHsvFuhaWhuDjQU3tFcOr3KzEYndInfhLcDJ5E3SfmfqtMWZ8DTeRL1/xLTF4PQISElsa00J9xXgtzPS8UDhCTFpafOHeF2Cg9QhCAQhCAQhCAQhCAWO66sB0hL/l++Zn0WxLHdcz+UZOuH7930QRegWh1oaCAQQcCAQayTHLsVil0ewvIEcQoAf7NpzLhsp6KrerZ8vH1eItJVrD/KO9VnxSIM91xaKx0AAvOwGQq2M0G4YlQbHKc1yyj9Z33cKgGIF2yneUvEmrUvGqJeyOxSumn+QPW34gmkD17pSTyXtBFXLgqH4tavXYP/qfqtGZPJjVo20F3PE0x9XZ0VWdcFY/FLT+1Z8I+quFm0XNyrs0Tq4VD5MDurjTaufyqZmmnEzHPH6YpqmJnEZSrppPQac824Z4Dow6CuZJiTS40CtK0ocxQjPp3Jn9htOFHNNM6SOx6+Tiuo4LQHi/zLzRzwQOUKUFOpclu3Ounf3Hpqbm3CxU6kU6PejuRTqX0gU6PeinQV5To969p0e9B53o70U60d6Ar0nuWWcLzvxiH9mfiWp16Ssn4XnfjUX7L+JahEhwOHkP7fiC0xZlwOc13qn4mrTVlUNbH8o9abri2Wige7cHO7gSqloK0ycS196SQmQhwL34bGMABzcTWtNgG0oLm0Kasw5A6lQNE2mQ2/izI4tEZe6MvLg1xA5OOOBI24ZLQWDAdSDpCEIBCEIBCEIBCEIBY5rqfyi/1ofvpT8lsaxjXl35Rk64vjnKCJ1ef5eLqb91aD81a2kmQ09Fvi5U7QT/ACsXsfcTK1xT0kPqjxKCj65ZM9d33cKr8ZU/reeS39o77uNV+IoHDAlo0g0pdiB5E5c6Qf5P2h80mx65t7+QPWHgVRfuDA0ss3OxlAwrd5kfO2V3V6VebKYK1a54J23fndCo/BkB9jlJd+e5tRQi7FUkZmm/pVxNlgDeSATuDzX4ws3bNVymJiI2zz+umrdyiiZznfo9uQmgMgx5tWg1qfdinD4aU8pXlNwp+s3pTBgYAAGu7HA0rQ41dXacq5Jy6ENo6rsC07/OCtvxqIxV7j8s13p3iOJ/CV4t9Oe3tj+jgl/6yCjLBpTjCQWltN7Xio2GrgO5Pb63jKOXcZU0EZGzFwNOnApZoNMaA9FSO9ccYi+mEyQtOkLjqXJHYVq1riOrDal45qn+f8lGW+3sjcXPfdAFDVwDRkbxrl1pWxW5rxeYWuBGBDgQcSDQiozBHYpmkzKRkkugkmgAqTuCyLhYnDrXGQajis/aK1Oa0YUqGk4A1GZyoDSp6FknCnJW2Mqb3khjh6TtxKRjdcp3gbdyHeofjCvWlNYI4XBhNXuoLo2VyruWP6ma2NsNmkdnI9obGOkuJc7dgMabcE0sOnA+1ROJeSZg6R8jmhobiSSdprRRWsVqkm6PjGUcYruY0dGzoJ70ws2k4ycHt677fripBlpByIPaFB3YtHxREuZGxhpiWihpWp8ApVusUJ87wVb0tbWsgk5VC5jmtrvIIrhsH9ZhQWi9DB1lMz3OqcGVJBcdmAIpU9fWg0Q6ehpUvAA2le6O05FOSI3VLcwQQabwDmFh+m55vtX2WzPNQ4PdI7KOPBzQdhNCK76gDM0tmgbaYrXEa4OeGHZzsD2Y19lBqaEIQCEIQCEIQCxTX51NIydcf++Vtaw3hFfTSUvWz4ZfqghtDP8AKxex9xJ9VamurIaY8nZ0E1VM0TLSSPrZ9w76qyWVxhkc6tbxc7I0FbophtoEFa1vk5Df2rvgZ9FX4ypzWw1YP2hPewUUAwoHbHJZj0za5LMKB0x+R6f68VxpF3Jb6/g164j2f1vHiAvbZC5zG3aVDq0O2oI+aC6aj6fs0VkkimkaxzpCea4vukRjAgUA5J84ZK56N1xszY2sbaYqAUAdgR0uxpisPZDIM4yeogpwydw/NydV0rWpMNxn0jDM5jharMKUq0TMbeFa0dtG5SMM0ZADRZ3dIljJ78yVgMttLOfHK31mEeKR/DMW+nWFdRhv8dgl4xxq+4ea2MsqMcakk1Cey3rpusmBphi8iuzziF88xaYj2Pp3hPoNYac20PHVMR801SmluNhmkueW4wPqeaHFtK4ZsNcMe1eW/SLmMrGXud6Lg0e8sFFjceuVpHMtcv8ArE/Mp1HwgW4ZWl56wx3i1NRhrMjGPoXSiuBpRhAcBsxCazW0xSNazyl+gqGgNbj5100A6elZk3hCtgJJlrWuYwx6BQDsSjeEi1beLd1sx99VMQYavabGJQL4ifQ1F4OwOVRgcaLKuEOFsdpaxjWsa2Kga3mjlvJpgNtT2pRvCXJ50MR6gBtr6J6lBaxaf+1SNkLAwtjDCAa3iC43shTnZDckYjgiEbLa4xDGHmhvHGhOFMMB7SmZRo50bjBJMH4Bt+gGfKc7DdsG050GNL0rJyY+o+KTstrI3KNL/o0NGc0f77R4qaNqjjYXOkZQbnBxruAFVmA0kd3vTqbToETWBowqSTjiSaCgzw3qCz6X0+JGAxtcA3EkuIruADchnjWpwyTvR3CDLM+Nk0bBGw08kHClc3EOJvGnSFQfw4+7dqLhzFGjHsGCsegbXDFA+ZxBLPM2uc6t3swPcUGsW+xRP5bQAXgG+AKloHIqdopv37FDT2B7XsoCeW26RtN4UHQVCaN1heREx2DQ1ovbKADCvpdGasli0812BoR8kGoIUVonTbZAA4gHfsP0KlUAhCEAhCEAsb13tgZpCeu9nwD6rZFiPCA0HSU4JA5m79G3egYwTteCQ0YEjEDOg+RXj5m5VOH6zvkU1s9GAgGtTXw+iccYypJaamnNdQYADIg7kEBrS7kCmPlN5P5vpUIzJTGtBFzDLjBSpqaXDmaYqHjyCBVoSrEkCndlsbn45DecAeregI2p9BCXc1pdTHAE0G80yC8is7ACXEmhPRWhpgBUr1szmB1Kgvw4sVukNObs65goHbtHyjJhdnk5tMM8a9KLHx0b2vdA+jHtdgR5pDqdGCYiZwbxbXuxNXOq4XTUEilcyKbU6ZpaXjC++6jQWkE1v4AE44ZdfzQatFwtx/nLLaWnoAd9FDaU4RIpSfJNa3ZeiaT2lw8FRGabnbGeVUkksFAS3DbgKYdKcjT8wc3Bjsr9W4GjabxjhuQPrZPZJah0Vnx2iNjT3tAIVe01oayhnk2hruh7iO4lTDNNuJIdFG7K7nXqO/8AkhttY4C9Z46+cARTOtRhuwzVFHs2irzqY9itFk1Ghe0HjJWn2fopOP7KauMbmUyLKVxxxoRTA0370/jfYyGkvtIrk0lxABNBQ3igrGkNSWxtLm2h+Gwt+hUDHZHE0Ej6/wBdK0+Sz6PPJNqmGYqcR3GM+KjrdqvY2GrLRIXHANa0F1aVxpS72oIiyaiuMYfLbmQg7Ht+rxXuXFg1QE9pZZ47exxkqA7iXht4AkDE1xoUpDo2OoLmNdW7i4EuIdhWod89oT6ysiiN5sMQcMQb0lQWmmAxLSM9mzoQZ1pJrmyOjdnG50fa1xBPeE3a5Wu1atCWRzg43nvcTSp5RJccSMdq9m1EuAF0lKit2lXjCoBFBd7SmBVg9dBwpQ/19EqzRkhJo04Gmwd1c1y2wvNaNcboJNBWgGZNNnSoOYIgXAZdJIPcrDZrBFxTmEPdJeDgAcSAcQK4HAnrKrYT+zznAjAjIoNCboiCWGsJLWuqQ8Ek1OYN7HAnm4Kv2meeyyNa4F4caMc3zjuI3p9q9bwSXg3TSsjcA0088g4ZdHzVy1T0dZ7RO2YzxkDkt5Y4wOdgAwUoyppjg7cghG6WlglYHtc95oXta8DiSaBjACQCQDVxqM6eatO1Q1sZaax3quGLT6TMNvRXuWda/amnR7TaGvfJE59CTi5r3VpfPScLw2kCmIrFajW6aO5JCx0skUZcI2gm+G8h4w/Vx7kH0ChRGrOs0VuhEsRywew85jtrXfXapdAIQhAL5/4VHflSf2PuP5r6AXz7wsn8qz9TP/HCCqOdh2H7oLp85FaE+dtPoNSLzn7X3bUSnP2vBqDrSkpMRqa+V/gKaRHAdSW0gfJH9r/CUhGcAgVBVismmgImgm7caG0ANKDbgDiTUnpJVcBUtoiEua669zMRi27uOdQUD8aZjOb2dpA8V6J43ZXD1XfqknWCX9MD60TT4EJCTRUhzFmd1xlvgSgdiNu6mPT/AFlRcljen3pg7Rrx+Zh9mRzf4VwbPIPzUo9WcHxcgkaDee9DCAQak02GhHdRRhkeMxaR7LHfVJm3Uze4evAfkAgmA8Z1x33Rh1UIXjqXaAtFczQiu7CpoogaTH6SE9Yc3xK7bbScuKd1S/yVEoQTQXhQdJrjn5tEoCXHFwbQYGtanZhUU7BsKiuPd+jPY5p8aLn7TTzJR2A+BQWyCzwAeVlBNTVrXgOxwIc8YnqAOeaUbo6MjkPeKG9yXPw2AkklU021u0vHWx/0XP2xn6Ro68PEILe/RLRQcY4Up5zN52cVU7Vy+ziPlSScjElrmtHVT0R1gHoKqX2+4Q9sjeSa0Dhj0ZpB0dotTuS17hXAnBoHWcO4ILLadco2mkIpXN2WymeZw2CgUPLrA97m3rprXDlUwG4kheQarTRhxc8irSKMxrgaBxNMK9CinxPaRWOTDc00xz2KC+ataIjnj4yQE8oi5Xk8k0qp7SdjaLLLHG0NrE8AAACpYQMAqrq3p50dnDGQySPL3GlLjW1Ipec75AqUgltMhrNI1jf0Ubfieak9iDPv+nJ9wPepvR2q9odEY3NjY0vD77q3wQAOTTIdiusbWtyHbtXrpEGcB0lnmIIo5poRsI3jeCFoWrczZJLO5gAaZowQNhvtqFB616M4yPjGjlsHe3aE14P9MCK1R3zyDIwnoo8EH+ulB9GW6wsmjdFK0PY9pa5pyIOxQ2q2pFmsAdxAcS7C8914hta3RgKCtOuinwar1BVdNaKFkldb7O2h/vUYylh8+QD9I3nVGYBrUqzwyhzQ5pBa4AgjIgioI7F05tRQ4g7FX9UjxXHWQ/3aSkf/AMeQX4f3QXM9hBYUIQgF898Lh/Ks/qs/8dq+hF89cLo/Ks3qs+4agi9VrPDJM5toBc3i3UA9OsQHXgXYJrrFZ42WmVsNeLBNyudC2M41A37lGvGftfC1dPGfteLUHNtFY3ftPk5IR5BOLWPJu/aD+NJxswHUgApzQGT+seBUHI4NFSrPqNbGRy35G32AmrQGuzje0GjsDQkHsQO14pHWi2xyMb9kYI3hpBvNABJfUVpWtG4VVV462tzZC7qJHiQgmFyQoj8LWgc6zE+q6vyK5OsdOfBK3sr40QSrkk5R3/U8Jzvt62/QrtunIT+cA6w4eIQOHtrmE2ksTDmxh9kJQaQjOUjD7Q+q6vA5EHqKBk7RcfoAdWHgufwe0ZF46nv+qeuC5uoGf2Q7JJO8HxC5MEn6SvWxp8KJ6QuHBAxMD/8ACPsEeDk8i0zaWCgIp0PPzaV4VyQgdN1ptAzbX/TPyCk9C6wmV5Y9lDdLgboGDaV84+kFAUT3QbfxgdEL/iiQWZ8q7ikTS8l4ygdhy9JSbSvSUHj1QLVDxNoc0ea6o6jiFfHvVP1pZ5drvSZ4FB9EalaT4+wwvrU3Lp624HwU4s94FrXesL2k8yT3EArQkAoFou6VNPPsYr0mOYge6VTyg4+VpNxGUVla09DpZS6n7sYPagnEIQgFgPDFAW6TeXAgSRsc07xxYZ8TSt+UNpnVOz2p16aNrzSlXAGg3CqD5ldQ1x9LwA8Qu3jPLzvFq3a08ENhdlFd9UuHgVFWngTs55jpG9TyfGqDIzDea716/F9V0LNh2LUYeBMNrS0SAbiGHf0KwaJ4KrNFQvBlcNr8R2N5o7kGHwarWi0kCFhcN9KN/eyPZVWN+rU9iYxk9zlAuaW7gcQ7DMEjFb1ZdGRxijWgLOOF+YNmgrh5N/Vzm7exBSA5Bcm7bU05Oaeogru8g7vIc5JX14XoCRoOYB7E3fYIznGz90JUuXJKBlLoWE/mx2VHgU2dq9DsDh1O+qk3OSZKBrY7AIq0LjWmZrSlcu9OaJOZ2Q9I09xPyVp1p1KNkjEkT+NYx4jnwDeLe5sZaW+k2r2jaReHSUFZK5IXpK5JQcELkhKFc0QcUT3Q4pKT/hO+ONNKJxo91JD6ni4fRBMB6cQvUbxqdQSIJNhwXRKQEoAqSAN5NB3lL2SzSzf2TDT03ghvst5zvcOlA3mcACSQANpNAO1VfWgEmN1HAG8A4igPVXGnTRapo3UhraSTuBOx0ha1o9UGjR49KqXDCImvszInNdyHuJaQRzqDEdSCS4J9HTTQy8RaHwOY5pwAc11QcHtOB66LRbNpqeBwZbWNIODZ4wbrutux3R3Aql8BUgEU9SBizM9DlqkkbXtIcA5pFCCAQR0jagjLTrFHlCDPIcmR4/vu5rB0nuKV0Lo10TXOkIdLK7jJHDK9QANbXzWtAaOpObHo+OIUjY1gONAKJwgEIQgEIQgEIQgEIQgFG6W0O2Ygu2AjvUkhBULVqDC/ONh62tPyUXaOC2A5RtHq1b8JC0NCDK5+Cpvmulb1PJ+Kqjp+DCQc2V/a1h8AFslF4WBBhk/B7aRk9h62OHg4pjNqfa2+Yx3U8jxat/MA3BJusLDsCD52l0HaW5wP7Cw/MJrJZpG86KUew4+FV9Gv0RGfNCbyauRHzQg+bbRJym1qKE1qCNh3hSVq1jmlibC+cvjaQQwuaRVoo2pGLqAClSaUG5bpPqbE7YFH2rg4gdmxh62hBhxeuS9a7aOCWA5RtHVh4KMtHA+zzS8dT3fMlBml5FVeZ+CR45sj+0NPyUfPwZWluTweth+TkFXqu7IeWfUHxFS8motsb5rHdrh4gpzorUe1ucQYw2oHKJqAKnIDEnHoQRBdTPAb9ilNE6JmmI4tlB6bgQPZbm73DpV60HwYNaQ6Wr3Da7Ieq3IeKsGsWrJ+wTx2clsjoyGuGeyoBGIqKjDHFBm8tosVkPlXm0TN8xtCGndXmM7KuTCXhItRNIRHENlGBxHa+tT3KIs+qFpjdy4HPb+o5vu/9KUZo1redY7Z2Bh8EHFme2Z9+0zyuec3YO+LIJ1btB2SQhzpJHlooKmlB7NF1E2AZ2W3D/LBS4nsm2K2jrhP1QK6Gttnsg5F2MPIbUyEXiMhyndPvVxsen5WCrCLpxoeU09P/oqjPt1kAo1lod+q+AEdxUjYdLk0DYbS4ZACJwFN2VAg07QWsHH4Pbddsoatd1bQehTKqGq9gkkc2SRhiZGatYSC57qUBdTANFSaVzpWlFb0AhCEAhCEAhCEAhCEAhCEAhCEAhCEAhCEAhCEAhCEAhCEHl1cmIbgu0IEvsrdwXTYQMgF2hAIQhA0tGi434loB3jDv3pqdAtUqhBFt0Kz0QunaHZ6IUkhBFjQrNwS8ei2DzR3J6hB4AvUIQCEIQf/2Q=="/>
          <p:cNvSpPr>
            <a:spLocks noChangeAspect="1" noChangeArrowheads="1"/>
          </p:cNvSpPr>
          <p:nvPr/>
        </p:nvSpPr>
        <p:spPr bwMode="auto">
          <a:xfrm>
            <a:off x="76200" y="-677863"/>
            <a:ext cx="2105025" cy="14192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08" name="AutoShape 4" descr="data:image/jpg;base64,/9j/4AAQSkZJRgABAQAAAQABAAD/2wCEAAkGBhQSEBUUEhQUFRUVFBgVFxQYFRUXFRUUFRUVFhUVFRgYGycfFxkjGRQUHy8gIycpLCwsFR4xNTAqNSYrLCkBCQoKDgwOGQ8PGiofHCAvKSksKSk1MTQ1Kik1LCopKSksMyo1KSktKSkqKSkpKSwvLCksKSkwKiwsLCkpKSkqKf/AABEIALkBEQMBIgACEQEDEQH/xAAcAAABBQEBAQAAAAAAAAAAAAAAAwQFBgcCAQj/xABNEAABAwEEBAkJAgsHBAMAAAABAAIDEQQSITEFBkFRBxMiMmFxgZGxI0JScoKhssHRFLMVJCVDU2JzksLh8DNEY4OTw9IWVLTxdKKj/8QAGQEBAQEBAQEAAAAAAAAAAAAAAAECBAMF/8QAJxEBAAEDBAIBBAMBAAAAAAAAAAECAxESITFRBEETUmFxgbHR4RT/2gAMAwEAAhEDEQA/ANxQhCAQhCAQhCAQhCASc87WNc97g1rQXOcTQNaBUkk5ABKKF10H5PtAO2MjvICBsOEXR3/eQ/vfyXQ4QdH/APeQfvhZObFETdEQJoTQR1NBtwCHaKZ+gP8Aou/4rcUVTGYiWZqiOZa43XqwH++Wb/VZ9Uq3XGxHK2Wb/Xi/5LGJNFx/oTv/ALJ+W/mps7R8P6Mfuu+ivxV9Sa6e26N1oshytVnP+dF/ySrdP2Y5WiA/5sf1WAO0dD6De4p3onRNhJf9oaALvJIvc682uX6t7OgU0VdSuqO28t0rCcpYz7bfqlG2xhyez94fVfPWl9E2MSuEABjo2hJdndbezoedeCYnRkPot7/5qaZMw+lxKN4717VfM34Nj2Ad6PsLNhP7xUwr6aqhfMos9MnP/fK7aHbJJR/mO+qYH0uhZbwN2yQyTtdI97aAgOcXAEEioqcMPktSUAhCEAhCEAhCEAhCEAhCEAhCEAhCEAhCEAhCEAhCEAoPXY/iE3qgd72hTigNej+ITex97GgpWpY8rMbocOKANWg0q449GStUugzmG57OLZh3tVb1ABL7QQaARsrljjJgr1I6QijXUxzqMBjlTs7lavJmxEYiZz1ux8UVzug3aDPof/kz5NS82jYbp/FqGnOxoDTPJSbJJaYkE7aAUpsGJ60yc20Bzy59YiHC5QVFRne3g1FBhSm3Fe9PlVVRE/4zNmIyjToSP0Ge5cnV+M+Y1SjLBerQjorUeI6kqzROOJw6CM+1vUun/pq+qXP8P2V2TQcWxjff9VH2rQwGUbD2O/5K4SaPYCAXOqcuafAJrbNAPkYW1LajEte2vVUsXpHlT9Us/D9mVaW0y2N9xsMTiDifKUHRz80ztWl5GAONjiuOqWurIKgEiuZ2grR38FcJ/OSj2WFcy8GZugMtc7ABTBmNOxy9J8vjFX8rFruGWS66sjxNlivbBfO7bVp35J+dNC1QXxE2ItkLcC0hwLGurgxp8Vc5uCSU1ppCftjJ/wBxQOsOqX2BjWGUymWR0hdcuea1tKVO2pr0rnv3YuUzmcva3TpnbZYeBdnLtB6R4laosx4GG4Wg9I8StOXznQEIQgEIQgEIQgEIQgEIQgEIQgEIWfazT211ofxVqEMYN1sbQ2tBhUkitSa+5BoKbzaQjZzpGN63NHiVkdpslvPOtN/1sUxdZrYPOjPsfRBrkutNmb+dB9UOd4CiZy67Qjmtkd2AfNZBpLTtos9OMEZLq3eScxSpOOVCot2tNod5931WtHvpVBtMmurjzIh1l4PhRMptc5fTjZ1AfMlZVZbc9x5b3O63EqXZbABi5o7Qgub9Znu/OyHqqPoFGaw6ce6zOaXPILo+c7/FZsqVCx6QbXB1ez+SQ0/afxd1PSZ8bUFp4NZKi1H9Rn+6p+fQV4vAtTm1qTSOhABxxDgTmO9VLgvlrDaz6g9z/qtBbaYqubcO1xwfdONM6UvV2YnsXL5lWmKeN88zMddN2pnMopuh5A0n7bWjnVc9hrUEA1IkwA+aDZZI3Br7TG6t43Ljr7gxtSBVxpzgVLPnZQch1cboqK0FBh1jEfJczcWagXq4itagGgxO7AmldxXJauTNdPHriZetU7T/AFA0dPE1nMuk58gNrQmlaAdOxNrS+B0pvClaUN0mlB6nZi7DoUh+BP13dRLyNuxzyBnsC9bohwODzgSacoA1AGIDqOy2hfZzGHLvl19qh/q8kLS2BwqXOBANKPkb040Ir2r38CO9IdyTdoWTY4U3UbTbvYTt2HYMlZ0+pSMnV+H0/f8AyTGBkbmt8s8crZL0VzvGuI3rp2h5Nhb3A/Ewhc/geT9XsoPcAAOxXbPJv0dy2VjjhO9vqvZT3grN+EknyNXF2DsTifNw5rfBXw6Kk3DvCz/hHsvFuhaWhuDjQU3tFcOr3KzEYndInfhLcDJ5E3SfmfqtMWZ8DTeRL1/xLTF4PQISElsa00J9xXgtzPS8UDhCTFpafOHeF2Cg9QhCAQhCAQhCAQhCAWO66sB0hL/l++Zn0WxLHdcz+UZOuH7930QRegWh1oaCAQQcCAQayTHLsVil0ewvIEcQoAf7NpzLhsp6KrerZ8vH1eItJVrD/KO9VnxSIM91xaKx0AAvOwGQq2M0G4YlQbHKc1yyj9Z33cKgGIF2yneUvEmrUvGqJeyOxSumn+QPW34gmkD17pSTyXtBFXLgqH4tavXYP/qfqtGZPJjVo20F3PE0x9XZ0VWdcFY/FLT+1Z8I+quFm0XNyrs0Tq4VD5MDurjTaufyqZmmnEzHPH6YpqmJnEZSrppPQac824Z4Dow6CuZJiTS40CtK0ocxQjPp3Jn9htOFHNNM6SOx6+Tiuo4LQHi/zLzRzwQOUKUFOpclu3Ounf3Hpqbm3CxU6kU6PejuRTqX0gU6PeinQV5To969p0e9B53o70U60d6Ar0nuWWcLzvxiH9mfiWp16Ssn4XnfjUX7L+JahEhwOHkP7fiC0xZlwOc13qn4mrTVlUNbH8o9abri2Wige7cHO7gSqloK0ycS196SQmQhwL34bGMABzcTWtNgG0oLm0Kasw5A6lQNE2mQ2/izI4tEZe6MvLg1xA5OOOBI24ZLQWDAdSDpCEIBCEIBCEIBCEIBY5rqfyi/1ofvpT8lsaxjXl35Rk64vjnKCJ1ef5eLqb91aD81a2kmQ09Fvi5U7QT/ACsXsfcTK1xT0kPqjxKCj65ZM9d33cKr8ZU/reeS39o77uNV+IoHDAlo0g0pdiB5E5c6Qf5P2h80mx65t7+QPWHgVRfuDA0ss3OxlAwrd5kfO2V3V6VebKYK1a54J23fndCo/BkB9jlJd+e5tRQi7FUkZmm/pVxNlgDeSATuDzX4ws3bNVymJiI2zz+umrdyiiZznfo9uQmgMgx5tWg1qfdinD4aU8pXlNwp+s3pTBgYAAGu7HA0rQ41dXacq5Jy6ENo6rsC07/OCtvxqIxV7j8s13p3iOJ/CV4t9Oe3tj+jgl/6yCjLBpTjCQWltN7Xio2GrgO5Pb63jKOXcZU0EZGzFwNOnApZoNMaA9FSO9ccYi+mEyQtOkLjqXJHYVq1riOrDal45qn+f8lGW+3sjcXPfdAFDVwDRkbxrl1pWxW5rxeYWuBGBDgQcSDQiozBHYpmkzKRkkugkmgAqTuCyLhYnDrXGQajis/aK1Oa0YUqGk4A1GZyoDSp6FknCnJW2Mqb3khjh6TtxKRjdcp3gbdyHeofjCvWlNYI4XBhNXuoLo2VyruWP6ma2NsNmkdnI9obGOkuJc7dgMabcE0sOnA+1ROJeSZg6R8jmhobiSSdprRRWsVqkm6PjGUcYruY0dGzoJ70ws2k4ycHt677fripBlpByIPaFB3YtHxREuZGxhpiWihpWp8ApVusUJ87wVb0tbWsgk5VC5jmtrvIIrhsH9ZhQWi9DB1lMz3OqcGVJBcdmAIpU9fWg0Q6ehpUvAA2le6O05FOSI3VLcwQQabwDmFh+m55vtX2WzPNQ4PdI7KOPBzQdhNCK76gDM0tmgbaYrXEa4OeGHZzsD2Y19lBqaEIQCEIQCEIQCxTX51NIydcf++Vtaw3hFfTSUvWz4ZfqghtDP8AKxex9xJ9VamurIaY8nZ0E1VM0TLSSPrZ9w76qyWVxhkc6tbxc7I0FbophtoEFa1vk5Df2rvgZ9FX4ypzWw1YP2hPewUUAwoHbHJZj0za5LMKB0x+R6f68VxpF3Jb6/g164j2f1vHiAvbZC5zG3aVDq0O2oI+aC6aj6fs0VkkimkaxzpCea4vukRjAgUA5J84ZK56N1xszY2sbaYqAUAdgR0uxpisPZDIM4yeogpwydw/NydV0rWpMNxn0jDM5jharMKUq0TMbeFa0dtG5SMM0ZADRZ3dIljJ78yVgMttLOfHK31mEeKR/DMW+nWFdRhv8dgl4xxq+4ea2MsqMcakk1Cey3rpusmBphi8iuzziF88xaYj2Pp3hPoNYac20PHVMR801SmluNhmkueW4wPqeaHFtK4ZsNcMe1eW/SLmMrGXud6Lg0e8sFFjceuVpHMtcv8ArE/Mp1HwgW4ZWl56wx3i1NRhrMjGPoXSiuBpRhAcBsxCazW0xSNazyl+gqGgNbj5100A6elZk3hCtgJJlrWuYwx6BQDsSjeEi1beLd1sx99VMQYavabGJQL4ifQ1F4OwOVRgcaLKuEOFsdpaxjWsa2Kga3mjlvJpgNtT2pRvCXJ50MR6gBtr6J6lBaxaf+1SNkLAwtjDCAa3iC43shTnZDckYjgiEbLa4xDGHmhvHGhOFMMB7SmZRo50bjBJMH4Bt+gGfKc7DdsG050GNL0rJyY+o+KTstrI3KNL/o0NGc0f77R4qaNqjjYXOkZQbnBxruAFVmA0kd3vTqbToETWBowqSTjiSaCgzw3qCz6X0+JGAxtcA3EkuIruADchnjWpwyTvR3CDLM+Nk0bBGw08kHClc3EOJvGnSFQfw4+7dqLhzFGjHsGCsegbXDFA+ZxBLPM2uc6t3swPcUGsW+xRP5bQAXgG+AKloHIqdopv37FDT2B7XsoCeW26RtN4UHQVCaN1heREx2DQ1ovbKADCvpdGasli0812BoR8kGoIUVonTbZAA4gHfsP0KlUAhCEAhCEAsb13tgZpCeu9nwD6rZFiPCA0HSU4JA5m79G3egYwTteCQ0YEjEDOg+RXj5m5VOH6zvkU1s9GAgGtTXw+iccYypJaamnNdQYADIg7kEBrS7kCmPlN5P5vpUIzJTGtBFzDLjBSpqaXDmaYqHjyCBVoSrEkCndlsbn45DecAeregI2p9BCXc1pdTHAE0G80yC8is7ACXEmhPRWhpgBUr1szmB1Kgvw4sVukNObs65goHbtHyjJhdnk5tMM8a9KLHx0b2vdA+jHtdgR5pDqdGCYiZwbxbXuxNXOq4XTUEilcyKbU6ZpaXjC++6jQWkE1v4AE44ZdfzQatFwtx/nLLaWnoAd9FDaU4RIpSfJNa3ZeiaT2lw8FRGabnbGeVUkksFAS3DbgKYdKcjT8wc3Bjsr9W4GjabxjhuQPrZPZJah0Vnx2iNjT3tAIVe01oayhnk2hruh7iO4lTDNNuJIdFG7K7nXqO/8AkhttY4C9Z46+cARTOtRhuwzVFHs2irzqY9itFk1Ghe0HjJWn2fopOP7KauMbmUyLKVxxxoRTA0370/jfYyGkvtIrk0lxABNBQ3igrGkNSWxtLm2h+Gwt+hUDHZHE0Ej6/wBdK0+Sz6PPJNqmGYqcR3GM+KjrdqvY2GrLRIXHANa0F1aVxpS72oIiyaiuMYfLbmQg7Ht+rxXuXFg1QE9pZZ47exxkqA7iXht4AkDE1xoUpDo2OoLmNdW7i4EuIdhWod89oT6ysiiN5sMQcMQb0lQWmmAxLSM9mzoQZ1pJrmyOjdnG50fa1xBPeE3a5Wu1atCWRzg43nvcTSp5RJccSMdq9m1EuAF0lKit2lXjCoBFBd7SmBVg9dBwpQ/19EqzRkhJo04Gmwd1c1y2wvNaNcboJNBWgGZNNnSoOYIgXAZdJIPcrDZrBFxTmEPdJeDgAcSAcQK4HAnrKrYT+zznAjAjIoNCboiCWGsJLWuqQ8Ek1OYN7HAnm4Kv2meeyyNa4F4caMc3zjuI3p9q9bwSXg3TSsjcA0088g4ZdHzVy1T0dZ7RO2YzxkDkt5Y4wOdgAwUoyppjg7cghG6WlglYHtc95oXta8DiSaBjACQCQDVxqM6eatO1Q1sZaax3quGLT6TMNvRXuWda/amnR7TaGvfJE59CTi5r3VpfPScLw2kCmIrFajW6aO5JCx0skUZcI2gm+G8h4w/Vx7kH0ChRGrOs0VuhEsRywew85jtrXfXapdAIQhAL5/4VHflSf2PuP5r6AXz7wsn8qz9TP/HCCqOdh2H7oLp85FaE+dtPoNSLzn7X3bUSnP2vBqDrSkpMRqa+V/gKaRHAdSW0gfJH9r/CUhGcAgVBVismmgImgm7caG0ANKDbgDiTUnpJVcBUtoiEua669zMRi27uOdQUD8aZjOb2dpA8V6J43ZXD1XfqknWCX9MD60TT4EJCTRUhzFmd1xlvgSgdiNu6mPT/AFlRcljen3pg7Rrx+Zh9mRzf4VwbPIPzUo9WcHxcgkaDee9DCAQak02GhHdRRhkeMxaR7LHfVJm3Uze4evAfkAgmA8Z1x33Rh1UIXjqXaAtFczQiu7CpoogaTH6SE9Yc3xK7bbScuKd1S/yVEoQTQXhQdJrjn5tEoCXHFwbQYGtanZhUU7BsKiuPd+jPY5p8aLn7TTzJR2A+BQWyCzwAeVlBNTVrXgOxwIc8YnqAOeaUbo6MjkPeKG9yXPw2AkklU021u0vHWx/0XP2xn6Ro68PEILe/RLRQcY4Up5zN52cVU7Vy+ziPlSScjElrmtHVT0R1gHoKqX2+4Q9sjeSa0Dhj0ZpB0dotTuS17hXAnBoHWcO4ILLadco2mkIpXN2WymeZw2CgUPLrA97m3rprXDlUwG4kheQarTRhxc8irSKMxrgaBxNMK9CinxPaRWOTDc00xz2KC+ataIjnj4yQE8oi5Xk8k0qp7SdjaLLLHG0NrE8AAACpYQMAqrq3p50dnDGQySPL3GlLjW1Ipec75AqUgltMhrNI1jf0Ubfieak9iDPv+nJ9wPepvR2q9odEY3NjY0vD77q3wQAOTTIdiusbWtyHbtXrpEGcB0lnmIIo5poRsI3jeCFoWrczZJLO5gAaZowQNhvtqFB616M4yPjGjlsHe3aE14P9MCK1R3zyDIwnoo8EH+ulB9GW6wsmjdFK0PY9pa5pyIOxQ2q2pFmsAdxAcS7C8914hta3RgKCtOuinwar1BVdNaKFkldb7O2h/vUYylh8+QD9I3nVGYBrUqzwyhzQ5pBa4AgjIgioI7F05tRQ4g7FX9UjxXHWQ/3aSkf/AMeQX4f3QXM9hBYUIQgF898Lh/Ks/qs/8dq+hF89cLo/Ks3qs+4agi9VrPDJM5toBc3i3UA9OsQHXgXYJrrFZ42WmVsNeLBNyudC2M41A37lGvGftfC1dPGfteLUHNtFY3ftPk5IR5BOLWPJu/aD+NJxswHUgApzQGT+seBUHI4NFSrPqNbGRy35G32AmrQGuzje0GjsDQkHsQO14pHWi2xyMb9kYI3hpBvNABJfUVpWtG4VVV462tzZC7qJHiQgmFyQoj8LWgc6zE+q6vyK5OsdOfBK3sr40QSrkk5R3/U8Jzvt62/QrtunIT+cA6w4eIQOHtrmE2ksTDmxh9kJQaQjOUjD7Q+q6vA5EHqKBk7RcfoAdWHgufwe0ZF46nv+qeuC5uoGf2Q7JJO8HxC5MEn6SvWxp8KJ6QuHBAxMD/8ACPsEeDk8i0zaWCgIp0PPzaV4VyQgdN1ptAzbX/TPyCk9C6wmV5Y9lDdLgboGDaV84+kFAUT3QbfxgdEL/iiQWZ8q7ikTS8l4ygdhy9JSbSvSUHj1QLVDxNoc0ea6o6jiFfHvVP1pZ5drvSZ4FB9EalaT4+wwvrU3Lp624HwU4s94FrXesL2k8yT3EArQkAoFou6VNPPsYr0mOYge6VTyg4+VpNxGUVla09DpZS6n7sYPagnEIQgFgPDFAW6TeXAgSRsc07xxYZ8TSt+UNpnVOz2p16aNrzSlXAGg3CqD5ldQ1x9LwA8Qu3jPLzvFq3a08ENhdlFd9UuHgVFWngTs55jpG9TyfGqDIzDea716/F9V0LNh2LUYeBMNrS0SAbiGHf0KwaJ4KrNFQvBlcNr8R2N5o7kGHwarWi0kCFhcN9KN/eyPZVWN+rU9iYxk9zlAuaW7gcQ7DMEjFb1ZdGRxijWgLOOF+YNmgrh5N/Vzm7exBSA5Bcm7bU05Oaeogru8g7vIc5JX14XoCRoOYB7E3fYIznGz90JUuXJKBlLoWE/mx2VHgU2dq9DsDh1O+qk3OSZKBrY7AIq0LjWmZrSlcu9OaJOZ2Q9I09xPyVp1p1KNkjEkT+NYx4jnwDeLe5sZaW+k2r2jaReHSUFZK5IXpK5JQcELkhKFc0QcUT3Q4pKT/hO+ONNKJxo91JD6ni4fRBMB6cQvUbxqdQSIJNhwXRKQEoAqSAN5NB3lL2SzSzf2TDT03ghvst5zvcOlA3mcACSQANpNAO1VfWgEmN1HAG8A4igPVXGnTRapo3UhraSTuBOx0ha1o9UGjR49KqXDCImvszInNdyHuJaQRzqDEdSCS4J9HTTQy8RaHwOY5pwAc11QcHtOB66LRbNpqeBwZbWNIODZ4wbrutux3R3Aql8BUgEU9SBizM9DlqkkbXtIcA5pFCCAQR0jagjLTrFHlCDPIcmR4/vu5rB0nuKV0Lo10TXOkIdLK7jJHDK9QANbXzWtAaOpObHo+OIUjY1gONAKJwgEIQgEIQgEIQgEIQgFG6W0O2Ygu2AjvUkhBULVqDC/ONh62tPyUXaOC2A5RtHq1b8JC0NCDK5+Cpvmulb1PJ+Kqjp+DCQc2V/a1h8AFslF4WBBhk/B7aRk9h62OHg4pjNqfa2+Yx3U8jxat/MA3BJusLDsCD52l0HaW5wP7Cw/MJrJZpG86KUew4+FV9Gv0RGfNCbyauRHzQg+bbRJym1qKE1qCNh3hSVq1jmlibC+cvjaQQwuaRVoo2pGLqAClSaUG5bpPqbE7YFH2rg4gdmxh62hBhxeuS9a7aOCWA5RtHVh4KMtHA+zzS8dT3fMlBml5FVeZ+CR45sj+0NPyUfPwZWluTweth+TkFXqu7IeWfUHxFS8motsb5rHdrh4gpzorUe1ucQYw2oHKJqAKnIDEnHoQRBdTPAb9ilNE6JmmI4tlB6bgQPZbm73DpV60HwYNaQ6Wr3Da7Ieq3IeKsGsWrJ+wTx2clsjoyGuGeyoBGIqKjDHFBm8tosVkPlXm0TN8xtCGndXmM7KuTCXhItRNIRHENlGBxHa+tT3KIs+qFpjdy4HPb+o5vu/9KUZo1redY7Z2Bh8EHFme2Z9+0zyuec3YO+LIJ1btB2SQhzpJHlooKmlB7NF1E2AZ2W3D/LBS4nsm2K2jrhP1QK6Gttnsg5F2MPIbUyEXiMhyndPvVxsen5WCrCLpxoeU09P/oqjPt1kAo1lod+q+AEdxUjYdLk0DYbS4ZACJwFN2VAg07QWsHH4Pbddsoatd1bQehTKqGq9gkkc2SRhiZGatYSC57qUBdTANFSaVzpWlFb0AhCEAhCEAhCEAhCEAhCEAhCEAhCEAhCEAhCEAhCEAhCEHl1cmIbgu0IEvsrdwXTYQMgF2hAIQhA0tGi434loB3jDv3pqdAtUqhBFt0Kz0QunaHZ6IUkhBFjQrNwS8ei2DzR3J6hB4AvUIQCEIQf/2Q=="/>
          <p:cNvSpPr>
            <a:spLocks noChangeAspect="1" noChangeArrowheads="1"/>
          </p:cNvSpPr>
          <p:nvPr/>
        </p:nvSpPr>
        <p:spPr bwMode="auto">
          <a:xfrm>
            <a:off x="76200" y="-677863"/>
            <a:ext cx="2105025" cy="14192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6919" y="1689409"/>
            <a:ext cx="2136350" cy="160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4" name="Picture 13" descr="Hardware_Store_024.jpg"/>
          <p:cNvPicPr>
            <a:picLocks noChangeAspect="1"/>
          </p:cNvPicPr>
          <p:nvPr/>
        </p:nvPicPr>
        <p:blipFill rotWithShape="1">
          <a:blip r:embed="rId3" cstate="print"/>
          <a:srcRect t="20485" r="37412"/>
          <a:stretch/>
        </p:blipFill>
        <p:spPr>
          <a:xfrm>
            <a:off x="7415094" y="3378476"/>
            <a:ext cx="1374191" cy="261879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537" y="4157795"/>
            <a:ext cx="3077453" cy="20531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32722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590550" y="618982"/>
            <a:ext cx="8007350" cy="443198"/>
          </a:xfrm>
        </p:spPr>
        <p:txBody>
          <a:bodyPr/>
          <a:lstStyle/>
          <a:p>
            <a:r>
              <a:rPr lang="en-US" sz="3200" dirty="0" smtClean="0"/>
              <a:t>Manufacturing</a:t>
            </a:r>
            <a:endParaRPr lang="en-US" sz="2400" b="0" dirty="0" smtClean="0">
              <a:solidFill>
                <a:srgbClr val="FF0000"/>
              </a:solidFill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642285" y="1223199"/>
            <a:ext cx="4811063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55000"/>
              <a:buFontTx/>
              <a:buBlip>
                <a:blip r:embed="rId3"/>
              </a:buBlip>
              <a:defRPr/>
            </a:pPr>
            <a:r>
              <a:rPr lang="en-US" sz="1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Primary Target Applications</a:t>
            </a:r>
            <a:endParaRPr lang="en-US" sz="1800" kern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  <a:p>
            <a:pPr marL="688975" lvl="1" indent="-322263">
              <a:lnSpc>
                <a:spcPct val="90000"/>
              </a:lnSpc>
              <a:spcBef>
                <a:spcPts val="600"/>
              </a:spcBef>
              <a:buBlip>
                <a:blip r:embed="rId4"/>
              </a:buBlip>
              <a:defRPr/>
            </a:pPr>
            <a:r>
              <a:rPr lang="en-US" sz="1400" b="0" dirty="0" smtClean="0">
                <a:solidFill>
                  <a:schemeClr val="tx1"/>
                </a:solidFill>
                <a:ea typeface="Osaka" pitchFamily="8" charset="-128"/>
              </a:rPr>
              <a:t>Assembly Line Work in Process flow</a:t>
            </a:r>
            <a:endParaRPr lang="en-US" sz="1400" b="0" dirty="0">
              <a:solidFill>
                <a:schemeClr val="tx1"/>
              </a:solidFill>
              <a:ea typeface="Osaka" pitchFamily="8" charset="-128"/>
            </a:endParaRPr>
          </a:p>
          <a:p>
            <a:pPr marL="688975" lvl="1" indent="-322263">
              <a:lnSpc>
                <a:spcPct val="90000"/>
              </a:lnSpc>
              <a:spcBef>
                <a:spcPts val="600"/>
              </a:spcBef>
              <a:buBlip>
                <a:blip r:embed="rId4"/>
              </a:buBlip>
              <a:defRPr/>
            </a:pPr>
            <a:r>
              <a:rPr lang="en-US" sz="1400" b="0" dirty="0" smtClean="0">
                <a:solidFill>
                  <a:schemeClr val="tx1"/>
                </a:solidFill>
                <a:ea typeface="Osaka" pitchFamily="8" charset="-128"/>
              </a:rPr>
              <a:t>Shipping / Receiving dock door</a:t>
            </a:r>
          </a:p>
          <a:p>
            <a:pPr marL="688975" lvl="1" indent="-322263">
              <a:lnSpc>
                <a:spcPct val="90000"/>
              </a:lnSpc>
              <a:spcBef>
                <a:spcPts val="600"/>
              </a:spcBef>
              <a:buBlip>
                <a:blip r:embed="rId4"/>
              </a:buBlip>
              <a:defRPr/>
            </a:pPr>
            <a:r>
              <a:rPr lang="en-US" sz="1400" b="0" dirty="0" smtClean="0">
                <a:solidFill>
                  <a:schemeClr val="tx1"/>
                </a:solidFill>
                <a:ea typeface="Osaka" pitchFamily="8" charset="-128"/>
              </a:rPr>
              <a:t>Tool crib asset tracking</a:t>
            </a:r>
            <a:endParaRPr lang="en-US" sz="1400" b="0" dirty="0">
              <a:solidFill>
                <a:schemeClr val="tx1"/>
              </a:solidFill>
              <a:ea typeface="Osaka" pitchFamily="8" charset="-128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ts val="1200"/>
              </a:spcBef>
              <a:buClr>
                <a:srgbClr val="DED6CC"/>
              </a:buClr>
              <a:buSzPct val="55000"/>
              <a:buBlip>
                <a:blip r:embed="rId3"/>
              </a:buBlip>
              <a:defRPr/>
            </a:pPr>
            <a:endParaRPr lang="en-US" sz="1800" kern="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ts val="1200"/>
              </a:spcBef>
              <a:buClr>
                <a:srgbClr val="DED6CC"/>
              </a:buClr>
              <a:buSzPct val="55000"/>
              <a:buBlip>
                <a:blip r:embed="rId3"/>
              </a:buBlip>
              <a:defRPr/>
            </a:pPr>
            <a:r>
              <a:rPr lang="en-US" sz="1800" kern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Purchasing Decision</a:t>
            </a:r>
          </a:p>
          <a:p>
            <a:pPr marL="838200" lvl="2" indent="-322263" eaLnBrk="0" hangingPunct="0">
              <a:lnSpc>
                <a:spcPct val="90000"/>
              </a:lnSpc>
              <a:spcBef>
                <a:spcPts val="600"/>
              </a:spcBef>
              <a:buClr>
                <a:srgbClr val="DED6CC"/>
              </a:buClr>
              <a:buBlip>
                <a:blip r:embed="rId4"/>
              </a:buBlip>
              <a:defRPr/>
            </a:pPr>
            <a:r>
              <a:rPr lang="en-US" sz="1400" b="0" kern="0" dirty="0" smtClean="0">
                <a:solidFill>
                  <a:schemeClr val="tx1"/>
                </a:solidFill>
              </a:rPr>
              <a:t>Economic Buyer – Operations Manager</a:t>
            </a:r>
          </a:p>
          <a:p>
            <a:pPr marL="838200" lvl="2" indent="-322263" eaLnBrk="0" hangingPunct="0">
              <a:lnSpc>
                <a:spcPct val="90000"/>
              </a:lnSpc>
              <a:spcBef>
                <a:spcPts val="600"/>
              </a:spcBef>
              <a:buClr>
                <a:srgbClr val="DED6CC"/>
              </a:buClr>
              <a:buBlip>
                <a:blip r:embed="rId4"/>
              </a:buBlip>
              <a:defRPr/>
            </a:pPr>
            <a:r>
              <a:rPr lang="en-US" sz="1400" b="0" kern="0" dirty="0" smtClean="0">
                <a:solidFill>
                  <a:schemeClr val="tx1"/>
                </a:solidFill>
              </a:rPr>
              <a:t>Influencer – IT Director</a:t>
            </a:r>
          </a:p>
          <a:p>
            <a:pPr marL="838200" lvl="2" indent="-322263" eaLnBrk="0" hangingPunct="0">
              <a:lnSpc>
                <a:spcPct val="90000"/>
              </a:lnSpc>
              <a:spcBef>
                <a:spcPts val="600"/>
              </a:spcBef>
              <a:buClr>
                <a:srgbClr val="DED6CC"/>
              </a:buClr>
              <a:buBlip>
                <a:blip r:embed="rId4"/>
              </a:buBlip>
              <a:defRPr/>
            </a:pPr>
            <a:r>
              <a:rPr lang="en-US" sz="1400" b="0" kern="0" dirty="0" smtClean="0">
                <a:solidFill>
                  <a:schemeClr val="tx1"/>
                </a:solidFill>
              </a:rPr>
              <a:t>End User – Assembly &amp; Back room personnel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SzPct val="55000"/>
              <a:buFontTx/>
              <a:buBlip>
                <a:blip r:embed="rId3"/>
              </a:buBlip>
              <a:defRPr/>
            </a:pPr>
            <a:endParaRPr lang="en-US" sz="1800" kern="0" dirty="0" smtClean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SzPct val="55000"/>
              <a:buFontTx/>
              <a:buBlip>
                <a:blip r:embed="rId3"/>
              </a:buBlip>
              <a:defRPr/>
            </a:pPr>
            <a:r>
              <a:rPr lang="en-US" sz="18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+mn-cs"/>
              </a:rPr>
              <a:t>Needs</a:t>
            </a:r>
            <a:endParaRPr lang="en-US" sz="1800" kern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cs typeface="+mn-cs"/>
            </a:endParaRPr>
          </a:p>
          <a:p>
            <a:pPr marL="688975" lvl="1" indent="-322263">
              <a:lnSpc>
                <a:spcPct val="90000"/>
              </a:lnSpc>
              <a:spcBef>
                <a:spcPts val="600"/>
              </a:spcBef>
              <a:buBlip>
                <a:blip r:embed="rId4"/>
              </a:buBlip>
              <a:defRPr/>
            </a:pPr>
            <a:r>
              <a:rPr lang="en-US" sz="1400" b="0" dirty="0" smtClean="0">
                <a:solidFill>
                  <a:schemeClr val="tx1"/>
                </a:solidFill>
                <a:ea typeface="Osaka" pitchFamily="8" charset="-128"/>
              </a:rPr>
              <a:t>Speed and Accuracy</a:t>
            </a:r>
          </a:p>
          <a:p>
            <a:pPr marL="688975" lvl="1" indent="-322263">
              <a:lnSpc>
                <a:spcPct val="90000"/>
              </a:lnSpc>
              <a:spcBef>
                <a:spcPts val="600"/>
              </a:spcBef>
              <a:buBlip>
                <a:blip r:embed="rId4"/>
              </a:buBlip>
              <a:defRPr/>
            </a:pPr>
            <a:r>
              <a:rPr lang="en-US" sz="1400" b="0" dirty="0" smtClean="0">
                <a:solidFill>
                  <a:schemeClr val="tx1"/>
                </a:solidFill>
                <a:ea typeface="Osaka" pitchFamily="8" charset="-128"/>
              </a:rPr>
              <a:t>Reliability</a:t>
            </a:r>
          </a:p>
          <a:p>
            <a:pPr marL="688975" lvl="1" indent="-322263">
              <a:lnSpc>
                <a:spcPct val="90000"/>
              </a:lnSpc>
              <a:spcBef>
                <a:spcPts val="600"/>
              </a:spcBef>
              <a:buBlip>
                <a:blip r:embed="rId4"/>
              </a:buBlip>
              <a:defRPr/>
            </a:pPr>
            <a:r>
              <a:rPr lang="en-US" sz="1400" b="0" dirty="0" smtClean="0">
                <a:solidFill>
                  <a:schemeClr val="tx1"/>
                </a:solidFill>
                <a:ea typeface="Osaka" pitchFamily="8" charset="-128"/>
              </a:rPr>
              <a:t>1D &amp; 2D capability</a:t>
            </a:r>
          </a:p>
          <a:p>
            <a:pPr marL="688975" lvl="1" indent="-322263">
              <a:lnSpc>
                <a:spcPct val="90000"/>
              </a:lnSpc>
              <a:spcBef>
                <a:spcPts val="600"/>
              </a:spcBef>
              <a:buBlip>
                <a:blip r:embed="rId4"/>
              </a:buBlip>
              <a:defRPr/>
            </a:pPr>
            <a:r>
              <a:rPr lang="en-US" sz="1400" b="0" dirty="0" smtClean="0">
                <a:solidFill>
                  <a:schemeClr val="tx1"/>
                </a:solidFill>
                <a:ea typeface="Osaka" pitchFamily="8" charset="-128"/>
              </a:rPr>
              <a:t>Cordless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 t="23165" r="14139" b="25239"/>
          <a:stretch/>
        </p:blipFill>
        <p:spPr bwMode="auto">
          <a:xfrm>
            <a:off x="5784110" y="4209613"/>
            <a:ext cx="2275115" cy="167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228" y="1223199"/>
            <a:ext cx="3499297" cy="2331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7473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title"/>
          </p:nvPr>
        </p:nvSpPr>
        <p:spPr>
          <a:xfrm>
            <a:off x="557117" y="660340"/>
            <a:ext cx="8007350" cy="443198"/>
          </a:xfrm>
        </p:spPr>
        <p:txBody>
          <a:bodyPr/>
          <a:lstStyle/>
          <a:p>
            <a:r>
              <a:rPr lang="en-US" sz="3200" dirty="0" smtClean="0"/>
              <a:t>CEP / T&amp;L Applications</a:t>
            </a:r>
            <a:endParaRPr lang="en-US" sz="2400" b="0" dirty="0" smtClean="0">
              <a:solidFill>
                <a:srgbClr val="FF0000"/>
              </a:solidFill>
            </a:endParaRPr>
          </a:p>
        </p:txBody>
      </p:sp>
      <p:sp>
        <p:nvSpPr>
          <p:cNvPr id="4096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2273" y="1460802"/>
            <a:ext cx="5538022" cy="4284250"/>
          </a:xfrm>
        </p:spPr>
        <p:txBody>
          <a:bodyPr/>
          <a:lstStyle/>
          <a:p>
            <a:pPr>
              <a:buSzPct val="55000"/>
            </a:pPr>
            <a:r>
              <a:rPr lang="en-US" sz="1800" b="1" dirty="0" smtClean="0">
                <a:latin typeface="Trebuchet MS" pitchFamily="34" charset="0"/>
              </a:rPr>
              <a:t>Primary Target Applications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Company owned or franchised retail stores (FedEx </a:t>
            </a:r>
            <a:r>
              <a:rPr lang="en-US" sz="1400" dirty="0" err="1" smtClean="0">
                <a:latin typeface="Trebuchet MS" pitchFamily="34" charset="0"/>
              </a:rPr>
              <a:t>Kinkos</a:t>
            </a:r>
            <a:r>
              <a:rPr lang="en-US" sz="1400" dirty="0" smtClean="0">
                <a:latin typeface="Trebuchet MS" pitchFamily="34" charset="0"/>
              </a:rPr>
              <a:t>)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Shipping Receiving departments at CEP customer location</a:t>
            </a:r>
          </a:p>
          <a:p>
            <a:pPr>
              <a:spcBef>
                <a:spcPts val="1200"/>
              </a:spcBef>
            </a:pPr>
            <a:endParaRPr lang="en-US" sz="1800" b="1" dirty="0" smtClean="0">
              <a:latin typeface="Trebuchet MS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1800" b="1" dirty="0" smtClean="0">
                <a:latin typeface="Trebuchet MS" pitchFamily="34" charset="0"/>
              </a:rPr>
              <a:t>Purchasing Decision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Economic Buyer – Purchasing</a:t>
            </a:r>
            <a:r>
              <a:rPr lang="en-US" sz="1400" dirty="0">
                <a:latin typeface="Trebuchet MS" pitchFamily="34" charset="0"/>
              </a:rPr>
              <a:t> </a:t>
            </a:r>
            <a:r>
              <a:rPr lang="en-US" sz="1400" dirty="0" smtClean="0">
                <a:latin typeface="Trebuchet MS" pitchFamily="34" charset="0"/>
              </a:rPr>
              <a:t>or IT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Influencer - IT or Marketing</a:t>
            </a:r>
          </a:p>
          <a:p>
            <a:pPr lvl="1">
              <a:lnSpc>
                <a:spcPct val="80000"/>
              </a:lnSpc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End User – Business customers or store personnel</a:t>
            </a:r>
          </a:p>
          <a:p>
            <a:pPr>
              <a:spcBef>
                <a:spcPts val="1200"/>
              </a:spcBef>
            </a:pPr>
            <a:endParaRPr lang="en-US" sz="1800" b="1" dirty="0" smtClean="0">
              <a:latin typeface="Trebuchet MS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1800" b="1" dirty="0" smtClean="0">
                <a:latin typeface="Trebuchet MS" pitchFamily="34" charset="0"/>
              </a:rPr>
              <a:t>Needs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Reliable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Easy to use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Affordable</a:t>
            </a:r>
          </a:p>
          <a:p>
            <a:pPr lvl="1">
              <a:spcBef>
                <a:spcPts val="600"/>
              </a:spcBef>
              <a:buFont typeface="Wingdings" pitchFamily="2" charset="2"/>
              <a:buChar char="§"/>
            </a:pPr>
            <a:r>
              <a:rPr lang="en-US" sz="1400" dirty="0" smtClean="0">
                <a:latin typeface="Trebuchet MS" pitchFamily="34" charset="0"/>
              </a:rPr>
              <a:t>Image Capture</a:t>
            </a:r>
          </a:p>
        </p:txBody>
      </p:sp>
      <p:pic>
        <p:nvPicPr>
          <p:cNvPr id="40964" name="Picture 30" descr="Mailroom_80_Mediu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3038" y="3719665"/>
            <a:ext cx="2281586" cy="1968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572" y="1632183"/>
            <a:ext cx="2377290" cy="164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20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Pricing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35583" y="5704190"/>
            <a:ext cx="4578273" cy="31393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Will be in Discount Category “E”</a:t>
            </a:r>
            <a:endParaRPr lang="en-US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1545916" y="1241789"/>
            <a:ext cx="5725214" cy="4299696"/>
            <a:chOff x="1722188" y="1153653"/>
            <a:chExt cx="5391150" cy="4020469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188" y="1153653"/>
              <a:ext cx="5391150" cy="1733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188" y="2964322"/>
              <a:ext cx="5391150" cy="220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0170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499" y="552961"/>
            <a:ext cx="8007350" cy="498598"/>
          </a:xfrm>
        </p:spPr>
        <p:txBody>
          <a:bodyPr/>
          <a:lstStyle/>
          <a:p>
            <a:r>
              <a:rPr lang="en-US" dirty="0" smtClean="0"/>
              <a:t>Availability - </a:t>
            </a:r>
            <a:r>
              <a:rPr lang="en-US" i="1" dirty="0" smtClean="0"/>
              <a:t>launch is Feb 13, 2012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623" y="1197784"/>
            <a:ext cx="7728027" cy="5041380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en-US" sz="2800" dirty="0" smtClean="0"/>
              <a:t>Insider is live now for partners</a:t>
            </a:r>
          </a:p>
          <a:p>
            <a:pPr>
              <a:lnSpc>
                <a:spcPts val="4000"/>
              </a:lnSpc>
            </a:pPr>
            <a:r>
              <a:rPr lang="en-US" sz="2800" dirty="0" smtClean="0"/>
              <a:t>Public website live on Feb 13th</a:t>
            </a:r>
          </a:p>
          <a:p>
            <a:pPr>
              <a:lnSpc>
                <a:spcPts val="4000"/>
              </a:lnSpc>
            </a:pPr>
            <a:r>
              <a:rPr lang="en-US" sz="2800" dirty="0" smtClean="0"/>
              <a:t>Global distribution supply chain will be stocked and ready to fulfill SG20 order demand at launch</a:t>
            </a:r>
          </a:p>
          <a:p>
            <a:pPr>
              <a:lnSpc>
                <a:spcPts val="4000"/>
              </a:lnSpc>
            </a:pPr>
            <a:r>
              <a:rPr lang="en-US" sz="2800" dirty="0" smtClean="0"/>
              <a:t>All scanner configurations and accessories available at launch.</a:t>
            </a:r>
          </a:p>
          <a:p>
            <a:pPr lvl="1">
              <a:lnSpc>
                <a:spcPts val="4000"/>
              </a:lnSpc>
            </a:pPr>
            <a:r>
              <a:rPr lang="en-US" sz="2000" dirty="0" smtClean="0"/>
              <a:t>One exception - Adjustable desktop scan stand available at the end of Feb / early March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7921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9136" y="2610999"/>
            <a:ext cx="5552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Competition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5462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Mainstream Competitive Scanners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4039" name="Picture 1" descr="Symbol LS2208 General Purpose Bar Code Scan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36074"/>
            <a:ext cx="933450" cy="933450"/>
          </a:xfrm>
          <a:prstGeom prst="rect">
            <a:avLst/>
          </a:prstGeom>
          <a:noFill/>
        </p:spPr>
      </p:pic>
      <p:pic>
        <p:nvPicPr>
          <p:cNvPr id="44038" name="Picture 4" descr="Symbol DS6700 General Purpose Bar Code Scann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14400" y="2436199"/>
            <a:ext cx="933450" cy="933450"/>
          </a:xfrm>
          <a:prstGeom prst="rect">
            <a:avLst/>
          </a:prstGeom>
          <a:noFill/>
        </p:spPr>
      </p:pic>
      <p:grpSp>
        <p:nvGrpSpPr>
          <p:cNvPr id="4" name="Group 28"/>
          <p:cNvGrpSpPr/>
          <p:nvPr/>
        </p:nvGrpSpPr>
        <p:grpSpPr>
          <a:xfrm>
            <a:off x="799171" y="3908942"/>
            <a:ext cx="1524000" cy="762000"/>
            <a:chOff x="685800" y="3200400"/>
            <a:chExt cx="1524000" cy="762000"/>
          </a:xfrm>
        </p:grpSpPr>
        <p:pic>
          <p:nvPicPr>
            <p:cNvPr id="44035" name="Picture 13" descr="http://www.honeywellaidc.com/data/806259e5-076e-4fa0-88a1-0718e7cf556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200400"/>
              <a:ext cx="762000" cy="762000"/>
            </a:xfrm>
            <a:prstGeom prst="rect">
              <a:avLst/>
            </a:prstGeom>
            <a:noFill/>
          </p:spPr>
        </p:pic>
        <p:pic>
          <p:nvPicPr>
            <p:cNvPr id="44034" name="Picture 16" descr="http://www.honeywellaidc.com/data/247a512d-e3e8-47e4-8500-b96c3f0e5334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3200400"/>
              <a:ext cx="762000" cy="762000"/>
            </a:xfrm>
            <a:prstGeom prst="rect">
              <a:avLst/>
            </a:prstGeom>
            <a:noFill/>
          </p:spPr>
        </p:pic>
      </p:grpSp>
      <p:pic>
        <p:nvPicPr>
          <p:cNvPr id="44033" name="Picture 10" descr="http://www.honeywellaidc.com/data/0a4a508f-7c8d-44b2-987d-f659cf9844e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41837" y="4344903"/>
            <a:ext cx="658913" cy="778715"/>
          </a:xfrm>
          <a:prstGeom prst="rect">
            <a:avLst/>
          </a:prstGeom>
          <a:noFill/>
        </p:spPr>
      </p:pic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2209800" y="1590305"/>
            <a:ext cx="16002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Motorola LS2208 (corded 1D laser)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2209800" y="2657105"/>
            <a:ext cx="16002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Motorola DS670x  (Corded 2D imager)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2399371" y="4129848"/>
            <a:ext cx="2514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 Honeywell 3800g, 3820g Linear Imager (corded and cordless)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6000750" y="4452186"/>
            <a:ext cx="1752600" cy="60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76176" rIns="91440" bIns="3808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 Honeywell Voyager 9520 (1D  laser corded and cordless)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44049" name="Picture 17" descr="Symbol LS4278 Cordless General Purpose Bar Code Scanner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84" b="100000" l="7143" r="89796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10150" y="1550344"/>
            <a:ext cx="990600" cy="990600"/>
          </a:xfrm>
          <a:prstGeom prst="rect">
            <a:avLst/>
          </a:prstGeom>
          <a:noFill/>
        </p:spPr>
      </p:pic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6096000" y="1780775"/>
            <a:ext cx="16002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Motorola LS4278 (cordless 1D laser)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44051" name="Picture 19" descr="DS6878-DL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184" b="89796" l="9184" r="9898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010150" y="2493319"/>
            <a:ext cx="990600" cy="990600"/>
          </a:xfrm>
          <a:prstGeom prst="rect">
            <a:avLst/>
          </a:prstGeom>
          <a:noFill/>
        </p:spPr>
      </p:pic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6096000" y="2695175"/>
            <a:ext cx="16002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Motorola DS6878 (cordless </a:t>
            </a:r>
            <a:r>
              <a:rPr lang="en-US" sz="1050" b="0" dirty="0" smtClean="0">
                <a:solidFill>
                  <a:schemeClr val="tx1"/>
                </a:solidFill>
                <a:latin typeface="+mn-lt"/>
                <a:ea typeface="Times New Roman" pitchFamily="18" charset="0"/>
              </a:rPr>
              <a:t>2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D Imager)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pSp>
        <p:nvGrpSpPr>
          <p:cNvPr id="5" name="Group 29"/>
          <p:cNvGrpSpPr/>
          <p:nvPr/>
        </p:nvGrpSpPr>
        <p:grpSpPr>
          <a:xfrm>
            <a:off x="875371" y="4823342"/>
            <a:ext cx="1524000" cy="838200"/>
            <a:chOff x="685800" y="4114800"/>
            <a:chExt cx="1524000" cy="838200"/>
          </a:xfrm>
        </p:grpSpPr>
        <p:pic>
          <p:nvPicPr>
            <p:cNvPr id="44053" name="Picture 21" descr="http://www.ups.handheld.com/data/1f33f369-6554-4c29-bce1-d1cf63f5b240.jp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20748711">
              <a:off x="685800" y="4114800"/>
              <a:ext cx="838200" cy="838200"/>
            </a:xfrm>
            <a:prstGeom prst="rect">
              <a:avLst/>
            </a:prstGeom>
            <a:noFill/>
          </p:spPr>
        </p:pic>
        <p:pic>
          <p:nvPicPr>
            <p:cNvPr id="44055" name="Picture 23" descr="http://www.ups.handheld.com/data/49e01d68-377c-4347-8582-2129ab5db9ff.jpg">
              <a:hlinkClick r:id="rId21"/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21166187">
              <a:off x="1447800" y="4191000"/>
              <a:ext cx="762000" cy="762000"/>
            </a:xfrm>
            <a:prstGeom prst="rect">
              <a:avLst/>
            </a:prstGeom>
            <a:noFill/>
          </p:spPr>
        </p:pic>
      </p:grp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2399371" y="4968048"/>
            <a:ext cx="25146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 Honeywell Xenon 1900, 4800g </a:t>
            </a:r>
            <a:r>
              <a:rPr kumimoji="0" lang="en-US" sz="105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 2D</a:t>
            </a:r>
            <a:r>
              <a:rPr kumimoji="0" lang="en-US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Times New Roman" pitchFamily="18" charset="0"/>
              </a:rPr>
              <a:t> Imager (corded and cordless)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49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7536"/>
            <a:ext cx="8007350" cy="498598"/>
          </a:xfrm>
        </p:spPr>
        <p:txBody>
          <a:bodyPr/>
          <a:lstStyle/>
          <a:p>
            <a:pPr eaLnBrk="1" hangingPunct="1"/>
            <a:r>
              <a:rPr lang="en-US" dirty="0" smtClean="0"/>
              <a:t>Competitive Overview</a:t>
            </a:r>
          </a:p>
        </p:txBody>
      </p:sp>
      <p:graphicFrame>
        <p:nvGraphicFramePr>
          <p:cNvPr id="3174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9929716"/>
              </p:ext>
            </p:extLst>
          </p:nvPr>
        </p:nvGraphicFramePr>
        <p:xfrm>
          <a:off x="465138" y="1146076"/>
          <a:ext cx="8174037" cy="456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Worksheet" r:id="rId3" imgW="8324910" imgH="4305390" progId="Excel.Sheet.12">
                  <p:embed/>
                </p:oleObj>
              </mc:Choice>
              <mc:Fallback>
                <p:oleObj name="Worksheet" r:id="rId3" imgW="8324910" imgH="4305390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8" y="1146076"/>
                        <a:ext cx="8174037" cy="456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22187" y="5656434"/>
            <a:ext cx="7229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Re-establish Honeywell as a full range supplier after several years of absence in the General Duty Scanner space.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181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547084"/>
            <a:ext cx="8534400" cy="498598"/>
          </a:xfrm>
        </p:spPr>
        <p:txBody>
          <a:bodyPr/>
          <a:lstStyle/>
          <a:p>
            <a:r>
              <a:rPr lang="en-US" dirty="0" smtClean="0"/>
              <a:t>SG201D vs. Motorola LS2208/LS4278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8396329"/>
              </p:ext>
            </p:extLst>
          </p:nvPr>
        </p:nvGraphicFramePr>
        <p:xfrm>
          <a:off x="457200" y="2908599"/>
          <a:ext cx="8153400" cy="2887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  <a:gridCol w="2743200"/>
                <a:gridCol w="2590800"/>
              </a:tblGrid>
              <a:tr h="40977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Features</a:t>
                      </a:r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Honeywell SG201D</a:t>
                      </a:r>
                      <a:endParaRPr lang="en-US" sz="1800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Motorola LS2208/4278</a:t>
                      </a:r>
                      <a:endParaRPr lang="en-US" sz="1800" dirty="0"/>
                    </a:p>
                  </a:txBody>
                  <a:tcPr marT="45718" marB="45718"/>
                </a:tc>
              </a:tr>
              <a:tr h="4097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Arial"/>
                        </a:rPr>
                        <a:t>Reliable Imager Technology</a:t>
                      </a:r>
                      <a:endParaRPr lang="en-U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Linear </a:t>
                      </a:r>
                      <a:r>
                        <a:rPr lang="en-US" sz="1400" b="1" baseline="0" dirty="0" smtClean="0">
                          <a:latin typeface="Arial" pitchFamily="34" charset="0"/>
                          <a:cs typeface="Arial" pitchFamily="34" charset="0"/>
                        </a:rPr>
                        <a:t>imager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Laser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 anchorCtr="1"/>
                </a:tc>
              </a:tr>
              <a:tr h="40977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latin typeface="Arial"/>
                        </a:rPr>
                        <a:t>No moving parts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 anchorCtr="1"/>
                </a:tc>
              </a:tr>
              <a:tr h="40977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latin typeface="Arial"/>
                        </a:rPr>
                        <a:t>Large Multi-color LED</a:t>
                      </a:r>
                      <a:endParaRPr lang="en-U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 anchorCtr="1"/>
                </a:tc>
              </a:tr>
              <a:tr h="409774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latin typeface="Arial"/>
                        </a:rPr>
                        <a:t>Unique Modern Style</a:t>
                      </a:r>
                      <a:endParaRPr lang="en-U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 anchorCtr="1"/>
                </a:tc>
              </a:tr>
              <a:tr h="42855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Arial"/>
                        </a:rPr>
                        <a:t>Large Oversized LED </a:t>
                      </a:r>
                      <a:endParaRPr lang="en-U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 anchorCtr="1"/>
                </a:tc>
              </a:tr>
              <a:tr h="4097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Arial"/>
                        </a:rPr>
                        <a:t>No external Battery</a:t>
                      </a:r>
                      <a:endParaRPr lang="en-U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18" marB="45718" anchor="ctr" anchorCtr="1"/>
                </a:tc>
              </a:tr>
            </a:tbl>
          </a:graphicData>
        </a:graphic>
      </p:graphicFrame>
      <p:pic>
        <p:nvPicPr>
          <p:cNvPr id="29744" name="Picture 2" descr="C:\Documents and Settings\pdenimar\Local Settings\Temporary Internet Files\Content.IE5\001K85UG\MC90043253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203999"/>
            <a:ext cx="2984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5" name="Picture 2" descr="C:\Documents and Settings\pdenimar\Local Settings\Temporary Internet Files\Content.IE5\001K85UG\MC90043253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042199"/>
            <a:ext cx="2984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8" name="Picture 2" descr="C:\Documents and Settings\pdenimar\Local Settings\Temporary Internet Files\Content.IE5\001K85UG\MC90043253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434350"/>
            <a:ext cx="2984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9" name="Picture 2" descr="C:\Documents and Settings\pdenimar\Local Settings\Temporary Internet Files\Content.IE5\001K85UG\MC90043253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618452"/>
            <a:ext cx="2984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0"/>
          <a:stretch/>
        </p:blipFill>
        <p:spPr bwMode="auto">
          <a:xfrm>
            <a:off x="6568339" y="1604766"/>
            <a:ext cx="1036521" cy="101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 descr="C:\Documents and Settings\pdenimar\Local Settings\Temporary Internet Files\Content.IE5\LJ9RBK12\MC900441310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315619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 descr="C:\Documents and Settings\pdenimar\Local Settings\Temporary Internet Files\Content.IE5\LJ9RBK12\MC900441310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898" y="4969717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C:\Documents and Settings\pdenimar\Local Settings\Temporary Internet Files\Content.IE5\LJ9RBK12\MC900441310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015" y="3696619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C:\Documents and Settings\pdenimar\Local Settings\Temporary Internet Files\Content.IE5\LJ9RBK12\MC900441310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153819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 descr="C:\Documents and Settings\pdenimar\Local Settings\Temporary Internet Files\Content.IE5\LJ9RBK12\MC900441310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950" y="4515448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C:\Documents and Settings\pdenimar\Local Settings\Temporary Internet Files\Content.IE5\001K85UG\MC90043253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833067"/>
            <a:ext cx="2984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C:\Documents and Settings\pdenimar\Local Settings\Temporary Internet Files\Content.IE5\001K85UG\MC90043253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391819"/>
            <a:ext cx="2984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 descr="C:\Documents and Settings\pdenimar\Local Settings\Temporary Internet Files\Content.IE5\LJ9RBK12\MC900441310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562" y="5373019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6889" l="8000" r="90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348" y="1597498"/>
            <a:ext cx="1185014" cy="1185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37" b="100000" l="0" r="990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6386">
            <a:off x="4149226" y="1435707"/>
            <a:ext cx="1652859" cy="115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7302">
            <a:off x="3802975" y="1900071"/>
            <a:ext cx="1401280" cy="103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9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533400" y="522923"/>
            <a:ext cx="8534400" cy="498598"/>
          </a:xfrm>
        </p:spPr>
        <p:txBody>
          <a:bodyPr/>
          <a:lstStyle/>
          <a:p>
            <a:r>
              <a:rPr lang="en-US" dirty="0" smtClean="0"/>
              <a:t>SG20HP vs. Honeywell 1900/1902g</a:t>
            </a: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6207653"/>
              </p:ext>
            </p:extLst>
          </p:nvPr>
        </p:nvGraphicFramePr>
        <p:xfrm>
          <a:off x="457200" y="2707881"/>
          <a:ext cx="8153400" cy="2943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9400"/>
                <a:gridCol w="2743200"/>
                <a:gridCol w="2590800"/>
              </a:tblGrid>
              <a:tr h="40978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Honeywell SG20HP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Honeywell 1900g</a:t>
                      </a:r>
                      <a:endParaRPr lang="en-US" dirty="0"/>
                    </a:p>
                  </a:txBody>
                  <a:tcPr/>
                </a:tc>
              </a:tr>
              <a:tr h="40978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latin typeface="Arial"/>
                        </a:rPr>
                        <a:t>Extreme Motion Tolerance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</a:tr>
              <a:tr h="409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Arial"/>
                        </a:rPr>
                        <a:t>High Visibility</a:t>
                      </a:r>
                      <a:r>
                        <a:rPr lang="en-US" sz="1400" b="1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en-US" sz="1400" b="1" i="0" u="none" strike="noStrike" dirty="0" smtClean="0">
                          <a:latin typeface="Arial"/>
                        </a:rPr>
                        <a:t>Aimer </a:t>
                      </a:r>
                      <a:endParaRPr lang="en-U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 pitchFamily="34" charset="0"/>
                          <a:cs typeface="Arial" pitchFamily="34" charset="0"/>
                        </a:rPr>
                        <a:t>Laser</a:t>
                      </a:r>
                      <a:r>
                        <a:rPr lang="en-US" sz="1400" b="1" baseline="0" dirty="0" smtClean="0">
                          <a:latin typeface="Arial" pitchFamily="34" charset="0"/>
                          <a:cs typeface="Arial" pitchFamily="34" charset="0"/>
                        </a:rPr>
                        <a:t> Framer</a:t>
                      </a:r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</a:tr>
              <a:tr h="40978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latin typeface="Arial"/>
                        </a:rPr>
                        <a:t>Fastest time to read</a:t>
                      </a:r>
                      <a:endParaRPr lang="en-U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</a:tr>
              <a:tr h="409787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latin typeface="Arial"/>
                        </a:rPr>
                        <a:t>Unique Modern Style</a:t>
                      </a:r>
                      <a:endParaRPr lang="en-U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</a:tr>
              <a:tr h="40978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latin typeface="Arial"/>
                        </a:rPr>
                        <a:t>VGA+</a:t>
                      </a:r>
                      <a:r>
                        <a:rPr lang="en-US" sz="1400" b="1" i="0" u="none" strike="noStrike" baseline="0" dirty="0" smtClean="0">
                          <a:latin typeface="Arial"/>
                        </a:rPr>
                        <a:t> </a:t>
                      </a:r>
                      <a:r>
                        <a:rPr lang="en-US" sz="1400" b="1" i="0" u="none" strike="noStrike" dirty="0" smtClean="0">
                          <a:latin typeface="Arial"/>
                        </a:rPr>
                        <a:t>Imager</a:t>
                      </a:r>
                      <a:endParaRPr lang="en-US" sz="1400" b="1" i="0" u="none" strike="noStrike" dirty="0">
                        <a:latin typeface="Arial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</a:tr>
              <a:tr h="484291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latin typeface="Arial"/>
                        </a:rPr>
                        <a:t>White Illumination (truest grayscale</a:t>
                      </a:r>
                      <a:r>
                        <a:rPr lang="en-US" sz="1400" b="1" i="0" u="none" strike="noStrike" baseline="0" dirty="0" smtClean="0">
                          <a:latin typeface="Arial"/>
                        </a:rPr>
                        <a:t> images)</a:t>
                      </a:r>
                      <a:endParaRPr lang="en-US" sz="1400" b="1" i="0" u="none" strike="noStrike" dirty="0" smtClean="0">
                        <a:latin typeface="Arial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5176" y="5735964"/>
            <a:ext cx="80772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400" b="1" u="none" dirty="0" smtClean="0">
                <a:solidFill>
                  <a:schemeClr val="accent2">
                    <a:lumMod val="75000"/>
                  </a:schemeClr>
                </a:solidFill>
                <a:ea typeface="ＭＳ Ｐゴシック" pitchFamily="8" charset="-128"/>
              </a:rPr>
              <a:t>Snappiest 2D reader available!</a:t>
            </a:r>
            <a:endParaRPr lang="en-US" sz="2400" b="1" u="none" dirty="0">
              <a:solidFill>
                <a:schemeClr val="accent2">
                  <a:lumMod val="75000"/>
                </a:schemeClr>
              </a:solidFill>
              <a:ea typeface="ＭＳ Ｐゴシック" pitchFamily="8" charset="-128"/>
            </a:endParaRPr>
          </a:p>
        </p:txBody>
      </p:sp>
      <p:pic>
        <p:nvPicPr>
          <p:cNvPr id="32810" name="Picture 5" descr="C:\Documents and Settings\pdenimar\Local Settings\Temporary Internet Files\Content.IE5\LJ9RBK12\MC90044131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0932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1" name="Picture 5" descr="C:\Documents and Settings\pdenimar\Local Settings\Temporary Internet Files\Content.IE5\LJ9RBK12\MC90044131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49032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3" name="Picture 5" descr="C:\Documents and Settings\pdenimar\Local Settings\Temporary Internet Files\Content.IE5\LJ9RBK12\MC90044131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1593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5" name="Picture 5" descr="C:\Documents and Settings\pdenimar\Local Settings\Temporary Internet Files\Content.IE5\LJ9RBK12\MC90044131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31737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6" name="Picture 5" descr="C:\Documents and Settings\pdenimar\Local Settings\Temporary Internet Files\Content.IE5\LJ9RBK12\MC90044131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75413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7" name="Picture 2" descr="C:\Documents and Settings\pdenimar\Local Settings\Temporary Internet Files\Content.IE5\001K85UG\MC90043253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92" y="4806167"/>
            <a:ext cx="2984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8" name="Picture 5" descr="C:\Documents and Settings\pdenimar\Local Settings\Temporary Internet Files\Content.IE5\LJ9RBK12\MC90044131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20312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19" name="Picture 2" descr="C:\Documents and Settings\pdenimar\Local Settings\Temporary Internet Files\Content.IE5\001K85UG\MC90043253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92" y="5267085"/>
            <a:ext cx="2984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25" name="Picture 2" descr="C:\Documents and Settings\pdenimar\Local Settings\Temporary Internet Files\Content.IE5\001K85UG\MC90043253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92" y="3171743"/>
            <a:ext cx="2984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26" name="Picture 2" descr="C:\Documents and Settings\pdenimar\Local Settings\Temporary Internet Files\Content.IE5\001K85UG\MC900432537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92" y="4394888"/>
            <a:ext cx="2984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69" r="985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37962">
            <a:off x="6709760" y="1560154"/>
            <a:ext cx="818525" cy="104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92" y="3610047"/>
            <a:ext cx="29845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92" y="3997706"/>
            <a:ext cx="29845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7778" l="6222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06080">
            <a:off x="7187655" y="1522969"/>
            <a:ext cx="1099182" cy="109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7744">
            <a:off x="4478118" y="1146446"/>
            <a:ext cx="1687831" cy="157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8611"/>
            <a:ext cx="1820053" cy="189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50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/>
          <p:cNvSpPr/>
          <p:nvPr/>
        </p:nvSpPr>
        <p:spPr bwMode="auto">
          <a:xfrm>
            <a:off x="1201845" y="2535238"/>
            <a:ext cx="5638800" cy="3733800"/>
          </a:xfrm>
          <a:prstGeom prst="ellipse">
            <a:avLst/>
          </a:prstGeom>
          <a:solidFill>
            <a:srgbClr val="B1D9FF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/>
          <a:lstStyle/>
          <a:p>
            <a:pPr eaLnBrk="0" hangingPunct="0">
              <a:spcBef>
                <a:spcPct val="20000"/>
              </a:spcBef>
              <a:buSzPct val="65000"/>
              <a:defRPr/>
            </a:pPr>
            <a:endParaRPr lang="en-US" sz="2400" baseline="-25000" dirty="0">
              <a:solidFill>
                <a:srgbClr val="000000"/>
              </a:solidFill>
              <a:latin typeface="Arial" charset="0"/>
              <a:ea typeface="ＭＳ Ｐゴシック" pitchFamily="8" charset="-128"/>
              <a:cs typeface="+mn-cs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3810000" y="2057400"/>
            <a:ext cx="3352800" cy="2590800"/>
          </a:xfrm>
          <a:prstGeom prst="ellipse">
            <a:avLst/>
          </a:prstGeom>
          <a:solidFill>
            <a:srgbClr val="333333">
              <a:alpha val="21961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/>
          <a:lstStyle/>
          <a:p>
            <a:pPr eaLnBrk="0" hangingPunct="0">
              <a:spcBef>
                <a:spcPct val="20000"/>
              </a:spcBef>
              <a:buSzPct val="65000"/>
              <a:defRPr/>
            </a:pPr>
            <a:endParaRPr lang="en-US" sz="2400" baseline="-25000" dirty="0">
              <a:solidFill>
                <a:srgbClr val="000000"/>
              </a:solidFill>
              <a:latin typeface="Arial" charset="0"/>
              <a:ea typeface="ＭＳ Ｐゴシック" pitchFamily="8" charset="-128"/>
              <a:cs typeface="+mn-cs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5562600" y="228600"/>
            <a:ext cx="3581400" cy="3352800"/>
          </a:xfrm>
          <a:prstGeom prst="ellipse">
            <a:avLst/>
          </a:prstGeom>
          <a:solidFill>
            <a:srgbClr val="1C1C1C">
              <a:alpha val="6392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</p:spPr>
        <p:txBody>
          <a:bodyPr/>
          <a:lstStyle/>
          <a:p>
            <a:pPr eaLnBrk="0" hangingPunct="0">
              <a:spcBef>
                <a:spcPct val="20000"/>
              </a:spcBef>
              <a:buSzPct val="65000"/>
              <a:defRPr/>
            </a:pPr>
            <a:endParaRPr lang="en-US" sz="2400" baseline="-25000" dirty="0">
              <a:solidFill>
                <a:srgbClr val="000000"/>
              </a:solidFill>
              <a:latin typeface="Arial" charset="0"/>
              <a:ea typeface="ＭＳ Ｐゴシック" pitchFamily="8" charset="-128"/>
              <a:cs typeface="+mn-cs"/>
            </a:endParaRPr>
          </a:p>
        </p:txBody>
      </p:sp>
      <p:sp>
        <p:nvSpPr>
          <p:cNvPr id="16395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dirty="0" smtClean="0"/>
              <a:t>Honeywell Scanner Range</a:t>
            </a:r>
            <a:endParaRPr lang="en-US" dirty="0" smtClean="0"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38800" y="3657600"/>
            <a:ext cx="654050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SzPct val="65000"/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SR30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84375" y="3243263"/>
            <a:ext cx="14398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SzPct val="65000"/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General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Duty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pic>
        <p:nvPicPr>
          <p:cNvPr id="38" name="Picture 37" descr="SR30_360Tour_013 copy.png"/>
          <p:cNvPicPr>
            <a:picLocks noChangeAspect="1"/>
          </p:cNvPicPr>
          <p:nvPr/>
        </p:nvPicPr>
        <p:blipFill>
          <a:blip r:embed="rId3"/>
          <a:srcRect l="10714" t="7145" r="17859"/>
          <a:stretch>
            <a:fillRect/>
          </a:stretch>
        </p:blipFill>
        <p:spPr>
          <a:xfrm>
            <a:off x="4800600" y="2917825"/>
            <a:ext cx="1143000" cy="148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TextBox 43"/>
          <p:cNvSpPr txBox="1"/>
          <p:nvPr/>
        </p:nvSpPr>
        <p:spPr>
          <a:xfrm>
            <a:off x="4495800" y="2286000"/>
            <a:ext cx="1752600" cy="557213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 algn="ctr" eaLnBrk="0" hangingPunct="0">
              <a:spcBef>
                <a:spcPct val="20000"/>
              </a:spcBef>
              <a:buSzPct val="65000"/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Light</a:t>
            </a:r>
          </a:p>
          <a:p>
            <a:pPr algn="ctr" eaLnBrk="0" hangingPunct="0">
              <a:spcBef>
                <a:spcPct val="20000"/>
              </a:spcBef>
              <a:buSzPct val="65000"/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Industrial</a:t>
            </a:r>
          </a:p>
        </p:txBody>
      </p:sp>
      <p:pic>
        <p:nvPicPr>
          <p:cNvPr id="36" name="Picture 35" descr="SR61_Wireless_360Tour013 copy.png"/>
          <p:cNvPicPr>
            <a:picLocks noChangeAspect="1"/>
          </p:cNvPicPr>
          <p:nvPr/>
        </p:nvPicPr>
        <p:blipFill>
          <a:blip r:embed="rId4"/>
          <a:srcRect l="5556" t="11167" r="16667" b="11104"/>
          <a:stretch>
            <a:fillRect/>
          </a:stretch>
        </p:blipFill>
        <p:spPr>
          <a:xfrm>
            <a:off x="7577138" y="1157288"/>
            <a:ext cx="838200" cy="129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401" name="Group 30"/>
          <p:cNvGrpSpPr>
            <a:grpSpLocks/>
          </p:cNvGrpSpPr>
          <p:nvPr/>
        </p:nvGrpSpPr>
        <p:grpSpPr bwMode="auto">
          <a:xfrm>
            <a:off x="6465888" y="500063"/>
            <a:ext cx="2233612" cy="2581275"/>
            <a:chOff x="6079560" y="651692"/>
            <a:chExt cx="2043705" cy="2494476"/>
          </a:xfrm>
        </p:grpSpPr>
        <p:pic>
          <p:nvPicPr>
            <p:cNvPr id="35" name="Picture 34" descr="SR61_Tethered_360Tour_013_1 copy.png"/>
            <p:cNvPicPr>
              <a:picLocks noChangeAspect="1"/>
            </p:cNvPicPr>
            <p:nvPr/>
          </p:nvPicPr>
          <p:blipFill>
            <a:blip r:embed="rId5"/>
            <a:srcRect l="14071" t="12500" r="20263"/>
            <a:stretch>
              <a:fillRect/>
            </a:stretch>
          </p:blipFill>
          <p:spPr>
            <a:xfrm>
              <a:off x="6172522" y="1296022"/>
              <a:ext cx="740789" cy="15233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7" name="Rectangle 26"/>
            <p:cNvSpPr/>
            <p:nvPr/>
          </p:nvSpPr>
          <p:spPr>
            <a:xfrm>
              <a:off x="6259673" y="2819400"/>
              <a:ext cx="800342" cy="3267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  <a:buSzPct val="65000"/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SR61 T</a:t>
              </a:r>
              <a:endParaRPr lang="en-US" sz="1600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161692" y="2589283"/>
              <a:ext cx="961573" cy="33750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0" hangingPunct="0">
                <a:spcBef>
                  <a:spcPct val="20000"/>
                </a:spcBef>
                <a:buSzPct val="65000"/>
                <a:defRPr/>
              </a:pPr>
              <a:r>
                <a:rPr lang="en-US" sz="1600" dirty="0">
                  <a:solidFill>
                    <a:schemeClr val="bg1"/>
                  </a:solidFill>
                </a:rPr>
                <a:t>SR61B</a:t>
              </a:r>
              <a:endParaRPr lang="en-US" sz="1600" dirty="0">
                <a:solidFill>
                  <a:schemeClr val="bg1"/>
                </a:solidFill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79560" y="651692"/>
              <a:ext cx="1851971" cy="311425"/>
            </a:xfrm>
            <a:prstGeom prst="rect">
              <a:avLst/>
            </a:prstGeom>
            <a:noFill/>
          </p:spPr>
          <p:txBody>
            <a:bodyPr lIns="64291" tIns="32146" rIns="64291" bIns="32146">
              <a:spAutoFit/>
            </a:bodyPr>
            <a:lstStyle/>
            <a:p>
              <a:pPr algn="ctr" eaLnBrk="0" hangingPunct="0">
                <a:spcBef>
                  <a:spcPct val="20000"/>
                </a:spcBef>
                <a:buSzPct val="65000"/>
                <a:defRPr/>
              </a:pPr>
              <a:r>
                <a:rPr lang="en-US" sz="1600" dirty="0">
                  <a:solidFill>
                    <a:schemeClr val="bg1"/>
                  </a:solidFill>
                  <a:cs typeface="+mn-cs"/>
                </a:rPr>
                <a:t>Industrial</a:t>
              </a:r>
            </a:p>
          </p:txBody>
        </p:sp>
      </p:grpSp>
      <p:pic>
        <p:nvPicPr>
          <p:cNvPr id="16406" name="Picture 8" descr="SF51 oval button on sid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96524">
            <a:off x="5561013" y="1404938"/>
            <a:ext cx="125888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5976938" y="2274888"/>
            <a:ext cx="685800" cy="3381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SzPct val="65000"/>
              <a:defRPr/>
            </a:pPr>
            <a:r>
              <a:rPr lang="en-US" sz="1600" dirty="0">
                <a:solidFill>
                  <a:schemeClr val="bg1"/>
                </a:solidFill>
              </a:rPr>
              <a:t>SF51</a:t>
            </a:r>
            <a:endParaRPr lang="en-US" sz="1600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16408" name="TextBox 32"/>
          <p:cNvSpPr txBox="1">
            <a:spLocks noChangeArrowheads="1"/>
          </p:cNvSpPr>
          <p:nvPr/>
        </p:nvSpPr>
        <p:spPr bwMode="auto">
          <a:xfrm>
            <a:off x="201374" y="1694656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1pPr>
            <a:lvl2pPr marL="742950" indent="-285750" eaLnBrk="0" hangingPunct="0"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2pPr>
            <a:lvl3pPr marL="1143000" indent="-228600" eaLnBrk="0" hangingPunct="0"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3pPr>
            <a:lvl4pPr marL="1600200" indent="-228600" eaLnBrk="0" hangingPunct="0"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4pPr>
            <a:lvl5pPr marL="2057400" indent="-228600" eaLnBrk="0" hangingPunct="0"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rgbClr val="003D78"/>
                </a:solidFill>
                <a:latin typeface="Trebuchet MS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SzPct val="65000"/>
            </a:pPr>
            <a:r>
              <a:rPr lang="en-US" sz="2600" dirty="0" smtClean="0">
                <a:solidFill>
                  <a:schemeClr val="accent2">
                    <a:lumMod val="75000"/>
                  </a:schemeClr>
                </a:solidFill>
              </a:rPr>
              <a:t>Building a competitive </a:t>
            </a:r>
            <a:r>
              <a:rPr lang="en-US" sz="2600" dirty="0">
                <a:solidFill>
                  <a:schemeClr val="accent2">
                    <a:lumMod val="75000"/>
                  </a:schemeClr>
                </a:solidFill>
              </a:rPr>
              <a:t>product range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5491" y="4254787"/>
            <a:ext cx="3276600" cy="1981200"/>
            <a:chOff x="304800" y="4419600"/>
            <a:chExt cx="3276600" cy="1981200"/>
          </a:xfrm>
        </p:grpSpPr>
        <p:sp>
          <p:nvSpPr>
            <p:cNvPr id="49" name="Oval 48"/>
            <p:cNvSpPr/>
            <p:nvPr/>
          </p:nvSpPr>
          <p:spPr bwMode="auto">
            <a:xfrm>
              <a:off x="304800" y="4419600"/>
              <a:ext cx="3276600" cy="198120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softEdge rad="127000"/>
            </a:effectLst>
          </p:spPr>
          <p:txBody>
            <a:bodyPr/>
            <a:lstStyle/>
            <a:p>
              <a:pPr eaLnBrk="0" hangingPunct="0">
                <a:spcBef>
                  <a:spcPct val="20000"/>
                </a:spcBef>
                <a:buSzPct val="65000"/>
                <a:defRPr/>
              </a:pPr>
              <a:endParaRPr lang="en-US" sz="2400" baseline="-25000" dirty="0">
                <a:solidFill>
                  <a:srgbClr val="000000"/>
                </a:solidFill>
                <a:latin typeface="Arial" charset="0"/>
                <a:ea typeface="ＭＳ Ｐゴシック" pitchFamily="8" charset="-128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89025" y="4659313"/>
              <a:ext cx="1539875" cy="3381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  <a:buSzPct val="65000"/>
                <a:defRPr/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Value Scanner</a:t>
              </a:r>
              <a:endPara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1104900" y="5824327"/>
              <a:ext cx="1716088" cy="338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20000"/>
                </a:spcBef>
                <a:buSzPct val="65000"/>
                <a:defRPr/>
              </a:pPr>
              <a:r>
                <a:rPr 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SG10T Tethered</a:t>
              </a:r>
              <a:endParaRPr lang="en-US" sz="1100" i="1" dirty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endParaRPr>
            </a:p>
          </p:txBody>
        </p:sp>
        <p:pic>
          <p:nvPicPr>
            <p:cNvPr id="16410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83" t="29604" r="12700" b="24330"/>
            <a:stretch>
              <a:fillRect/>
            </a:stretch>
          </p:blipFill>
          <p:spPr bwMode="auto">
            <a:xfrm>
              <a:off x="1099150" y="5040313"/>
              <a:ext cx="1644050" cy="84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Rectangle 27"/>
          <p:cNvSpPr/>
          <p:nvPr/>
        </p:nvSpPr>
        <p:spPr bwMode="auto">
          <a:xfrm>
            <a:off x="3941864" y="5599965"/>
            <a:ext cx="1688283" cy="63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SzPct val="65000"/>
              <a:defRPr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SG20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Family</a:t>
            </a:r>
          </a:p>
          <a:p>
            <a:pPr algn="ctr" eaLnBrk="0" hangingPunct="0">
              <a:spcBef>
                <a:spcPct val="20000"/>
              </a:spcBef>
              <a:buSzPct val="65000"/>
              <a:defRPr/>
            </a:pPr>
            <a:r>
              <a:rPr lang="en-US" sz="1600" i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cs"/>
              </a:rPr>
              <a:t>Launch 2/13/12</a:t>
            </a:r>
            <a:endParaRPr lang="en-US" sz="1000" i="1" dirty="0">
              <a:solidFill>
                <a:schemeClr val="tx1">
                  <a:lumMod val="85000"/>
                  <a:lumOff val="15000"/>
                </a:schemeClr>
              </a:solidFill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697" b="79030" l="7879" r="973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0" t="21667" r="2450" b="21111"/>
          <a:stretch/>
        </p:blipFill>
        <p:spPr>
          <a:xfrm rot="2165023">
            <a:off x="3648849" y="4590402"/>
            <a:ext cx="1701208" cy="1082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3983" y="4526881"/>
            <a:ext cx="2953678" cy="176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SG20 Family includes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1D &amp; 2D models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Corded &amp; Cordless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2D Healthcare models in corded &amp; cordless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Broad suite of accessories</a:t>
            </a:r>
            <a:endParaRPr lang="en-US" sz="1600" dirty="0"/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37" b="100000" l="0" r="990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6386">
            <a:off x="2509251" y="3412158"/>
            <a:ext cx="1829883" cy="1430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0808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19063"/>
            <a:ext cx="8007350" cy="498598"/>
          </a:xfrm>
        </p:spPr>
        <p:txBody>
          <a:bodyPr/>
          <a:lstStyle/>
          <a:p>
            <a:r>
              <a:rPr lang="en-US" dirty="0" smtClean="0"/>
              <a:t>Competitive </a:t>
            </a:r>
            <a:r>
              <a:rPr lang="en-US" dirty="0"/>
              <a:t>Migration </a:t>
            </a:r>
            <a:r>
              <a:rPr lang="en-US" dirty="0" smtClean="0"/>
              <a:t>Guide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86" y="4321603"/>
            <a:ext cx="2418540" cy="143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800" y="1321685"/>
            <a:ext cx="4583292" cy="349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4907">
            <a:off x="5621326" y="3457519"/>
            <a:ext cx="3071531" cy="316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718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903" y="382836"/>
            <a:ext cx="8229600" cy="868362"/>
          </a:xfrm>
        </p:spPr>
        <p:txBody>
          <a:bodyPr/>
          <a:lstStyle/>
          <a:p>
            <a:r>
              <a:rPr lang="en-US" dirty="0" smtClean="0"/>
              <a:t>1D Competitive Migration Path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14795" y="1522435"/>
            <a:ext cx="2181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Linear Scanning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71600" y="2057400"/>
            <a:ext cx="31969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Motorola LS2208 scanner</a:t>
            </a:r>
          </a:p>
          <a:p>
            <a:r>
              <a:rPr lang="en-US" dirty="0" smtClean="0"/>
              <a:t>Honeywell 1300g scanner</a:t>
            </a:r>
          </a:p>
          <a:p>
            <a:r>
              <a:rPr lang="en-US" dirty="0" smtClean="0"/>
              <a:t>Honeywell / HHP 3800g scanner</a:t>
            </a:r>
          </a:p>
          <a:p>
            <a:r>
              <a:rPr lang="en-US" dirty="0" smtClean="0"/>
              <a:t>Motorola LS4208 scanner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4676030" y="2124164"/>
            <a:ext cx="425401" cy="1066799"/>
            <a:chOff x="4648199" y="2057400"/>
            <a:chExt cx="407194" cy="1352729"/>
          </a:xfrm>
        </p:grpSpPr>
        <p:sp>
          <p:nvSpPr>
            <p:cNvPr id="6" name="Right Brace 5"/>
            <p:cNvSpPr/>
            <p:nvPr/>
          </p:nvSpPr>
          <p:spPr>
            <a:xfrm>
              <a:off x="4648199" y="2057400"/>
              <a:ext cx="381000" cy="1352729"/>
            </a:xfrm>
            <a:prstGeom prst="rightBrace">
              <a:avLst/>
            </a:prstGeom>
            <a:ln w="28575" cmpd="sng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4876800" y="2733764"/>
              <a:ext cx="178593" cy="9436"/>
            </a:xfrm>
            <a:prstGeom prst="straightConnector1">
              <a:avLst/>
            </a:prstGeom>
            <a:ln w="34925" cmpd="sng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5741906" y="2122073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SG20T1D-001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95020" y="2449736"/>
            <a:ext cx="30843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Corded 1D scanning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Honeywell Linear Imager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reliability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5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yr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warranty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71600" y="493243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Motorola LS4278 scanner</a:t>
            </a:r>
          </a:p>
          <a:p>
            <a:r>
              <a:rPr lang="en-US" dirty="0" smtClean="0"/>
              <a:t>Honeywell / HHP 3820g scanner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5691018" y="4543871"/>
            <a:ext cx="1633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SG20B1D-001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030" y="4679568"/>
            <a:ext cx="592137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495020" y="4932430"/>
            <a:ext cx="2893079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Cordless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1D scanning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Honeywell Linear Imager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reliability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3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yr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warranty</a:t>
            </a:r>
          </a:p>
        </p:txBody>
      </p:sp>
      <p:pic>
        <p:nvPicPr>
          <p:cNvPr id="1030" name="Picture 6" descr="C:\Users\pdenimar\AppData\Local\Microsoft\Windows\Temporary Internet Files\Content.IE5\3H524ZT4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631" y="1751091"/>
            <a:ext cx="1052277" cy="113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pdenimar\AppData\Local\Microsoft\Windows\Temporary Internet Files\Content.IE5\8TXYWTJ0\MC900432537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40" y="2281909"/>
            <a:ext cx="751308" cy="75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pdenimar\AppData\Local\Microsoft\Windows\Temporary Internet Files\Content.IE5\3H524ZT4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630" y="4188379"/>
            <a:ext cx="1052277" cy="113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C:\Users\pdenimar\AppData\Local\Microsoft\Windows\Temporary Internet Files\Content.IE5\8TXYWTJ0\MC900432537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40" y="4852395"/>
            <a:ext cx="751308" cy="75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8" b="96162" l="0" r="962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20709">
            <a:off x="3206680" y="3073369"/>
            <a:ext cx="2288340" cy="171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90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2D Competitive Migration Path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22954" y="1544469"/>
            <a:ext cx="1744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2D Scanning</a:t>
            </a:r>
            <a:endParaRPr lang="en-US" sz="2400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4499307" y="2186465"/>
            <a:ext cx="425401" cy="1066799"/>
            <a:chOff x="4648199" y="2057400"/>
            <a:chExt cx="407194" cy="1352729"/>
          </a:xfrm>
        </p:grpSpPr>
        <p:sp>
          <p:nvSpPr>
            <p:cNvPr id="6" name="Right Brace 5"/>
            <p:cNvSpPr/>
            <p:nvPr/>
          </p:nvSpPr>
          <p:spPr>
            <a:xfrm>
              <a:off x="4648199" y="2057400"/>
              <a:ext cx="381000" cy="1352729"/>
            </a:xfrm>
            <a:prstGeom prst="rightBrace">
              <a:avLst/>
            </a:prstGeom>
            <a:ln w="28575" cmpd="sng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4876800" y="2733764"/>
              <a:ext cx="178593" cy="9436"/>
            </a:xfrm>
            <a:prstGeom prst="straightConnector1">
              <a:avLst/>
            </a:prstGeom>
            <a:ln w="34925" cmpd="sng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5448644" y="2116540"/>
            <a:ext cx="1622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SG20THP-001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09425" y="2514600"/>
            <a:ext cx="33032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Corded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2D High Performance scanning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Honeywell HP Imager speed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Fastest time to read of any imager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5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yr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warranty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48644" y="4433925"/>
            <a:ext cx="1633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SG20BHP-001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552" y="4645000"/>
            <a:ext cx="592137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224512" y="4823936"/>
            <a:ext cx="3350279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Cordless 2D High Performance scanning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Honeywell HP Imager speed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Fastest time to read of any imager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3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yr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warranty</a:t>
            </a:r>
          </a:p>
        </p:txBody>
      </p:sp>
      <p:pic>
        <p:nvPicPr>
          <p:cNvPr id="1030" name="Picture 6" descr="C:\Users\pdenimar\AppData\Local\Microsoft\Windows\Temporary Internet Files\Content.IE5\3H524ZT4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58" y="2265283"/>
            <a:ext cx="1025602" cy="110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pdenimar\AppData\Local\Microsoft\Windows\Temporary Internet Files\Content.IE5\8TXYWTJ0\MC900432537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77" y="2422260"/>
            <a:ext cx="647066" cy="64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442214" y="2284128"/>
            <a:ext cx="2825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Motorola DS6708 scanner</a:t>
            </a:r>
          </a:p>
          <a:p>
            <a:endParaRPr lang="en-US" dirty="0" smtClean="0"/>
          </a:p>
          <a:p>
            <a:r>
              <a:rPr lang="en-US" dirty="0" smtClean="0"/>
              <a:t>Honeywell 1900g scanner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445757" y="4738015"/>
            <a:ext cx="30535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Motorola DS6878 scanner</a:t>
            </a:r>
          </a:p>
          <a:p>
            <a:endParaRPr lang="en-US" dirty="0" smtClean="0"/>
          </a:p>
          <a:p>
            <a:r>
              <a:rPr lang="en-US" dirty="0" smtClean="0"/>
              <a:t>Honeywell 1902g scanner</a:t>
            </a:r>
            <a:endParaRPr lang="en-US" dirty="0"/>
          </a:p>
        </p:txBody>
      </p:sp>
      <p:pic>
        <p:nvPicPr>
          <p:cNvPr id="20" name="Picture 12" descr="C:\Users\pdenimar\AppData\Local\Microsoft\Windows\Temporary Internet Files\Content.IE5\8TXYWTJ0\MC900432537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48" y="4865337"/>
            <a:ext cx="647066" cy="64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Users\pdenimar\AppData\Local\Microsoft\Windows\Temporary Internet Files\Content.IE5\3H524ZT4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864" y="4689568"/>
            <a:ext cx="1025602" cy="110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8" b="96162" l="0" r="962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6518">
            <a:off x="3206680" y="3073369"/>
            <a:ext cx="2288340" cy="171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76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denimar\AppData\Local\Microsoft\Windows\Temporary Internet Files\Content.IE5\P0JCXTBW\MP900439287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62" y="757629"/>
            <a:ext cx="1768257" cy="176825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533" y="422448"/>
            <a:ext cx="6318173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Healthcare Migration Path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35385" y="1441463"/>
            <a:ext cx="2784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Healthcare Scanning</a:t>
            </a:r>
            <a:endParaRPr lang="en-US" sz="2400" b="1" dirty="0"/>
          </a:p>
        </p:txBody>
      </p:sp>
      <p:grpSp>
        <p:nvGrpSpPr>
          <p:cNvPr id="18" name="Group 17"/>
          <p:cNvGrpSpPr/>
          <p:nvPr/>
        </p:nvGrpSpPr>
        <p:grpSpPr>
          <a:xfrm>
            <a:off x="4499307" y="2186465"/>
            <a:ext cx="425401" cy="1066799"/>
            <a:chOff x="4648199" y="2057400"/>
            <a:chExt cx="407194" cy="1352729"/>
          </a:xfrm>
        </p:grpSpPr>
        <p:sp>
          <p:nvSpPr>
            <p:cNvPr id="6" name="Right Brace 5"/>
            <p:cNvSpPr/>
            <p:nvPr/>
          </p:nvSpPr>
          <p:spPr>
            <a:xfrm>
              <a:off x="4648199" y="2057400"/>
              <a:ext cx="381000" cy="1352729"/>
            </a:xfrm>
            <a:prstGeom prst="rightBrace">
              <a:avLst/>
            </a:prstGeom>
            <a:ln w="28575" cmpd="sng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4876800" y="2733764"/>
              <a:ext cx="178593" cy="9436"/>
            </a:xfrm>
            <a:prstGeom prst="straightConnector1">
              <a:avLst/>
            </a:prstGeom>
            <a:ln w="34925" cmpd="sng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5360508" y="1903128"/>
            <a:ext cx="1920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SG20THPHC-001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54340" y="2284128"/>
            <a:ext cx="33032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Disinfectant Ready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Corded 2D High Performance scanning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Honeywell HP Imager speed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Fastest time to read of any imager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5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yr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warranty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51691" y="4344207"/>
            <a:ext cx="19383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SG20BHPHC-001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552" y="4667034"/>
            <a:ext cx="592137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127559" y="4734218"/>
            <a:ext cx="3350279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Disinfectant Ready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Cordless 2D High Performance scanning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Honeywell HP Imager speed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Fastest time to read of any imager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3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yr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warranty</a:t>
            </a:r>
          </a:p>
        </p:txBody>
      </p:sp>
      <p:pic>
        <p:nvPicPr>
          <p:cNvPr id="1030" name="Picture 6" descr="C:\Users\pdenimar\AppData\Local\Microsoft\Windows\Temporary Internet Files\Content.IE5\3H524ZT4\MC90044131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93" y="1793038"/>
            <a:ext cx="1025602" cy="110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pdenimar\AppData\Local\Microsoft\Windows\Temporary Internet Files\Content.IE5\8TXYWTJ0\MC900432537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78" y="2402107"/>
            <a:ext cx="681231" cy="68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442214" y="2284128"/>
            <a:ext cx="3025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Motorola DS6708 HC scanner</a:t>
            </a:r>
          </a:p>
          <a:p>
            <a:endParaRPr lang="en-US" dirty="0" smtClean="0"/>
          </a:p>
          <a:p>
            <a:r>
              <a:rPr lang="en-US" dirty="0" smtClean="0"/>
              <a:t>Honeywell 1900 HC scanner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442214" y="4779302"/>
            <a:ext cx="30535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Motorola DS6878 HC scanner</a:t>
            </a:r>
          </a:p>
          <a:p>
            <a:endParaRPr lang="en-US" dirty="0" smtClean="0"/>
          </a:p>
          <a:p>
            <a:r>
              <a:rPr lang="en-US" dirty="0" smtClean="0"/>
              <a:t>Honeywell 1902 HC scanner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55" b="96727" l="5732" r="945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46" t="12285" r="11542"/>
          <a:stretch/>
        </p:blipFill>
        <p:spPr>
          <a:xfrm>
            <a:off x="3536375" y="3274924"/>
            <a:ext cx="1512669" cy="1422565"/>
          </a:xfrm>
          <a:prstGeom prst="rect">
            <a:avLst/>
          </a:prstGeom>
        </p:spPr>
      </p:pic>
      <p:pic>
        <p:nvPicPr>
          <p:cNvPr id="20" name="Picture 12" descr="C:\Users\pdenimar\AppData\Local\Microsoft\Windows\Temporary Internet Files\Content.IE5\8TXYWTJ0\MC900432537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89" y="4849014"/>
            <a:ext cx="681231" cy="68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Users\pdenimar\AppData\Local\Microsoft\Windows\Temporary Internet Files\Content.IE5\3H524ZT4\MC90044131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421" y="4217906"/>
            <a:ext cx="1025602" cy="110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004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63" y="404870"/>
            <a:ext cx="8229600" cy="868362"/>
          </a:xfrm>
        </p:spPr>
        <p:txBody>
          <a:bodyPr/>
          <a:lstStyle/>
          <a:p>
            <a:r>
              <a:rPr lang="en-US" dirty="0" err="1" smtClean="0"/>
              <a:t>ScanPlus</a:t>
            </a:r>
            <a:r>
              <a:rPr lang="en-US" dirty="0" smtClean="0"/>
              <a:t> 180X Migration Path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39855" y="1521642"/>
            <a:ext cx="2181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Linear Scanning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414653" y="2240758"/>
            <a:ext cx="2664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Honeywell </a:t>
            </a:r>
            <a:r>
              <a:rPr lang="fr-FR" dirty="0" err="1" smtClean="0"/>
              <a:t>ScanPlus</a:t>
            </a:r>
            <a:r>
              <a:rPr lang="fr-FR" dirty="0" smtClean="0"/>
              <a:t> 1800SR</a:t>
            </a:r>
          </a:p>
          <a:p>
            <a:r>
              <a:rPr lang="fr-FR" dirty="0" smtClean="0"/>
              <a:t>Honeywell </a:t>
            </a:r>
            <a:r>
              <a:rPr lang="fr-FR" dirty="0" err="1" smtClean="0"/>
              <a:t>ScanPlus</a:t>
            </a:r>
            <a:r>
              <a:rPr lang="fr-FR" dirty="0" smtClean="0"/>
              <a:t> 1800VT</a:t>
            </a:r>
          </a:p>
          <a:p>
            <a:r>
              <a:rPr lang="fr-FR" dirty="0" smtClean="0"/>
              <a:t>Honeywell </a:t>
            </a:r>
            <a:r>
              <a:rPr lang="fr-FR" dirty="0" err="1" smtClean="0"/>
              <a:t>ScanPlus</a:t>
            </a:r>
            <a:r>
              <a:rPr lang="fr-FR" dirty="0" smtClean="0"/>
              <a:t> 1800ST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4676030" y="2124164"/>
            <a:ext cx="425401" cy="1066799"/>
            <a:chOff x="4648199" y="2057400"/>
            <a:chExt cx="407194" cy="1352729"/>
          </a:xfrm>
        </p:grpSpPr>
        <p:sp>
          <p:nvSpPr>
            <p:cNvPr id="6" name="Right Brace 5"/>
            <p:cNvSpPr/>
            <p:nvPr/>
          </p:nvSpPr>
          <p:spPr>
            <a:xfrm>
              <a:off x="4648199" y="2057400"/>
              <a:ext cx="381000" cy="1352729"/>
            </a:xfrm>
            <a:prstGeom prst="rightBrace">
              <a:avLst/>
            </a:prstGeom>
            <a:ln w="28575" cmpd="sng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4876800" y="2733764"/>
              <a:ext cx="178593" cy="9436"/>
            </a:xfrm>
            <a:prstGeom prst="straightConnector1">
              <a:avLst/>
            </a:prstGeom>
            <a:ln w="34925" cmpd="sng"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5638800" y="2195155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SG20T1D-001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73833" y="2514600"/>
            <a:ext cx="30843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Corded 1D scanning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Honeywell Linear Imager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reliability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5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yr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warranty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80920" y="4633980"/>
            <a:ext cx="281481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ScanPLus</a:t>
            </a:r>
            <a:r>
              <a:rPr lang="en-US" dirty="0" smtClean="0"/>
              <a:t> 1802VT</a:t>
            </a:r>
          </a:p>
          <a:p>
            <a:r>
              <a:rPr lang="fr-FR" dirty="0" err="1" smtClean="0"/>
              <a:t>ScanPlus</a:t>
            </a:r>
            <a:r>
              <a:rPr lang="fr-FR" dirty="0" smtClean="0"/>
              <a:t> 1802SR</a:t>
            </a:r>
          </a:p>
          <a:p>
            <a:r>
              <a:rPr lang="fr-FR" dirty="0" err="1" smtClean="0"/>
              <a:t>ScanPlus</a:t>
            </a:r>
            <a:r>
              <a:rPr lang="fr-FR" dirty="0" smtClean="0"/>
              <a:t> 1802ST</a:t>
            </a:r>
            <a:endParaRPr lang="en-US" dirty="0" smtClean="0"/>
          </a:p>
        </p:txBody>
      </p:sp>
      <p:sp>
        <p:nvSpPr>
          <p:cNvPr id="21" name="Rectangle 20"/>
          <p:cNvSpPr/>
          <p:nvPr/>
        </p:nvSpPr>
        <p:spPr>
          <a:xfrm>
            <a:off x="5713052" y="4433925"/>
            <a:ext cx="1633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SG20B1D-001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030" y="4465638"/>
            <a:ext cx="592137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488921" y="4823936"/>
            <a:ext cx="2893079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Cordless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1D scanning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Honeywell Linear Imager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reliability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3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yr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warranty</a:t>
            </a:r>
          </a:p>
        </p:txBody>
      </p:sp>
      <p:pic>
        <p:nvPicPr>
          <p:cNvPr id="15" name="Picture 6" descr="C:\Users\pdenimar\AppData\Local\Microsoft\Windows\Temporary Internet Files\Content.IE5\3H524ZT4\MC90044131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510" y="3310705"/>
            <a:ext cx="1025602" cy="110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pdenimar\AppData\Local\Microsoft\Windows\Temporary Internet Files\Content.IE5\8TXYWTJ0\MC900432537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972" y="3449366"/>
            <a:ext cx="831746" cy="83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098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15" y="222454"/>
            <a:ext cx="8007350" cy="498598"/>
          </a:xfrm>
        </p:spPr>
        <p:txBody>
          <a:bodyPr/>
          <a:lstStyle/>
          <a:p>
            <a:r>
              <a:rPr lang="en-US" dirty="0" smtClean="0"/>
              <a:t>Where to find more info?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407121" y="955511"/>
            <a:ext cx="337923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General Duty Scanner section on Insider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Look at the resources tab for each product to find more support material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PPT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Competitive Info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Video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FAQ’s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Profile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Scanner Selection Matrix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000" dirty="0" smtClean="0"/>
              <a:t>Migration Guides</a:t>
            </a:r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650950" y="671468"/>
            <a:ext cx="4945619" cy="5266063"/>
            <a:chOff x="485697" y="1581383"/>
            <a:chExt cx="4468813" cy="474345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697" y="1581383"/>
              <a:ext cx="4468813" cy="4743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857756" y="3692103"/>
              <a:ext cx="865848" cy="26299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336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29126" y="1877208"/>
            <a:ext cx="10701584" cy="177265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23785" lon="18963666" rev="0"/>
            </a:camera>
            <a:lightRig rig="threePt" dir="t"/>
          </a:scene3d>
        </p:spPr>
        <p:txBody>
          <a:bodyPr wrap="square" tIns="0" bIns="0" rtlCol="0">
            <a:noAutofit/>
            <a:sp3d extrusionH="57150">
              <a:bevelT w="82550" h="38100" prst="coolSlant"/>
            </a:sp3d>
          </a:bodyPr>
          <a:lstStyle/>
          <a:p>
            <a:pPr algn="ctr"/>
            <a:r>
              <a:rPr lang="en-US" sz="14000" dirty="0" smtClean="0">
                <a:gradFill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</a:gradFill>
              </a:rPr>
              <a:t>THANK YOU!</a:t>
            </a:r>
            <a:endParaRPr lang="en-US" sz="14000" dirty="0">
              <a:gradFill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lin ang="16200000" scaled="0"/>
              </a:gra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9648" y="4494882"/>
            <a:ext cx="6015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Visit the </a:t>
            </a:r>
            <a:r>
              <a:rPr lang="en-US" sz="2400" dirty="0"/>
              <a:t>S</a:t>
            </a:r>
            <a:r>
              <a:rPr lang="en-US" sz="2400" dirty="0" smtClean="0"/>
              <a:t>olution </a:t>
            </a:r>
            <a:r>
              <a:rPr lang="en-US" sz="2400" dirty="0"/>
              <a:t>C</a:t>
            </a:r>
            <a:r>
              <a:rPr lang="en-US" sz="2400" dirty="0" smtClean="0"/>
              <a:t>enter to experience  a hands on trail of the SG20.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49526" y="1215038"/>
            <a:ext cx="10701584" cy="200526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scene3d>
            <a:camera prst="perspectiveContrastingRightFacing" fov="1500000">
              <a:rot lat="623785" lon="18963666" rev="0"/>
            </a:camera>
            <a:lightRig rig="threePt" dir="t"/>
          </a:scene3d>
        </p:spPr>
        <p:txBody>
          <a:bodyPr wrap="square" tIns="0" bIns="0" rtlCol="0">
            <a:noAutofit/>
            <a:sp3d extrusionH="57150">
              <a:bevelT w="82550" h="38100" prst="coolSlant"/>
            </a:sp3d>
          </a:bodyPr>
          <a:lstStyle>
            <a:defPPr>
              <a:defRPr lang="en-US"/>
            </a:defPPr>
            <a:lvl1pPr>
              <a:defRPr sz="14000">
                <a:gradFill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lin ang="16200000" scaled="0"/>
                </a:gradFill>
              </a:defRPr>
            </a:lvl1pPr>
          </a:lstStyle>
          <a:p>
            <a:pPr algn="ctr"/>
            <a:r>
              <a:rPr lang="en-US" sz="20200" dirty="0"/>
              <a:t>Q&amp;A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311" y="1571149"/>
            <a:ext cx="8093075" cy="3240887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dirty="0" smtClean="0"/>
              <a:t>Appendix</a:t>
            </a:r>
          </a:p>
          <a:p>
            <a:pPr marL="0" indent="0" algn="ctr">
              <a:buNone/>
            </a:pPr>
            <a:endParaRPr lang="en-US" sz="6600" dirty="0" smtClean="0"/>
          </a:p>
          <a:p>
            <a:pPr marL="0" indent="0" algn="ctr">
              <a:buNone/>
            </a:pPr>
            <a:r>
              <a:rPr lang="en-US" sz="6600" dirty="0" smtClean="0"/>
              <a:t>Connectivity options 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99947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417" y="586407"/>
            <a:ext cx="7196828" cy="498598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Connectivity: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Corded to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Host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9213" y="1179768"/>
            <a:ext cx="8473975" cy="4765638"/>
            <a:chOff x="322081" y="1400077"/>
            <a:chExt cx="8473975" cy="4765638"/>
          </a:xfrm>
        </p:grpSpPr>
        <p:sp>
          <p:nvSpPr>
            <p:cNvPr id="7" name="Rectangle 6"/>
            <p:cNvSpPr/>
            <p:nvPr/>
          </p:nvSpPr>
          <p:spPr>
            <a:xfrm>
              <a:off x="322081" y="1400077"/>
              <a:ext cx="8473975" cy="4765638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337052" y="3451077"/>
              <a:ext cx="1853307" cy="869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518" y="1741011"/>
              <a:ext cx="1633538" cy="758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3839" y="1977398"/>
              <a:ext cx="1414438" cy="1061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194" y="2059573"/>
              <a:ext cx="1678521" cy="665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333072" y="3428677"/>
              <a:ext cx="1754027" cy="9788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4002" y="3228295"/>
              <a:ext cx="1633538" cy="758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4002" y="4900301"/>
              <a:ext cx="1633538" cy="7584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2" name="Straight Connector 31"/>
            <p:cNvCxnSpPr/>
            <p:nvPr/>
          </p:nvCxnSpPr>
          <p:spPr>
            <a:xfrm flipV="1">
              <a:off x="4016927" y="1794801"/>
              <a:ext cx="344287" cy="790751"/>
            </a:xfrm>
            <a:prstGeom prst="straightConnector1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621844" y="2037664"/>
              <a:ext cx="10270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USB</a:t>
              </a:r>
              <a:endParaRPr lang="en-US" dirty="0"/>
            </a:p>
          </p:txBody>
        </p:sp>
        <p:cxnSp>
          <p:nvCxnSpPr>
            <p:cNvPr id="46" name="Straight Connector 31"/>
            <p:cNvCxnSpPr/>
            <p:nvPr/>
          </p:nvCxnSpPr>
          <p:spPr>
            <a:xfrm flipV="1">
              <a:off x="4209684" y="1831254"/>
              <a:ext cx="344287" cy="790751"/>
            </a:xfrm>
            <a:prstGeom prst="straightConnector1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31"/>
            <p:cNvCxnSpPr/>
            <p:nvPr/>
          </p:nvCxnSpPr>
          <p:spPr>
            <a:xfrm flipV="1">
              <a:off x="3977497" y="3313652"/>
              <a:ext cx="344287" cy="790751"/>
            </a:xfrm>
            <a:prstGeom prst="straightConnector1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31"/>
            <p:cNvCxnSpPr/>
            <p:nvPr/>
          </p:nvCxnSpPr>
          <p:spPr>
            <a:xfrm flipV="1">
              <a:off x="4195041" y="3328120"/>
              <a:ext cx="344287" cy="790751"/>
            </a:xfrm>
            <a:prstGeom prst="straightConnector1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 rot="18181559">
              <a:off x="5304178" y="2962297"/>
              <a:ext cx="81546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70C0"/>
                  </a:solidFill>
                </a:rPr>
                <a:t>to PSU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52" name="Straight Connector 31"/>
            <p:cNvCxnSpPr/>
            <p:nvPr/>
          </p:nvCxnSpPr>
          <p:spPr>
            <a:xfrm flipV="1">
              <a:off x="3976041" y="4985467"/>
              <a:ext cx="344287" cy="790751"/>
            </a:xfrm>
            <a:prstGeom prst="straightConnector1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21845" y="3478222"/>
              <a:ext cx="10270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Serial</a:t>
              </a:r>
              <a:endParaRPr lang="en-US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621843" y="5094008"/>
              <a:ext cx="102709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PS/2</a:t>
              </a:r>
            </a:p>
            <a:p>
              <a:pPr algn="ctr"/>
              <a:r>
                <a:rPr lang="en-US" dirty="0" smtClean="0"/>
                <a:t>Keyboard</a:t>
              </a:r>
              <a:endParaRPr lang="en-US" dirty="0"/>
            </a:p>
          </p:txBody>
        </p:sp>
        <p:pic>
          <p:nvPicPr>
            <p:cNvPr id="1043" name="Picture 1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1844" y="4920918"/>
              <a:ext cx="2466141" cy="10818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3" name="Straight Connector 31"/>
            <p:cNvCxnSpPr/>
            <p:nvPr/>
          </p:nvCxnSpPr>
          <p:spPr>
            <a:xfrm flipV="1">
              <a:off x="4195483" y="5021451"/>
              <a:ext cx="344287" cy="790751"/>
            </a:xfrm>
            <a:prstGeom prst="straightConnector1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46" name="Picture 2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6330" y="5171834"/>
              <a:ext cx="1627158" cy="713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0" name="Straight Connector 31"/>
            <p:cNvCxnSpPr/>
            <p:nvPr/>
          </p:nvCxnSpPr>
          <p:spPr>
            <a:xfrm flipV="1">
              <a:off x="6816841" y="5137934"/>
              <a:ext cx="344287" cy="790751"/>
            </a:xfrm>
            <a:prstGeom prst="straightConnector1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31"/>
            <p:cNvCxnSpPr/>
            <p:nvPr/>
          </p:nvCxnSpPr>
          <p:spPr>
            <a:xfrm flipV="1">
              <a:off x="6596262" y="5108626"/>
              <a:ext cx="344287" cy="790751"/>
            </a:xfrm>
            <a:prstGeom prst="straightConnector1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 rot="2327535">
              <a:off x="4274656" y="4699519"/>
              <a:ext cx="81546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70C0"/>
                  </a:solidFill>
                </a:rPr>
                <a:t>to PSU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407729" y="2942275"/>
              <a:ext cx="7775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70C0"/>
                  </a:solidFill>
                </a:rPr>
                <a:t>PSU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cxnSp>
          <p:nvCxnSpPr>
            <p:cNvPr id="67" name="Straight Connector 31"/>
            <p:cNvCxnSpPr/>
            <p:nvPr/>
          </p:nvCxnSpPr>
          <p:spPr>
            <a:xfrm flipV="1">
              <a:off x="6138614" y="3602973"/>
              <a:ext cx="344287" cy="790751"/>
            </a:xfrm>
            <a:prstGeom prst="straightConnector1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31"/>
            <p:cNvCxnSpPr/>
            <p:nvPr/>
          </p:nvCxnSpPr>
          <p:spPr>
            <a:xfrm flipV="1">
              <a:off x="5934355" y="3584423"/>
              <a:ext cx="344287" cy="790751"/>
            </a:xfrm>
            <a:prstGeom prst="straightConnector1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 rot="16200000">
              <a:off x="8234932" y="5435600"/>
              <a:ext cx="8154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Mini-DIN</a:t>
              </a:r>
              <a:endParaRPr lang="en-US" sz="1000" dirty="0">
                <a:solidFill>
                  <a:srgbClr val="0070C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7826696" y="3677298"/>
              <a:ext cx="7555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Female DB9</a:t>
              </a:r>
              <a:endParaRPr lang="en-US" sz="900" dirty="0">
                <a:solidFill>
                  <a:srgbClr val="0070C0"/>
                </a:solidFill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7134644" y="1948680"/>
              <a:ext cx="1225998" cy="1316760"/>
            </a:xfrm>
            <a:prstGeom prst="roundRect">
              <a:avLst/>
            </a:prstGeom>
            <a:noFill/>
            <a:ln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 rot="16200000">
              <a:off x="5659446" y="2263800"/>
              <a:ext cx="7555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Type A</a:t>
              </a:r>
              <a:endParaRPr lang="en-US" sz="900" dirty="0">
                <a:solidFill>
                  <a:srgbClr val="0070C0"/>
                </a:solidFill>
              </a:endParaRPr>
            </a:p>
          </p:txBody>
        </p:sp>
        <p:sp>
          <p:nvSpPr>
            <p:cNvPr id="31" name="Left Brace 30"/>
            <p:cNvSpPr/>
            <p:nvPr/>
          </p:nvSpPr>
          <p:spPr>
            <a:xfrm>
              <a:off x="1343471" y="1849086"/>
              <a:ext cx="447230" cy="4050291"/>
            </a:xfrm>
            <a:prstGeom prst="leftBrace">
              <a:avLst>
                <a:gd name="adj1" fmla="val 34552"/>
                <a:gd name="adj2" fmla="val 44651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44539">
              <a:off x="252911" y="3187945"/>
              <a:ext cx="1349119" cy="971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6175011" y="4548322"/>
            <a:ext cx="24561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KBW PSU host dependent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944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513049" y="424170"/>
            <a:ext cx="8007350" cy="498598"/>
          </a:xfrm>
        </p:spPr>
        <p:txBody>
          <a:bodyPr/>
          <a:lstStyle/>
          <a:p>
            <a:r>
              <a:rPr lang="en-US" dirty="0" smtClean="0"/>
              <a:t>What is the SG20?</a:t>
            </a:r>
            <a:endParaRPr lang="en-US" i="1" dirty="0" smtClean="0"/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139" y="3878125"/>
            <a:ext cx="8443913" cy="674031"/>
          </a:xfrm>
        </p:spPr>
        <p:txBody>
          <a:bodyPr/>
          <a:lstStyle/>
          <a:p>
            <a:endParaRPr lang="en-US" sz="2000" dirty="0" smtClean="0"/>
          </a:p>
          <a:p>
            <a:endParaRPr lang="en-US" sz="1800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862583" y="1026778"/>
            <a:ext cx="7616952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i="1" dirty="0" smtClean="0"/>
              <a:t>Performance  Choice  Affordable </a:t>
            </a:r>
            <a:endParaRPr lang="en-US" sz="3600" dirty="0" smtClean="0"/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865500" y="3012934"/>
            <a:ext cx="1912460" cy="77638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SG20T/B1D</a:t>
            </a:r>
            <a:endParaRPr lang="en-US" sz="1800" dirty="0">
              <a:solidFill>
                <a:schemeClr val="tx2"/>
              </a:solidFill>
              <a:latin typeface="Arial Narrow" pitchFamily="34" charset="0"/>
              <a:ea typeface="Osaka"/>
              <a:cs typeface="Osaka"/>
            </a:endParaRPr>
          </a:p>
          <a:p>
            <a:pPr algn="ctr" eaLnBrk="0" hangingPunct="0"/>
            <a:r>
              <a:rPr lang="en-US" sz="1800" b="1" dirty="0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SG20T/</a:t>
            </a:r>
            <a:r>
              <a:rPr lang="en-US" sz="1800" dirty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B</a:t>
            </a:r>
            <a:r>
              <a:rPr lang="en-US" sz="1800" b="1" dirty="0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HP</a:t>
            </a: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6662419" y="2994051"/>
            <a:ext cx="1418690" cy="77638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SG20THPHC</a:t>
            </a:r>
          </a:p>
          <a:p>
            <a:pPr algn="ctr" eaLnBrk="0" hangingPunct="0"/>
            <a:r>
              <a:rPr lang="en-US" sz="1800" b="1" dirty="0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SG20BHPHC</a:t>
            </a: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6794623" y="5511087"/>
            <a:ext cx="1223107" cy="40862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Healthcare</a:t>
            </a: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3655775" y="5731427"/>
            <a:ext cx="1920209" cy="40862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dirty="0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Retail In store</a:t>
            </a:r>
            <a:endParaRPr lang="en-US" sz="1800" b="1" dirty="0" smtClean="0">
              <a:solidFill>
                <a:schemeClr val="tx2"/>
              </a:solidFill>
              <a:latin typeface="Arial Narrow" pitchFamily="34" charset="0"/>
              <a:ea typeface="Osaka"/>
              <a:cs typeface="Osaka"/>
            </a:endParaRP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616037" y="5254242"/>
            <a:ext cx="2284294" cy="71508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dirty="0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WH / DC / </a:t>
            </a:r>
            <a:r>
              <a:rPr lang="en-US" sz="1800" dirty="0" err="1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Mfg</a:t>
            </a:r>
            <a:r>
              <a:rPr lang="en-US" sz="1800" dirty="0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 back office countertop</a:t>
            </a:r>
            <a:endParaRPr lang="en-US" sz="1800" b="1" dirty="0" smtClean="0">
              <a:solidFill>
                <a:schemeClr val="tx2"/>
              </a:solidFill>
              <a:latin typeface="Arial Narrow" pitchFamily="34" charset="0"/>
              <a:ea typeface="Osaka"/>
              <a:cs typeface="Osaka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576" b="78121" l="8182" r="84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5" t="24437" r="15001" b="21014"/>
          <a:stretch/>
        </p:blipFill>
        <p:spPr>
          <a:xfrm>
            <a:off x="609307" y="1736358"/>
            <a:ext cx="2199995" cy="15280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288" y="3776191"/>
            <a:ext cx="2119677" cy="1751383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67" b="59939" l="18182" r="912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44" t="17510" r="10364" b="38635"/>
          <a:stretch/>
        </p:blipFill>
        <p:spPr>
          <a:xfrm>
            <a:off x="6193237" y="1746592"/>
            <a:ext cx="2272106" cy="135216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9" b="89899" l="1364" r="96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23231">
            <a:off x="3322720" y="1889550"/>
            <a:ext cx="2319028" cy="173927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2" r="44059"/>
          <a:stretch/>
        </p:blipFill>
        <p:spPr>
          <a:xfrm>
            <a:off x="782317" y="3896860"/>
            <a:ext cx="1951733" cy="1357382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19" y="4263521"/>
            <a:ext cx="2125157" cy="145187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3714829" y="3378030"/>
            <a:ext cx="1912460" cy="77638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SG20T/B1D</a:t>
            </a:r>
            <a:endParaRPr lang="en-US" sz="1800" dirty="0">
              <a:solidFill>
                <a:schemeClr val="tx2"/>
              </a:solidFill>
              <a:latin typeface="Arial Narrow" pitchFamily="34" charset="0"/>
              <a:ea typeface="Osaka"/>
              <a:cs typeface="Osaka"/>
            </a:endParaRPr>
          </a:p>
          <a:p>
            <a:pPr algn="ctr" eaLnBrk="0" hangingPunct="0"/>
            <a:r>
              <a:rPr lang="en-US" sz="1800" b="1" dirty="0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SG20T/</a:t>
            </a:r>
            <a:r>
              <a:rPr lang="en-US" sz="1800" dirty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B</a:t>
            </a:r>
            <a:r>
              <a:rPr lang="en-US" sz="1800" b="1" dirty="0" smtClean="0">
                <a:solidFill>
                  <a:schemeClr val="tx2"/>
                </a:solidFill>
                <a:latin typeface="Arial Narrow" pitchFamily="34" charset="0"/>
                <a:ea typeface="Osaka"/>
                <a:cs typeface="Osaka"/>
              </a:rPr>
              <a:t>HP</a:t>
            </a:r>
          </a:p>
        </p:txBody>
      </p:sp>
    </p:spTree>
    <p:extLst>
      <p:ext uri="{BB962C8B-B14F-4D97-AF65-F5344CB8AC3E}">
        <p14:creationId xmlns:p14="http://schemas.microsoft.com/office/powerpoint/2010/main" val="2428220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01" y="586407"/>
            <a:ext cx="8179399" cy="498598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Connectivity: Cordless to Charge Base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84491" y="1107723"/>
            <a:ext cx="8473975" cy="4765638"/>
            <a:chOff x="315173" y="1394357"/>
            <a:chExt cx="8473975" cy="4765638"/>
          </a:xfrm>
        </p:grpSpPr>
        <p:sp>
          <p:nvSpPr>
            <p:cNvPr id="4" name="Rectangle 3"/>
            <p:cNvSpPr/>
            <p:nvPr/>
          </p:nvSpPr>
          <p:spPr>
            <a:xfrm>
              <a:off x="315173" y="1394357"/>
              <a:ext cx="8473975" cy="4765638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118" y="1597380"/>
              <a:ext cx="1642730" cy="14307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7812" y="4300205"/>
              <a:ext cx="1463580" cy="1430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963" y="3031215"/>
              <a:ext cx="855470" cy="373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875892" y="3476658"/>
              <a:ext cx="754089" cy="754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47857" y="4187937"/>
              <a:ext cx="1325377" cy="619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683" y="2985113"/>
              <a:ext cx="1168211" cy="540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3736" y="3196711"/>
              <a:ext cx="1200380" cy="473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1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220726" y="4171980"/>
              <a:ext cx="1254378" cy="6972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4376" y="4029240"/>
              <a:ext cx="1168211" cy="540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683" y="5220279"/>
              <a:ext cx="1168211" cy="540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4" name="Straight Connector 31"/>
            <p:cNvCxnSpPr/>
            <p:nvPr/>
          </p:nvCxnSpPr>
          <p:spPr>
            <a:xfrm flipV="1">
              <a:off x="4954441" y="3023429"/>
              <a:ext cx="246214" cy="563285"/>
            </a:xfrm>
            <a:prstGeom prst="straightConnector1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928668" y="3172637"/>
              <a:ext cx="734517" cy="230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USB</a:t>
              </a:r>
              <a:endParaRPr lang="en-US" dirty="0"/>
            </a:p>
          </p:txBody>
        </p:sp>
        <p:cxnSp>
          <p:nvCxnSpPr>
            <p:cNvPr id="26" name="Straight Connector 31"/>
            <p:cNvCxnSpPr/>
            <p:nvPr/>
          </p:nvCxnSpPr>
          <p:spPr>
            <a:xfrm flipV="1">
              <a:off x="5108322" y="3046021"/>
              <a:ext cx="246214" cy="563285"/>
            </a:xfrm>
            <a:prstGeom prst="straightConnector1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31"/>
            <p:cNvCxnSpPr/>
            <p:nvPr/>
          </p:nvCxnSpPr>
          <p:spPr>
            <a:xfrm flipV="1">
              <a:off x="4954441" y="4090043"/>
              <a:ext cx="246214" cy="563285"/>
            </a:xfrm>
            <a:prstGeom prst="straightConnector1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1"/>
            <p:cNvCxnSpPr/>
            <p:nvPr/>
          </p:nvCxnSpPr>
          <p:spPr>
            <a:xfrm flipV="1">
              <a:off x="5124328" y="4100350"/>
              <a:ext cx="246214" cy="563285"/>
            </a:xfrm>
            <a:prstGeom prst="straightConnector1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 rot="18055936">
              <a:off x="5847861" y="3792750"/>
              <a:ext cx="7270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70C0"/>
                  </a:solidFill>
                </a:rPr>
                <a:t>to PSU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cxnSp>
          <p:nvCxnSpPr>
            <p:cNvPr id="30" name="Straight Connector 31"/>
            <p:cNvCxnSpPr/>
            <p:nvPr/>
          </p:nvCxnSpPr>
          <p:spPr>
            <a:xfrm flipV="1">
              <a:off x="4959399" y="5280947"/>
              <a:ext cx="246214" cy="563285"/>
            </a:xfrm>
            <a:prstGeom prst="straightConnector1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928668" y="4198806"/>
              <a:ext cx="734517" cy="230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Serial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93998" y="5327878"/>
              <a:ext cx="1038527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PS/2</a:t>
              </a:r>
            </a:p>
            <a:p>
              <a:pPr algn="ctr"/>
              <a:r>
                <a:rPr lang="en-US" dirty="0" smtClean="0"/>
                <a:t>Keyboard</a:t>
              </a:r>
              <a:endParaRPr lang="en-US" dirty="0"/>
            </a:p>
          </p:txBody>
        </p:sp>
        <p:pic>
          <p:nvPicPr>
            <p:cNvPr id="33" name="Picture 19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1000" y="5234966"/>
              <a:ext cx="1763640" cy="770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4" name="Straight Connector 31"/>
            <p:cNvCxnSpPr/>
            <p:nvPr/>
          </p:nvCxnSpPr>
          <p:spPr>
            <a:xfrm flipV="1">
              <a:off x="5110276" y="5306580"/>
              <a:ext cx="246214" cy="563285"/>
            </a:xfrm>
            <a:prstGeom prst="straightConnector1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2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9195" y="5424315"/>
              <a:ext cx="1163649" cy="508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6" name="Straight Connector 31"/>
            <p:cNvCxnSpPr/>
            <p:nvPr/>
          </p:nvCxnSpPr>
          <p:spPr>
            <a:xfrm flipV="1">
              <a:off x="7013556" y="5389555"/>
              <a:ext cx="246214" cy="563285"/>
            </a:xfrm>
            <a:prstGeom prst="straightConnector1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1"/>
            <p:cNvCxnSpPr/>
            <p:nvPr/>
          </p:nvCxnSpPr>
          <p:spPr>
            <a:xfrm flipV="1">
              <a:off x="6833985" y="5368678"/>
              <a:ext cx="246214" cy="563285"/>
            </a:xfrm>
            <a:prstGeom prst="straightConnector1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 rot="2211181">
              <a:off x="4960461" y="5023270"/>
              <a:ext cx="9882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70C0"/>
                  </a:solidFill>
                </a:rPr>
                <a:t>to PSU</a:t>
              </a:r>
              <a:endParaRPr lang="en-US" sz="1200" dirty="0">
                <a:solidFill>
                  <a:srgbClr val="0070C0"/>
                </a:solidFill>
              </a:endParaRPr>
            </a:p>
          </p:txBody>
        </p:sp>
        <p:cxnSp>
          <p:nvCxnSpPr>
            <p:cNvPr id="40" name="Straight Connector 31"/>
            <p:cNvCxnSpPr/>
            <p:nvPr/>
          </p:nvCxnSpPr>
          <p:spPr>
            <a:xfrm flipV="1">
              <a:off x="6505946" y="4296139"/>
              <a:ext cx="246214" cy="563285"/>
            </a:xfrm>
            <a:prstGeom prst="straightConnector1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31"/>
            <p:cNvCxnSpPr/>
            <p:nvPr/>
          </p:nvCxnSpPr>
          <p:spPr>
            <a:xfrm flipV="1">
              <a:off x="6341762" y="4282925"/>
              <a:ext cx="246214" cy="563285"/>
            </a:xfrm>
            <a:prstGeom prst="straightConnector1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Left Brace 51"/>
            <p:cNvSpPr/>
            <p:nvPr/>
          </p:nvSpPr>
          <p:spPr>
            <a:xfrm>
              <a:off x="2068745" y="1952106"/>
              <a:ext cx="598256" cy="4102532"/>
            </a:xfrm>
            <a:prstGeom prst="leftBrace">
              <a:avLst>
                <a:gd name="adj1" fmla="val 33472"/>
                <a:gd name="adj2" fmla="val 7461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759031" y="2087743"/>
              <a:ext cx="107349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Off-the-shelf USB</a:t>
              </a:r>
              <a:endParaRPr lang="en-US" dirty="0"/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0174" y="1889795"/>
              <a:ext cx="1448548" cy="611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0406" y="2041560"/>
              <a:ext cx="1411855" cy="646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6" name="Straight Connector 31"/>
            <p:cNvCxnSpPr/>
            <p:nvPr/>
          </p:nvCxnSpPr>
          <p:spPr>
            <a:xfrm flipV="1">
              <a:off x="5315615" y="1909056"/>
              <a:ext cx="246214" cy="563285"/>
            </a:xfrm>
            <a:prstGeom prst="straightConnector1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31"/>
            <p:cNvCxnSpPr/>
            <p:nvPr/>
          </p:nvCxnSpPr>
          <p:spPr>
            <a:xfrm flipV="1">
              <a:off x="5529304" y="1926385"/>
              <a:ext cx="246214" cy="563285"/>
            </a:xfrm>
            <a:prstGeom prst="straightConnector1">
              <a:avLst/>
            </a:prstGeom>
            <a:ln w="508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 rot="16200000">
              <a:off x="7615736" y="4312091"/>
              <a:ext cx="7555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Female DB9</a:t>
              </a:r>
              <a:endParaRPr lang="en-US" sz="900" dirty="0">
                <a:solidFill>
                  <a:srgbClr val="0070C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7969745" y="5581954"/>
              <a:ext cx="8154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Mini-DIN</a:t>
              </a:r>
              <a:endParaRPr lang="en-US" sz="1000" dirty="0">
                <a:solidFill>
                  <a:srgbClr val="0070C0"/>
                </a:solidFill>
              </a:endParaRPr>
            </a:p>
          </p:txBody>
        </p:sp>
        <p:pic>
          <p:nvPicPr>
            <p:cNvPr id="47" name="Picture 1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7281" y="2756272"/>
              <a:ext cx="1414438" cy="1061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7611171" y="3721149"/>
              <a:ext cx="77753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70C0"/>
                  </a:solidFill>
                </a:rPr>
                <a:t>PSU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7338086" y="2727554"/>
              <a:ext cx="1225998" cy="1316760"/>
            </a:xfrm>
            <a:prstGeom prst="roundRect">
              <a:avLst/>
            </a:prstGeom>
            <a:noFill/>
            <a:ln>
              <a:solidFill>
                <a:srgbClr val="00B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 rot="18350384">
              <a:off x="6694477" y="2436081"/>
              <a:ext cx="7555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Type A</a:t>
              </a:r>
              <a:endParaRPr lang="en-US" sz="800" dirty="0">
                <a:solidFill>
                  <a:srgbClr val="0070C0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754565" y="3131656"/>
              <a:ext cx="7555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Type A</a:t>
              </a:r>
              <a:endParaRPr lang="en-US" sz="800" dirty="0">
                <a:solidFill>
                  <a:srgbClr val="0070C0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 rot="21215254">
              <a:off x="4093722" y="1861506"/>
              <a:ext cx="7555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/>
                <a:t>Type B</a:t>
              </a:r>
              <a:endParaRPr lang="en-US" sz="8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159" y="4706046"/>
            <a:ext cx="24749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71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27" y="630214"/>
            <a:ext cx="7469092" cy="498598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Connectivity: Cordless to Host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97766" y="1176784"/>
            <a:ext cx="8473975" cy="4765638"/>
            <a:chOff x="397766" y="1560028"/>
            <a:chExt cx="8473975" cy="4765638"/>
          </a:xfrm>
        </p:grpSpPr>
        <p:sp>
          <p:nvSpPr>
            <p:cNvPr id="4" name="Rectangle 3"/>
            <p:cNvSpPr/>
            <p:nvPr/>
          </p:nvSpPr>
          <p:spPr>
            <a:xfrm>
              <a:off x="397766" y="1560028"/>
              <a:ext cx="8473975" cy="4765638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902" y="3034623"/>
              <a:ext cx="1818701" cy="1584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835" y="4618652"/>
              <a:ext cx="855470" cy="373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4921"/>
            <a:stretch/>
          </p:blipFill>
          <p:spPr bwMode="auto">
            <a:xfrm rot="5400000">
              <a:off x="2324920" y="3614608"/>
              <a:ext cx="609600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9249" y="1916866"/>
              <a:ext cx="609600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539830" y="1821369"/>
              <a:ext cx="175700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PC/tablet/printer</a:t>
              </a:r>
              <a:r>
                <a:rPr lang="en-US" dirty="0" smtClean="0"/>
                <a:t> with built-in Bluetooth</a:t>
              </a:r>
              <a:endParaRPr lang="en-US" dirty="0"/>
            </a:p>
          </p:txBody>
        </p: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4462" y="1626525"/>
              <a:ext cx="1219200" cy="121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Left Brace 12"/>
            <p:cNvSpPr/>
            <p:nvPr/>
          </p:nvSpPr>
          <p:spPr>
            <a:xfrm>
              <a:off x="2934520" y="1699470"/>
              <a:ext cx="724937" cy="4486754"/>
            </a:xfrm>
            <a:prstGeom prst="leftBrace">
              <a:avLst>
                <a:gd name="adj1" fmla="val 33472"/>
                <a:gd name="adj2" fmla="val 49849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40942" y="2806708"/>
              <a:ext cx="12748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Honeywell SD61 </a:t>
              </a:r>
              <a:r>
                <a:rPr lang="en-US" dirty="0" smtClean="0"/>
                <a:t>Bluetooth Hub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51700" y="3966433"/>
              <a:ext cx="12748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Honeywell Bluetooth-to-Serial </a:t>
              </a:r>
              <a:r>
                <a:rPr lang="en-US" dirty="0" smtClean="0"/>
                <a:t>adapter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51699" y="5317747"/>
              <a:ext cx="127487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USB Bluetooth adapters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905854" y="2844023"/>
              <a:ext cx="918261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USB</a:t>
              </a:r>
            </a:p>
            <a:p>
              <a:r>
                <a:rPr lang="en-US" dirty="0" smtClean="0"/>
                <a:t>Serial</a:t>
              </a:r>
            </a:p>
            <a:p>
              <a:r>
                <a:rPr lang="en-US" dirty="0" smtClean="0"/>
                <a:t>Wand</a:t>
              </a:r>
            </a:p>
            <a:p>
              <a:r>
                <a:rPr lang="en-US" dirty="0" smtClean="0"/>
                <a:t>PS/2</a:t>
              </a:r>
            </a:p>
            <a:p>
              <a:r>
                <a:rPr lang="en-US" dirty="0" smtClean="0"/>
                <a:t>Custom</a:t>
              </a:r>
              <a:endParaRPr lang="en-US" dirty="0"/>
            </a:p>
          </p:txBody>
        </p:sp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238512" y="2959792"/>
              <a:ext cx="371474" cy="37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239019" y="4192352"/>
              <a:ext cx="371474" cy="37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V="1">
              <a:off x="5230714" y="5514684"/>
              <a:ext cx="371474" cy="371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591" y="4186038"/>
              <a:ext cx="864731" cy="685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9058" y="1823897"/>
              <a:ext cx="869481" cy="869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2419" y="1744877"/>
              <a:ext cx="272947" cy="262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1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9198" y="1791316"/>
              <a:ext cx="272947" cy="262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1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8094" y="1657838"/>
              <a:ext cx="272947" cy="262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7082" y="2959792"/>
              <a:ext cx="955952" cy="7826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4" name="Straight Connector 23"/>
            <p:cNvCxnSpPr/>
            <p:nvPr/>
          </p:nvCxnSpPr>
          <p:spPr>
            <a:xfrm>
              <a:off x="6392044" y="3598469"/>
              <a:ext cx="10236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7411487" y="3314539"/>
              <a:ext cx="3913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 flipV="1">
              <a:off x="7401962" y="3009836"/>
              <a:ext cx="13750" cy="11063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7415712" y="3009836"/>
              <a:ext cx="3913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7415712" y="3598469"/>
              <a:ext cx="3913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>
              <a:off x="7415712" y="3864862"/>
              <a:ext cx="3913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>
              <a:off x="7415712" y="4116152"/>
              <a:ext cx="39134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7353458" y="5323913"/>
              <a:ext cx="655688" cy="655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6793" y="5323913"/>
              <a:ext cx="1006869" cy="7530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537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62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Messaging Pillars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385" y="1224150"/>
            <a:ext cx="8686800" cy="479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Performance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HP scanner is second to none in snappiness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Fastest 2D scanner in the market – EA30 technology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Choice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1D or 2D, Corded or Cordless, Standard or Healthcare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One look and feel, many options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Affordability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Each Scanner and Kit is priced to beat mainstream competition</a:t>
            </a:r>
            <a:endParaRPr lang="en-US" sz="2400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Best price performance relationship of any 2D reader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1772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85" y="442795"/>
            <a:ext cx="8007350" cy="498598"/>
          </a:xfrm>
        </p:spPr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490" y="1124161"/>
            <a:ext cx="8582140" cy="424732"/>
          </a:xfrm>
        </p:spPr>
        <p:txBody>
          <a:bodyPr/>
          <a:lstStyle/>
          <a:p>
            <a:r>
              <a:rPr lang="en-US" sz="2400" dirty="0" smtClean="0"/>
              <a:t>SG20HP the fastest 2D HH imager available</a:t>
            </a:r>
            <a:endParaRPr lang="en-US" sz="2400" dirty="0"/>
          </a:p>
        </p:txBody>
      </p:sp>
      <p:pic>
        <p:nvPicPr>
          <p:cNvPr id="5" name="SG20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3717" y="1568153"/>
            <a:ext cx="5421827" cy="443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8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112" y="1908535"/>
            <a:ext cx="8341345" cy="4130361"/>
          </a:xfrm>
        </p:spPr>
        <p:txBody>
          <a:bodyPr/>
          <a:lstStyle/>
          <a:p>
            <a:r>
              <a:rPr lang="en-US" dirty="0" smtClean="0"/>
              <a:t>Linear 1D </a:t>
            </a:r>
            <a:r>
              <a:rPr lang="en-US" sz="2400" dirty="0" smtClean="0"/>
              <a:t>(EV performance) </a:t>
            </a:r>
            <a:r>
              <a:rPr lang="en-US" dirty="0" smtClean="0"/>
              <a:t>or High Performance 2D </a:t>
            </a:r>
            <a:r>
              <a:rPr lang="en-US" sz="2400" dirty="0" smtClean="0"/>
              <a:t>(EA30) </a:t>
            </a:r>
            <a:endParaRPr lang="en-US" dirty="0" smtClean="0"/>
          </a:p>
          <a:p>
            <a:r>
              <a:rPr lang="en-US" dirty="0" smtClean="0"/>
              <a:t>Cabled or Bluetooth Cordless</a:t>
            </a:r>
          </a:p>
          <a:p>
            <a:r>
              <a:rPr lang="en-US" dirty="0" smtClean="0"/>
              <a:t>Standard Black or Healthcare Disinfectant White</a:t>
            </a:r>
          </a:p>
          <a:p>
            <a:r>
              <a:rPr lang="en-US" dirty="0" smtClean="0"/>
              <a:t>Choice of available holders and Stands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Always the same look and feel!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54" y="1352265"/>
            <a:ext cx="2263421" cy="165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6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42791"/>
            <a:ext cx="8007350" cy="498598"/>
          </a:xfrm>
        </p:spPr>
        <p:txBody>
          <a:bodyPr/>
          <a:lstStyle/>
          <a:p>
            <a:r>
              <a:rPr lang="en-US" dirty="0" smtClean="0"/>
              <a:t>Affordability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74" y="1194028"/>
            <a:ext cx="2847860" cy="4716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78436" y="1410553"/>
            <a:ext cx="4791839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Each Scanner model and kit is price below the competition.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Making the SG20 extremely affordable in the General duty class.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/>
              <a:t>Plus the SG20 is the only scanner that can boast time-to-read superiority.</a:t>
            </a:r>
          </a:p>
        </p:txBody>
      </p:sp>
    </p:spTree>
    <p:extLst>
      <p:ext uri="{BB962C8B-B14F-4D97-AF65-F5344CB8AC3E}">
        <p14:creationId xmlns:p14="http://schemas.microsoft.com/office/powerpoint/2010/main" val="32298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Value Proposition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523875" y="1697038"/>
            <a:ext cx="8093075" cy="4062651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For Information Technology, Operations Directors and Vice Presidents  who desire to </a:t>
            </a:r>
            <a:r>
              <a:rPr lang="en-US" sz="2000" b="1" dirty="0" smtClean="0">
                <a:solidFill>
                  <a:schemeClr val="tx1"/>
                </a:solidFill>
              </a:rPr>
              <a:t>improve the operator experience and profitability</a:t>
            </a:r>
            <a:r>
              <a:rPr lang="en-US" sz="2000" dirty="0" smtClean="0">
                <a:solidFill>
                  <a:schemeClr val="tx1"/>
                </a:solidFill>
              </a:rPr>
              <a:t>, the SG20 is a family of affordable handheld imagers that </a:t>
            </a:r>
            <a:r>
              <a:rPr lang="en-US" sz="2000" b="1" dirty="0" smtClean="0">
                <a:solidFill>
                  <a:schemeClr val="tx1"/>
                </a:solidFill>
              </a:rPr>
              <a:t>provides 50 times more motion tolerance to minimize the time and effort to read a bar code</a:t>
            </a:r>
            <a:r>
              <a:rPr lang="en-US" sz="2000" dirty="0" smtClean="0">
                <a:solidFill>
                  <a:schemeClr val="tx1"/>
                </a:solidFill>
              </a:rPr>
              <a:t>.  Unlike leading incumbent solutions, the SG20 has </a:t>
            </a:r>
            <a:r>
              <a:rPr lang="en-US" sz="2000" b="1" dirty="0" smtClean="0">
                <a:solidFill>
                  <a:schemeClr val="tx1"/>
                </a:solidFill>
              </a:rPr>
              <a:t>industry leading motion tolerance</a:t>
            </a:r>
            <a:r>
              <a:rPr lang="en-US" sz="2000" dirty="0" smtClean="0">
                <a:solidFill>
                  <a:schemeClr val="tx1"/>
                </a:solidFill>
              </a:rPr>
              <a:t> which substantially improves first time read rates to </a:t>
            </a:r>
            <a:r>
              <a:rPr lang="en-US" sz="2000" b="1" dirty="0" smtClean="0">
                <a:solidFill>
                  <a:schemeClr val="tx1"/>
                </a:solidFill>
              </a:rPr>
              <a:t>increase operator efficiency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866954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neywellMarketing_Template_11Q4">
  <a:themeElements>
    <a:clrScheme name="Honeywell Template Light">
      <a:dk1>
        <a:srgbClr val="000000"/>
      </a:dk1>
      <a:lt1>
        <a:srgbClr val="FFFFFF"/>
      </a:lt1>
      <a:dk2>
        <a:srgbClr val="003D78"/>
      </a:dk2>
      <a:lt2>
        <a:srgbClr val="D2D2D2"/>
      </a:lt2>
      <a:accent1>
        <a:srgbClr val="003D78"/>
      </a:accent1>
      <a:accent2>
        <a:srgbClr val="478BD5"/>
      </a:accent2>
      <a:accent3>
        <a:srgbClr val="AB9E6E"/>
      </a:accent3>
      <a:accent4>
        <a:srgbClr val="90999E"/>
      </a:accent4>
      <a:accent5>
        <a:srgbClr val="7D8749"/>
      </a:accent5>
      <a:accent6>
        <a:srgbClr val="937657"/>
      </a:accent6>
      <a:hlink>
        <a:srgbClr val="729EAE"/>
      </a:hlink>
      <a:folHlink>
        <a:srgbClr val="729EAE"/>
      </a:folHlink>
    </a:clrScheme>
    <a:fontScheme name="2_Default Design">
      <a:majorFont>
        <a:latin typeface="Trebuchet MS"/>
        <a:ea typeface=""/>
        <a:cs typeface="Arial"/>
      </a:majorFont>
      <a:minorFont>
        <a:latin typeface="Trebuchet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Option 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Option 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Option 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Option 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Option 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Option 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Option 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Option 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Option 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Option 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Option 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Option 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 Option B 13">
        <a:dk1>
          <a:srgbClr val="000000"/>
        </a:dk1>
        <a:lt1>
          <a:srgbClr val="FFFFFF"/>
        </a:lt1>
        <a:dk2>
          <a:srgbClr val="FFFFFF"/>
        </a:dk2>
        <a:lt2>
          <a:srgbClr val="DDDDDD"/>
        </a:lt2>
        <a:accent1>
          <a:srgbClr val="003D78"/>
        </a:accent1>
        <a:accent2>
          <a:srgbClr val="A6C2CC"/>
        </a:accent2>
        <a:accent3>
          <a:srgbClr val="FFFFFF"/>
        </a:accent3>
        <a:accent4>
          <a:srgbClr val="000000"/>
        </a:accent4>
        <a:accent5>
          <a:srgbClr val="AAAFBE"/>
        </a:accent5>
        <a:accent6>
          <a:srgbClr val="96B0B9"/>
        </a:accent6>
        <a:hlink>
          <a:srgbClr val="478BD5"/>
        </a:hlink>
        <a:folHlink>
          <a:srgbClr val="478BD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Option B 14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003D78"/>
        </a:accent1>
        <a:accent2>
          <a:srgbClr val="478BD5"/>
        </a:accent2>
        <a:accent3>
          <a:srgbClr val="FFFFFF"/>
        </a:accent3>
        <a:accent4>
          <a:srgbClr val="000000"/>
        </a:accent4>
        <a:accent5>
          <a:srgbClr val="AAAFBE"/>
        </a:accent5>
        <a:accent6>
          <a:srgbClr val="3F7DC1"/>
        </a:accent6>
        <a:hlink>
          <a:srgbClr val="478BD5"/>
        </a:hlink>
        <a:folHlink>
          <a:srgbClr val="478BD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Option B 15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003D78"/>
        </a:accent1>
        <a:accent2>
          <a:srgbClr val="A6C2CC"/>
        </a:accent2>
        <a:accent3>
          <a:srgbClr val="FFFFFF"/>
        </a:accent3>
        <a:accent4>
          <a:srgbClr val="000000"/>
        </a:accent4>
        <a:accent5>
          <a:srgbClr val="AAAFBE"/>
        </a:accent5>
        <a:accent6>
          <a:srgbClr val="96B0B9"/>
        </a:accent6>
        <a:hlink>
          <a:srgbClr val="478BD5"/>
        </a:hlink>
        <a:folHlink>
          <a:srgbClr val="478BD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 Option B 16">
        <a:dk1>
          <a:srgbClr val="000000"/>
        </a:dk1>
        <a:lt1>
          <a:srgbClr val="FFFFFF"/>
        </a:lt1>
        <a:dk2>
          <a:srgbClr val="FFFFFF"/>
        </a:dk2>
        <a:lt2>
          <a:srgbClr val="DDDDDD"/>
        </a:lt2>
        <a:accent1>
          <a:srgbClr val="003D78"/>
        </a:accent1>
        <a:accent2>
          <a:srgbClr val="86B2C8"/>
        </a:accent2>
        <a:accent3>
          <a:srgbClr val="FFFFFF"/>
        </a:accent3>
        <a:accent4>
          <a:srgbClr val="000000"/>
        </a:accent4>
        <a:accent5>
          <a:srgbClr val="AAAFBE"/>
        </a:accent5>
        <a:accent6>
          <a:srgbClr val="79A1B5"/>
        </a:accent6>
        <a:hlink>
          <a:srgbClr val="478BD5"/>
        </a:hlink>
        <a:folHlink>
          <a:srgbClr val="478BD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9983CB2775DB4389D7E08CE1E25B28" ma:contentTypeVersion="4" ma:contentTypeDescription="Create a new document." ma:contentTypeScope="" ma:versionID="7475174ddc02b18ba76f7b72d6d06b85">
  <xsd:schema xmlns:xsd="http://www.w3.org/2001/XMLSchema" xmlns:p="http://schemas.microsoft.com/office/2006/metadata/properties" targetNamespace="http://schemas.microsoft.com/office/2006/metadata/properties" ma:root="true" ma:fieldsID="b19daa3f571b2fb0743b96df8f50dff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8" ma:displayName="Description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DCE117AB-B39E-4685-BD66-B8E7CD1F4D27}"/>
</file>

<file path=customXml/itemProps2.xml><?xml version="1.0" encoding="utf-8"?>
<ds:datastoreItem xmlns:ds="http://schemas.openxmlformats.org/officeDocument/2006/customXml" ds:itemID="{AAC701FA-BB3B-469E-AFCF-EA0E3B816F50}"/>
</file>

<file path=customXml/itemProps3.xml><?xml version="1.0" encoding="utf-8"?>
<ds:datastoreItem xmlns:ds="http://schemas.openxmlformats.org/officeDocument/2006/customXml" ds:itemID="{444CA5CC-E6CD-49D3-9A83-C6A7889D1268}"/>
</file>

<file path=docProps/app.xml><?xml version="1.0" encoding="utf-8"?>
<Properties xmlns="http://schemas.openxmlformats.org/officeDocument/2006/extended-properties" xmlns:vt="http://schemas.openxmlformats.org/officeDocument/2006/docPropsVTypes">
  <Template>HoneywellMarketing_Template_11Q4.potx</Template>
  <TotalTime>5179</TotalTime>
  <Words>1519</Words>
  <Application>Microsoft Office PowerPoint</Application>
  <PresentationFormat>On-screen Show (4:3)</PresentationFormat>
  <Paragraphs>384</Paragraphs>
  <Slides>42</Slides>
  <Notes>10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HoneywellMarketing_Template_11Q4</vt:lpstr>
      <vt:lpstr>Worksheet</vt:lpstr>
      <vt:lpstr>SG20 Introduction</vt:lpstr>
      <vt:lpstr>Content</vt:lpstr>
      <vt:lpstr>Honeywell Scanner Range</vt:lpstr>
      <vt:lpstr>What is the SG20?</vt:lpstr>
      <vt:lpstr>Messaging Pillars</vt:lpstr>
      <vt:lpstr>Performance</vt:lpstr>
      <vt:lpstr>Choice</vt:lpstr>
      <vt:lpstr>Affordability</vt:lpstr>
      <vt:lpstr>Value Proposition</vt:lpstr>
      <vt:lpstr>Positioning Statement</vt:lpstr>
      <vt:lpstr>Product Overview</vt:lpstr>
      <vt:lpstr>SG20 Model Number Configurator</vt:lpstr>
      <vt:lpstr>Product Overview</vt:lpstr>
      <vt:lpstr>Easy order kits</vt:lpstr>
      <vt:lpstr>DOF Charts</vt:lpstr>
      <vt:lpstr>Certifications</vt:lpstr>
      <vt:lpstr>PowerPoint Presentation</vt:lpstr>
      <vt:lpstr>Target Markets (VDC 2011 Global Barcode Industry Business Planning) </vt:lpstr>
      <vt:lpstr>Healthcare Applications</vt:lpstr>
      <vt:lpstr>In Store Retail Applications</vt:lpstr>
      <vt:lpstr>Manufacturing</vt:lpstr>
      <vt:lpstr>CEP / T&amp;L Applications</vt:lpstr>
      <vt:lpstr>Pricing</vt:lpstr>
      <vt:lpstr>Availability - launch is Feb 13, 2012</vt:lpstr>
      <vt:lpstr>PowerPoint Presentation</vt:lpstr>
      <vt:lpstr>Mainstream Competitive Scanners</vt:lpstr>
      <vt:lpstr>Competitive Overview</vt:lpstr>
      <vt:lpstr>SG201D vs. Motorola LS2208/LS4278</vt:lpstr>
      <vt:lpstr>SG20HP vs. Honeywell 1900/1902g</vt:lpstr>
      <vt:lpstr>Competitive Migration Guide</vt:lpstr>
      <vt:lpstr>1D Competitive Migration Path</vt:lpstr>
      <vt:lpstr>2D Competitive Migration Path</vt:lpstr>
      <vt:lpstr>Healthcare Migration Path</vt:lpstr>
      <vt:lpstr>ScanPlus 180X Migration Path</vt:lpstr>
      <vt:lpstr>Where to find more info?</vt:lpstr>
      <vt:lpstr>PowerPoint Presentation</vt:lpstr>
      <vt:lpstr>PowerPoint Presentation</vt:lpstr>
      <vt:lpstr>PowerPoint Presentation</vt:lpstr>
      <vt:lpstr>Connectivity: Corded to Host</vt:lpstr>
      <vt:lpstr>Connectivity: Cordless to Charge Base</vt:lpstr>
      <vt:lpstr>Connectivity: Cordless to Host</vt:lpstr>
      <vt:lpstr>PowerPoint Presentation</vt:lpstr>
    </vt:vector>
  </TitlesOfParts>
  <Company>Honeywell Technologies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Honeywell Presentation Template</dc:title>
  <dc:subject>Honeywell Template 4x3</dc:subject>
  <dc:creator>Windows User</dc:creator>
  <dc:description>Template: Andri Pangestu, Silver Fox Productions, Inc.</dc:description>
  <cp:lastModifiedBy>Paul Denimarck</cp:lastModifiedBy>
  <cp:revision>69</cp:revision>
  <dcterms:created xsi:type="dcterms:W3CDTF">2011-08-17T20:06:37Z</dcterms:created>
  <dcterms:modified xsi:type="dcterms:W3CDTF">2012-01-30T19:48:25Z</dcterms:modified>
  <cp:contentType>Document</cp:contentTyp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0x010100799983CB2775DB4389D7E08CE1E25B28</vt:lpwstr>
  </property>
</Properties>
</file>