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emf" ContentType="image/x-emf"/>
  <Default Extension="jpeg" ContentType="image/jpeg"/>
  <Default Extension="xml" ContentType="application/xml"/>
  <Default Extension="tiff" ContentType="image/tiff"/>
  <Override PartName="/ppt/presentation.xml" ContentType="application/vnd.openxmlformats-officedocument.presentationml.presentation.main+xml"/>
  <Override PartName="/ppt/slides/slide8.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slideLayouts/slideLayout2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7.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5"/>
  </p:notesMasterIdLst>
  <p:handoutMasterIdLst>
    <p:handoutMasterId r:id="rId26"/>
  </p:handoutMasterIdLst>
  <p:sldIdLst>
    <p:sldId id="426" r:id="rId3"/>
    <p:sldId id="433" r:id="rId4"/>
    <p:sldId id="434" r:id="rId5"/>
    <p:sldId id="435" r:id="rId6"/>
    <p:sldId id="436" r:id="rId7"/>
    <p:sldId id="437" r:id="rId8"/>
    <p:sldId id="438" r:id="rId9"/>
    <p:sldId id="439" r:id="rId10"/>
    <p:sldId id="450" r:id="rId11"/>
    <p:sldId id="451" r:id="rId12"/>
    <p:sldId id="452" r:id="rId13"/>
    <p:sldId id="453" r:id="rId14"/>
    <p:sldId id="454" r:id="rId15"/>
    <p:sldId id="455" r:id="rId16"/>
    <p:sldId id="456" r:id="rId17"/>
    <p:sldId id="457" r:id="rId18"/>
    <p:sldId id="458" r:id="rId19"/>
    <p:sldId id="459" r:id="rId20"/>
    <p:sldId id="460" r:id="rId21"/>
    <p:sldId id="467" r:id="rId22"/>
    <p:sldId id="429" r:id="rId23"/>
    <p:sldId id="431"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94" autoAdjust="0"/>
    <p:restoredTop sz="94434" autoAdjust="0"/>
  </p:normalViewPr>
  <p:slideViewPr>
    <p:cSldViewPr>
      <p:cViewPr varScale="1">
        <p:scale>
          <a:sx n="110" d="100"/>
          <a:sy n="110" d="100"/>
        </p:scale>
        <p:origin x="-462"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3E3909-38B3-4622-898C-0ED352973849}" type="datetimeFigureOut">
              <a:rPr lang="en-US" smtClean="0"/>
              <a:pPr/>
              <a:t>7/27/2015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A43E92-B17C-44AE-96EC-2F9129AAC265}" type="slidenum">
              <a:rPr lang="en-US" smtClean="0"/>
              <a:pPr/>
              <a:t>‹#›</a:t>
            </a:fld>
            <a:endParaRPr lang="en-US"/>
          </a:p>
        </p:txBody>
      </p:sp>
    </p:spTree>
    <p:extLst>
      <p:ext uri="{BB962C8B-B14F-4D97-AF65-F5344CB8AC3E}">
        <p14:creationId xmlns:p14="http://schemas.microsoft.com/office/powerpoint/2010/main" xmlns="" val="2208425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EE5BC-F2BB-4E49-AD23-44B288F08F7B}" type="datetimeFigureOut">
              <a:rPr lang="en-US" smtClean="0"/>
              <a:pPr/>
              <a:t>7/27/2015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7BE15-DEC8-44C0-A747-8DEEEABDA308}" type="slidenum">
              <a:rPr lang="en-US" smtClean="0"/>
              <a:pPr/>
              <a:t>‹#›</a:t>
            </a:fld>
            <a:endParaRPr lang="en-US"/>
          </a:p>
        </p:txBody>
      </p:sp>
    </p:spTree>
    <p:extLst>
      <p:ext uri="{BB962C8B-B14F-4D97-AF65-F5344CB8AC3E}">
        <p14:creationId xmlns:p14="http://schemas.microsoft.com/office/powerpoint/2010/main" xmlns="" val="505393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primatelabs.com/contact/" TargetMode="External"/><Relationship Id="rId3" Type="http://schemas.openxmlformats.org/officeDocument/2006/relationships/hyperlink" Target="https://browser.primatelabs.com/geekbench3/remove_baseline/2937399" TargetMode="External"/><Relationship Id="rId7" Type="http://schemas.openxmlformats.org/officeDocument/2006/relationships/hyperlink" Target="https://browser.primatelabs.com/admi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primatelabs.com/" TargetMode="External"/><Relationship Id="rId5" Type="http://schemas.openxmlformats.org/officeDocument/2006/relationships/hyperlink" Target="http://twitter.com/share" TargetMode="External"/><Relationship Id="rId4" Type="http://schemas.openxmlformats.org/officeDocument/2006/relationships/hyperlink" Target="https://browser.primatelabs.com/geekbench3/chart?q=model:%22Motorola+Solutions+TC700H%22+platform:%22Android%22+architecture:armv7+bits:32+" TargetMode="External"/><Relationship Id="rId9" Type="http://schemas.openxmlformats.org/officeDocument/2006/relationships/hyperlink" Target="http://twitter.github.com/bootstra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5755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3956D-9314-4542-9D61-E10FB615430C}" type="slidenum">
              <a:rPr lang="en-US" smtClean="0"/>
              <a:pPr/>
              <a:t>6</a:t>
            </a:fld>
            <a:endParaRPr lang="en-US"/>
          </a:p>
        </p:txBody>
      </p:sp>
    </p:spTree>
    <p:extLst>
      <p:ext uri="{BB962C8B-B14F-4D97-AF65-F5344CB8AC3E}">
        <p14:creationId xmlns:p14="http://schemas.microsoft.com/office/powerpoint/2010/main" xmlns="" val="312249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xmlns="" val="338761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EFC82D-B681-4415-85B0-77AEA3A70F26}" type="slidenum">
              <a:rPr lang="en-US">
                <a:solidFill>
                  <a:srgbClr val="000000"/>
                </a:solidFill>
              </a:rPr>
              <a:pPr fontAlgn="base">
                <a:spcBef>
                  <a:spcPct val="0"/>
                </a:spcBef>
                <a:spcAft>
                  <a:spcPct val="0"/>
                </a:spcAft>
              </a:pPr>
              <a:t>9</a:t>
            </a:fld>
            <a:endParaRPr lang="en-US">
              <a:solidFill>
                <a:srgbClr val="000000"/>
              </a:solidFill>
            </a:endParaRPr>
          </a:p>
        </p:txBody>
      </p:sp>
    </p:spTree>
    <p:extLst>
      <p:ext uri="{BB962C8B-B14F-4D97-AF65-F5344CB8AC3E}">
        <p14:creationId xmlns:p14="http://schemas.microsoft.com/office/powerpoint/2010/main" xmlns="" val="151049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0" kern="1200" dirty="0" smtClean="0">
                <a:solidFill>
                  <a:schemeClr val="tx1"/>
                </a:solidFill>
                <a:effectLst/>
                <a:latin typeface="+mn-lt"/>
                <a:ea typeface="+mn-ea"/>
                <a:cs typeface="+mn-cs"/>
              </a:rPr>
              <a:t>Motorola Solutions TC700H vs Honeywell D75E</a:t>
            </a:r>
          </a:p>
          <a:p>
            <a:r>
              <a:rPr lang="en-US" sz="1200" b="0" i="0" kern="1200" dirty="0" smtClean="0">
                <a:solidFill>
                  <a:schemeClr val="tx1"/>
                </a:solidFill>
                <a:effectLst/>
                <a:latin typeface="+mn-lt"/>
                <a:ea typeface="+mn-ea"/>
                <a:cs typeface="+mn-cs"/>
              </a:rPr>
              <a:t>Motorola Solutions TC700HHoneywell D75EGeekbench 3 Score666892Geekbench 3 Multicore Score12402657</a:t>
            </a:r>
            <a:r>
              <a:rPr lang="en-US" sz="1200" b="1" i="0" kern="1200" dirty="0" smtClean="0">
                <a:solidFill>
                  <a:schemeClr val="tx1"/>
                </a:solidFill>
                <a:effectLst/>
                <a:latin typeface="+mn-lt"/>
                <a:ea typeface="+mn-ea"/>
                <a:cs typeface="+mn-cs"/>
              </a:rPr>
              <a:t>System Information</a:t>
            </a:r>
          </a:p>
          <a:p>
            <a:r>
              <a:rPr lang="en-US" sz="1200" b="0" i="0" kern="1200" dirty="0" smtClean="0">
                <a:solidFill>
                  <a:schemeClr val="tx1"/>
                </a:solidFill>
                <a:effectLst/>
                <a:latin typeface="+mn-lt"/>
                <a:ea typeface="+mn-ea"/>
                <a:cs typeface="+mn-cs"/>
              </a:rPr>
              <a:t>Motorola Solutions TC700HHoneywell D75EOperating </a:t>
            </a:r>
            <a:r>
              <a:rPr lang="en-US" sz="1200" b="0" i="0" kern="1200" dirty="0" err="1" smtClean="0">
                <a:solidFill>
                  <a:schemeClr val="tx1"/>
                </a:solidFill>
                <a:effectLst/>
                <a:latin typeface="+mn-lt"/>
                <a:ea typeface="+mn-ea"/>
                <a:cs typeface="+mn-cs"/>
              </a:rPr>
              <a:t>SystemAndroid</a:t>
            </a:r>
            <a:r>
              <a:rPr lang="en-US" sz="1200" b="0" i="0" kern="1200" dirty="0" smtClean="0">
                <a:solidFill>
                  <a:schemeClr val="tx1"/>
                </a:solidFill>
                <a:effectLst/>
                <a:latin typeface="+mn-lt"/>
                <a:ea typeface="+mn-ea"/>
                <a:cs typeface="+mn-cs"/>
              </a:rPr>
              <a:t> 4.4.2Android 4.4.4ModelMotorola Solutions TC700HHoneywell D75EProcessorQualcomm QCT @ 1.73 GHz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1 processor, 2 </a:t>
            </a:r>
            <a:r>
              <a:rPr lang="en-US" sz="1200" b="0" i="0" kern="1200" dirty="0" err="1" smtClean="0">
                <a:solidFill>
                  <a:schemeClr val="tx1"/>
                </a:solidFill>
                <a:effectLst/>
                <a:latin typeface="+mn-lt"/>
                <a:ea typeface="+mn-ea"/>
                <a:cs typeface="+mn-cs"/>
              </a:rPr>
              <a:t>coresQualcomm</a:t>
            </a:r>
            <a:r>
              <a:rPr lang="en-US" sz="1200" b="0" i="0" kern="1200" dirty="0" smtClean="0">
                <a:solidFill>
                  <a:schemeClr val="tx1"/>
                </a:solidFill>
                <a:effectLst/>
                <a:latin typeface="+mn-lt"/>
                <a:ea typeface="+mn-ea"/>
                <a:cs typeface="+mn-cs"/>
              </a:rPr>
              <a:t> Qualcomm @ 2.27 GHz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1 processor, 4 </a:t>
            </a:r>
            <a:r>
              <a:rPr lang="en-US" sz="1200" b="0" i="0" kern="1200" dirty="0" err="1" smtClean="0">
                <a:solidFill>
                  <a:schemeClr val="tx1"/>
                </a:solidFill>
                <a:effectLst/>
                <a:latin typeface="+mn-lt"/>
                <a:ea typeface="+mn-ea"/>
                <a:cs typeface="+mn-cs"/>
              </a:rPr>
              <a:t>coresProcessor</a:t>
            </a:r>
            <a:r>
              <a:rPr lang="en-US" sz="1200" b="0" i="0" kern="1200" dirty="0" smtClean="0">
                <a:solidFill>
                  <a:schemeClr val="tx1"/>
                </a:solidFill>
                <a:effectLst/>
                <a:latin typeface="+mn-lt"/>
                <a:ea typeface="+mn-ea"/>
                <a:cs typeface="+mn-cs"/>
              </a:rPr>
              <a:t> IDARM implementer 81 architecture 7 variant 2 part 77 revision 0ARM implementer 81 architecture 7 variant 2 part 111 revision 1L1 Instruction Cache0 KB0 KBL1 Data Cache0 KB0 KBL2 Cache0 KB0 KBL3 Cache0 KB0 KBMotherboardMSM8960HSM8X74BIOSMemory832 MB1868 </a:t>
            </a:r>
            <a:r>
              <a:rPr lang="en-US" sz="1200" b="0" i="0" kern="1200" dirty="0" err="1" smtClean="0">
                <a:solidFill>
                  <a:schemeClr val="tx1"/>
                </a:solidFill>
                <a:effectLst/>
                <a:latin typeface="+mn-lt"/>
                <a:ea typeface="+mn-ea"/>
                <a:cs typeface="+mn-cs"/>
              </a:rPr>
              <a:t>MB</a:t>
            </a:r>
            <a:r>
              <a:rPr lang="en-US" sz="1200" b="1" i="0" kern="1200" dirty="0" err="1" smtClean="0">
                <a:solidFill>
                  <a:schemeClr val="tx1"/>
                </a:solidFill>
                <a:effectLst/>
                <a:latin typeface="+mn-lt"/>
                <a:ea typeface="+mn-ea"/>
                <a:cs typeface="+mn-cs"/>
              </a:rPr>
              <a:t>Integer</a:t>
            </a:r>
            <a:r>
              <a:rPr lang="en-US" sz="1200" b="1" i="0" kern="1200" dirty="0" smtClean="0">
                <a:solidFill>
                  <a:schemeClr val="tx1"/>
                </a:solidFill>
                <a:effectLst/>
                <a:latin typeface="+mn-lt"/>
                <a:ea typeface="+mn-ea"/>
                <a:cs typeface="+mn-cs"/>
              </a:rPr>
              <a:t> Performance</a:t>
            </a:r>
          </a:p>
          <a:p>
            <a:r>
              <a:rPr lang="en-US" sz="1200" b="0" i="0" kern="1200" dirty="0" smtClean="0">
                <a:solidFill>
                  <a:schemeClr val="tx1"/>
                </a:solidFill>
                <a:effectLst/>
                <a:latin typeface="+mn-lt"/>
                <a:ea typeface="+mn-ea"/>
                <a:cs typeface="+mn-cs"/>
              </a:rPr>
              <a:t>Motorola Solutions TC700HHoneywell D75EInteger687882Integer Multicore13412882AES6684AES Multicore130314Twofish10401483Twofish Multicore21055414SHA112471561SHA1 Multicore24576270SHA213251739SHA2 Multicore26297061BZip2 Compress710911BZip2 Compress Multicore13293318BZip2 Decompress7771012BZip2 Decompress Multicore15473729JPEG Compress8451135JPEG Compress Multicore17104118JPEG Decompress707843JPEG Decompress Multicore14582196PNG Compress721896PNG Compress Multicore14093248PNG Decompress10071276PNG Decompress Multicore19683809Sobel585748Sobel Multicore11422587Lua632797Lua Multicore10991251Dijkstra771967Dijkstra Multicore14522814</a:t>
            </a:r>
            <a:r>
              <a:rPr lang="en-US" sz="1200" b="1" i="0" kern="1200" dirty="0" smtClean="0">
                <a:solidFill>
                  <a:schemeClr val="tx1"/>
                </a:solidFill>
                <a:effectLst/>
                <a:latin typeface="+mn-lt"/>
                <a:ea typeface="+mn-ea"/>
                <a:cs typeface="+mn-cs"/>
              </a:rPr>
              <a:t>Floating Point Performance</a:t>
            </a:r>
          </a:p>
          <a:p>
            <a:r>
              <a:rPr lang="en-US" sz="1200" b="0" i="0" kern="1200" dirty="0" smtClean="0">
                <a:solidFill>
                  <a:schemeClr val="tx1"/>
                </a:solidFill>
                <a:effectLst/>
                <a:latin typeface="+mn-lt"/>
                <a:ea typeface="+mn-ea"/>
                <a:cs typeface="+mn-cs"/>
              </a:rPr>
              <a:t>Motorola Solutions TC700HHoneywell D75EFloating Point611786Floating Point Multicore12232970BlackScholes607843BlackScholes Multicore12343164Mandelbrot551709Mandelbrot Multicore10902832Sharpen Filter681910Sharpen Filter Multicore13853522Blur Filter7941056Blur Filter Multicore16093760SGEMM675841SGEMM Multicore12482753DGEMM384452DGEMM Multicore7411900SFFT765918SFFT Multicore15633590DFFT404537DFFT Multicore8851938N-Body587762N-Body Multicore11802894Ray Trace8651111Ray Trace Multicore16654287</a:t>
            </a:r>
            <a:r>
              <a:rPr lang="en-US" sz="1200" b="1" i="0" kern="1200" dirty="0" smtClean="0">
                <a:solidFill>
                  <a:schemeClr val="tx1"/>
                </a:solidFill>
                <a:effectLst/>
                <a:latin typeface="+mn-lt"/>
                <a:ea typeface="+mn-ea"/>
                <a:cs typeface="+mn-cs"/>
              </a:rPr>
              <a:t>Memory Performance</a:t>
            </a:r>
          </a:p>
          <a:p>
            <a:r>
              <a:rPr lang="en-US" sz="1200" b="0" i="0" kern="1200" dirty="0" smtClean="0">
                <a:solidFill>
                  <a:schemeClr val="tx1"/>
                </a:solidFill>
                <a:effectLst/>
                <a:latin typeface="+mn-lt"/>
                <a:ea typeface="+mn-ea"/>
                <a:cs typeface="+mn-cs"/>
              </a:rPr>
              <a:t>Motorola Solutions TC700HHoneywell D75EMemory7361126Memory Multicore10741582Stream Copy14791612Stream Copy Multicore14722061Stream Scale700958Stream Scale Multicore11701541Stream Add453955Stream Add Multicore7911302Stream Triad6271092Stream Triad Multicore9781516</a:t>
            </a:r>
          </a:p>
          <a:p>
            <a:r>
              <a:rPr lang="en-US" sz="1200" b="1" i="0" kern="1200" cap="all" dirty="0" smtClean="0">
                <a:solidFill>
                  <a:schemeClr val="tx1"/>
                </a:solidFill>
                <a:effectLst/>
                <a:latin typeface="+mn-lt"/>
                <a:ea typeface="+mn-ea"/>
                <a:cs typeface="+mn-cs"/>
              </a:rPr>
              <a:t>COMPARE</a:t>
            </a:r>
          </a:p>
          <a:p>
            <a:r>
              <a:rPr lang="en-US" sz="1200" b="0" i="0" u="none" strike="noStrike" kern="1200" dirty="0" smtClean="0">
                <a:solidFill>
                  <a:schemeClr val="tx1"/>
                </a:solidFill>
                <a:effectLst/>
                <a:latin typeface="+mn-lt"/>
                <a:ea typeface="+mn-ea"/>
                <a:cs typeface="+mn-cs"/>
                <a:hlinkClick r:id="rId3"/>
              </a:rPr>
              <a:t>Remove Baseline</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4"/>
              </a:rPr>
              <a:t>Motorola Solutions TC700H Benchmark Chart</a:t>
            </a:r>
            <a:endParaRPr lang="en-US" sz="1200" b="0" i="0" kern="1200" dirty="0" smtClean="0">
              <a:solidFill>
                <a:schemeClr val="tx1"/>
              </a:solidFill>
              <a:effectLst/>
              <a:latin typeface="+mn-lt"/>
              <a:ea typeface="+mn-ea"/>
              <a:cs typeface="+mn-cs"/>
            </a:endParaRPr>
          </a:p>
          <a:p>
            <a:r>
              <a:rPr lang="en-US" sz="1200" b="1" i="0" kern="1200" cap="all" dirty="0" smtClean="0">
                <a:solidFill>
                  <a:schemeClr val="tx1"/>
                </a:solidFill>
                <a:effectLst/>
                <a:latin typeface="+mn-lt"/>
                <a:ea typeface="+mn-ea"/>
                <a:cs typeface="+mn-cs"/>
              </a:rPr>
              <a:t>SHARE</a:t>
            </a:r>
          </a:p>
          <a:p>
            <a:r>
              <a:rPr lang="en-US" sz="1200" b="0" i="0" u="none" strike="noStrike" kern="1200" dirty="0" smtClean="0">
                <a:solidFill>
                  <a:schemeClr val="tx1"/>
                </a:solidFill>
                <a:effectLst/>
                <a:latin typeface="+mn-lt"/>
                <a:ea typeface="+mn-ea"/>
                <a:cs typeface="+mn-cs"/>
                <a:hlinkClick r:id="rId5"/>
              </a:rPr>
              <a:t>Tweet</a:t>
            </a:r>
            <a:endParaRPr lang="en-US" sz="1200" b="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Copyright 2004-2014 </a:t>
            </a:r>
            <a:r>
              <a:rPr lang="en-US" sz="1200" u="none" strike="noStrike" kern="1200" dirty="0" smtClean="0">
                <a:solidFill>
                  <a:schemeClr val="tx1"/>
                </a:solidFill>
                <a:effectLst/>
                <a:latin typeface="+mn-lt"/>
                <a:ea typeface="+mn-ea"/>
                <a:cs typeface="+mn-cs"/>
                <a:hlinkClick r:id="rId6"/>
              </a:rPr>
              <a:t>Primate Labs Inc.</a:t>
            </a:r>
            <a:r>
              <a:rPr lang="en-US" sz="1200" kern="1200" dirty="0" smtClean="0">
                <a:solidFill>
                  <a:schemeClr val="tx1"/>
                </a:solidFill>
                <a:effectLst/>
                <a:latin typeface="+mn-lt"/>
                <a:ea typeface="+mn-ea"/>
                <a:cs typeface="+mn-cs"/>
              </a:rPr>
              <a:t> </a:t>
            </a:r>
            <a:r>
              <a:rPr lang="el-GR" sz="1200" u="none" strike="noStrike" kern="1200" dirty="0" smtClean="0">
                <a:solidFill>
                  <a:schemeClr val="tx1"/>
                </a:solidFill>
                <a:effectLst/>
                <a:latin typeface="+mn-lt"/>
                <a:ea typeface="+mn-ea"/>
                <a:cs typeface="+mn-cs"/>
                <a:hlinkClick r:id="rId7"/>
              </a:rPr>
              <a:t>π</a:t>
            </a:r>
            <a:r>
              <a:rPr lang="el-GR" sz="1200" kern="1200" dirty="0" smtClean="0">
                <a:solidFill>
                  <a:schemeClr val="tx1"/>
                </a:solidFill>
                <a:effectLst/>
                <a:latin typeface="+mn-lt"/>
                <a:ea typeface="+mn-ea"/>
                <a:cs typeface="+mn-cs"/>
              </a:rPr>
              <a:t/>
            </a:r>
            <a:br>
              <a:rPr lang="el-GR" sz="1200"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hlinkClick r:id="rId8"/>
              </a:rPr>
              <a:t>Contact Primate Labs</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Built with </a:t>
            </a:r>
            <a:r>
              <a:rPr lang="en-US" sz="1200" u="none" strike="noStrike" kern="1200" dirty="0" smtClean="0">
                <a:solidFill>
                  <a:schemeClr val="tx1"/>
                </a:solidFill>
                <a:effectLst/>
                <a:latin typeface="+mn-lt"/>
                <a:ea typeface="+mn-ea"/>
                <a:cs typeface="+mn-cs"/>
                <a:hlinkClick r:id="rId9"/>
              </a:rPr>
              <a:t>Bootstrap from Twitter</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597BE15-DEC8-44C0-A747-8DEEEABDA308}" type="slidenum">
              <a:rPr lang="en-US" smtClean="0"/>
              <a:pPr/>
              <a:t>12</a:t>
            </a:fld>
            <a:endParaRPr lang="en-US"/>
          </a:p>
        </p:txBody>
      </p:sp>
    </p:spTree>
    <p:extLst>
      <p:ext uri="{BB962C8B-B14F-4D97-AF65-F5344CB8AC3E}">
        <p14:creationId xmlns:p14="http://schemas.microsoft.com/office/powerpoint/2010/main" xmlns="" val="3873465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3C8CD"/>
        </a:solidFill>
        <a:effectLst/>
      </p:bgPr>
    </p:bg>
    <p:spTree>
      <p:nvGrpSpPr>
        <p:cNvPr id="1" name=""/>
        <p:cNvGrpSpPr/>
        <p:nvPr/>
      </p:nvGrpSpPr>
      <p:grpSpPr>
        <a:xfrm>
          <a:off x="0" y="0"/>
          <a:ext cx="0" cy="0"/>
          <a:chOff x="0" y="0"/>
          <a:chExt cx="0" cy="0"/>
        </a:xfrm>
      </p:grpSpPr>
      <p:grpSp>
        <p:nvGrpSpPr>
          <p:cNvPr id="3" name="Group 3080"/>
          <p:cNvGrpSpPr>
            <a:grpSpLocks/>
          </p:cNvGrpSpPr>
          <p:nvPr/>
        </p:nvGrpSpPr>
        <p:grpSpPr bwMode="auto">
          <a:xfrm>
            <a:off x="1589" y="3602833"/>
            <a:ext cx="9140825" cy="1540669"/>
            <a:chOff x="1" y="3026"/>
            <a:chExt cx="5758" cy="1294"/>
          </a:xfrm>
        </p:grpSpPr>
        <p:sp>
          <p:nvSpPr>
            <p:cNvPr id="104457" name="Freeform 3081"/>
            <p:cNvSpPr>
              <a:spLocks/>
            </p:cNvSpPr>
            <p:nvPr userDrawn="1"/>
          </p:nvSpPr>
          <p:spPr bwMode="auto">
            <a:xfrm>
              <a:off x="1" y="302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rgbClr val="FFFFFF"/>
            </a:solidFill>
            <a:ln w="9525">
              <a:noFill/>
              <a:round/>
              <a:headEnd/>
              <a:tailEnd/>
            </a:ln>
            <a:effectLst/>
          </p:spPr>
          <p:txBody>
            <a:bodyPr/>
            <a:lstStyle/>
            <a:p>
              <a:endParaRPr lang="en-US"/>
            </a:p>
          </p:txBody>
        </p:sp>
        <p:sp>
          <p:nvSpPr>
            <p:cNvPr id="104458" name="Rectangle 3082"/>
            <p:cNvSpPr>
              <a:spLocks noChangeArrowheads="1"/>
            </p:cNvSpPr>
            <p:nvPr userDrawn="1"/>
          </p:nvSpPr>
          <p:spPr bwMode="auto">
            <a:xfrm>
              <a:off x="1" y="3314"/>
              <a:ext cx="5758" cy="1006"/>
            </a:xfrm>
            <a:prstGeom prst="rect">
              <a:avLst/>
            </a:prstGeom>
            <a:solidFill>
              <a:schemeClr val="bg1"/>
            </a:solidFill>
            <a:ln w="12699">
              <a:noFill/>
              <a:miter lim="800000"/>
              <a:headEnd/>
              <a:tailEnd/>
            </a:ln>
            <a:effectLst/>
          </p:spPr>
          <p:txBody>
            <a:bodyPr wrap="none" lIns="90488" tIns="44450" rIns="90488" bIns="44450" anchor="ctr"/>
            <a:lstStyle/>
            <a:p>
              <a:endParaRPr lang="en-US"/>
            </a:p>
          </p:txBody>
        </p:sp>
      </p:grpSp>
      <p:grpSp>
        <p:nvGrpSpPr>
          <p:cNvPr id="2" name="Group 3076"/>
          <p:cNvGrpSpPr>
            <a:grpSpLocks/>
          </p:cNvGrpSpPr>
          <p:nvPr/>
        </p:nvGrpSpPr>
        <p:grpSpPr bwMode="auto">
          <a:xfrm>
            <a:off x="1589" y="3602833"/>
            <a:ext cx="9140825" cy="1540669"/>
            <a:chOff x="1" y="3026"/>
            <a:chExt cx="5758" cy="1294"/>
          </a:xfrm>
        </p:grpSpPr>
        <p:sp>
          <p:nvSpPr>
            <p:cNvPr id="104453" name="Freeform 3077"/>
            <p:cNvSpPr>
              <a:spLocks/>
            </p:cNvSpPr>
            <p:nvPr userDrawn="1"/>
          </p:nvSpPr>
          <p:spPr bwMode="auto">
            <a:xfrm>
              <a:off x="1" y="302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rgbClr val="FFFFFF"/>
            </a:solidFill>
            <a:ln w="9525">
              <a:noFill/>
              <a:round/>
              <a:headEnd/>
              <a:tailEnd/>
            </a:ln>
            <a:effectLst/>
          </p:spPr>
          <p:txBody>
            <a:bodyPr/>
            <a:lstStyle/>
            <a:p>
              <a:endParaRPr lang="en-US"/>
            </a:p>
          </p:txBody>
        </p:sp>
        <p:sp>
          <p:nvSpPr>
            <p:cNvPr id="104454" name="Rectangle 3078"/>
            <p:cNvSpPr>
              <a:spLocks noChangeArrowheads="1"/>
            </p:cNvSpPr>
            <p:nvPr userDrawn="1"/>
          </p:nvSpPr>
          <p:spPr bwMode="auto">
            <a:xfrm>
              <a:off x="1" y="3314"/>
              <a:ext cx="5758" cy="1006"/>
            </a:xfrm>
            <a:prstGeom prst="rect">
              <a:avLst/>
            </a:prstGeom>
            <a:solidFill>
              <a:schemeClr val="bg1"/>
            </a:solidFill>
            <a:ln w="12699">
              <a:noFill/>
              <a:miter lim="800000"/>
              <a:headEnd/>
              <a:tailEnd/>
            </a:ln>
            <a:effectLst/>
          </p:spPr>
          <p:txBody>
            <a:bodyPr wrap="none" lIns="90488" tIns="44450" rIns="90488" bIns="44450" anchor="ctr"/>
            <a:lstStyle/>
            <a:p>
              <a:endParaRPr lang="en-US"/>
            </a:p>
          </p:txBody>
        </p:sp>
      </p:grpSp>
      <p:pic>
        <p:nvPicPr>
          <p:cNvPr id="104455" name="Picture 3079"/>
          <p:cNvPicPr>
            <a:picLocks noChangeArrowheads="1"/>
          </p:cNvPicPr>
          <p:nvPr/>
        </p:nvPicPr>
        <p:blipFill>
          <a:blip r:embed="rId2" cstate="email"/>
          <a:srcRect/>
          <a:stretch>
            <a:fillRect/>
          </a:stretch>
        </p:blipFill>
        <p:spPr bwMode="auto">
          <a:xfrm>
            <a:off x="6394450" y="4427936"/>
            <a:ext cx="1835150" cy="254794"/>
          </a:xfrm>
          <a:prstGeom prst="rect">
            <a:avLst/>
          </a:prstGeom>
          <a:noFill/>
          <a:ln w="12699">
            <a:noFill/>
            <a:miter lim="800000"/>
            <a:headEnd/>
            <a:tailEnd/>
          </a:ln>
          <a:effectLst/>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8" y="79772"/>
            <a:ext cx="1998663" cy="4438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3563" y="79772"/>
            <a:ext cx="5846762" cy="443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63564" y="79772"/>
            <a:ext cx="7997825" cy="351234"/>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3564" y="744141"/>
            <a:ext cx="7997825" cy="3774281"/>
          </a:xfrm>
        </p:spPr>
        <p:txBody>
          <a:bodyPr/>
          <a:lstStyle/>
          <a:p>
            <a:r>
              <a:rPr lang="en-US" smtClean="0"/>
              <a:t>Click icon to add table</a:t>
            </a:r>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63564" y="79772"/>
            <a:ext cx="7997825" cy="351234"/>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63563" y="744142"/>
            <a:ext cx="3922712" cy="18299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8678" y="744142"/>
            <a:ext cx="3922713" cy="18299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63563" y="2688431"/>
            <a:ext cx="3922712" cy="18299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8678" y="2688431"/>
            <a:ext cx="3922713" cy="18299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9" name="Rectangle 4"/>
          <p:cNvSpPr>
            <a:spLocks noGrp="1" noChangeArrowheads="1"/>
          </p:cNvSpPr>
          <p:nvPr>
            <p:ph type="ctrTitle"/>
          </p:nvPr>
        </p:nvSpPr>
        <p:spPr>
          <a:xfrm>
            <a:off x="541912" y="4171950"/>
            <a:ext cx="5784994" cy="857250"/>
          </a:xfrm>
        </p:spPr>
        <p:txBody>
          <a:bodyPr/>
          <a:lstStyle>
            <a:lvl1pPr algn="l">
              <a:defRPr sz="2800" b="1">
                <a:solidFill>
                  <a:schemeClr val="bg1"/>
                </a:solidFill>
              </a:defRPr>
            </a:lvl1pPr>
          </a:lstStyle>
          <a:p>
            <a:r>
              <a:rPr lang="en-US" smtClean="0"/>
              <a:t>Click to edit Master title style</a:t>
            </a:r>
            <a:endParaRPr lang="en-US" dirty="0"/>
          </a:p>
        </p:txBody>
      </p:sp>
      <p:sp>
        <p:nvSpPr>
          <p:cNvPr id="10" name="Rectangle 5"/>
          <p:cNvSpPr>
            <a:spLocks noGrp="1" noChangeArrowheads="1"/>
          </p:cNvSpPr>
          <p:nvPr>
            <p:ph type="subTitle" idx="1"/>
          </p:nvPr>
        </p:nvSpPr>
        <p:spPr>
          <a:xfrm>
            <a:off x="1507416" y="3437285"/>
            <a:ext cx="3924300" cy="522684"/>
          </a:xfrm>
        </p:spPr>
        <p:txBody>
          <a:bodyPr/>
          <a:lstStyle>
            <a:lvl1pPr marL="0" indent="0">
              <a:buFontTx/>
              <a:buNone/>
              <a:defRPr sz="1800">
                <a:solidFill>
                  <a:schemeClr val="bg1"/>
                </a:solidFill>
              </a:defRPr>
            </a:lvl1pPr>
          </a:lstStyle>
          <a:p>
            <a:r>
              <a:rPr lang="en-US" smtClean="0"/>
              <a:t>Click to edit Master subtitle style</a:t>
            </a:r>
            <a:endParaRPr lang="en-US" dirty="0"/>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3C8C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397" y="-6606"/>
            <a:ext cx="9144793" cy="3328704"/>
          </a:xfrm>
          <a:prstGeom prst="rect">
            <a:avLst/>
          </a:prstGeom>
        </p:spPr>
      </p:pic>
      <p:grpSp>
        <p:nvGrpSpPr>
          <p:cNvPr id="3" name="Group 26"/>
          <p:cNvGrpSpPr>
            <a:grpSpLocks/>
          </p:cNvGrpSpPr>
          <p:nvPr userDrawn="1"/>
        </p:nvGrpSpPr>
        <p:grpSpPr bwMode="auto">
          <a:xfrm>
            <a:off x="1589" y="2733675"/>
            <a:ext cx="9140825" cy="2409825"/>
            <a:chOff x="1" y="2296"/>
            <a:chExt cx="5758" cy="2024"/>
          </a:xfrm>
        </p:grpSpPr>
        <p:sp>
          <p:nvSpPr>
            <p:cNvPr id="11"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1"/>
            </a:solidFill>
            <a:ln w="9525">
              <a:solidFill>
                <a:schemeClr val="bg1"/>
              </a:solidFill>
              <a:round/>
              <a:headEnd/>
              <a:tailEnd/>
            </a:ln>
            <a:effectLst/>
          </p:spPr>
          <p:txBody>
            <a:bodyP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sp>
          <p:nvSpPr>
            <p:cNvPr id="12" name="Rectangle 25"/>
            <p:cNvSpPr>
              <a:spLocks noChangeArrowheads="1"/>
            </p:cNvSpPr>
            <p:nvPr userDrawn="1"/>
          </p:nvSpPr>
          <p:spPr bwMode="auto">
            <a:xfrm>
              <a:off x="1" y="2584"/>
              <a:ext cx="5758" cy="1736"/>
            </a:xfrm>
            <a:prstGeom prst="rect">
              <a:avLst/>
            </a:prstGeom>
            <a:solidFill>
              <a:schemeClr val="bg1"/>
            </a:solidFill>
            <a:ln w="12699">
              <a:solidFill>
                <a:schemeClr val="bg1"/>
              </a:solidFill>
              <a:miter lim="800000"/>
              <a:headEnd/>
              <a:tailEnd/>
            </a:ln>
            <a:effectLst/>
          </p:spPr>
          <p:txBody>
            <a:bodyPr wrap="none" lIns="90488" tIns="44450" rIns="90488" bIns="44450" anchor="ct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grpSp>
      <p:sp>
        <p:nvSpPr>
          <p:cNvPr id="10243" name="Rectangle 3"/>
          <p:cNvSpPr>
            <a:spLocks noGrp="1" noChangeArrowheads="1"/>
          </p:cNvSpPr>
          <p:nvPr>
            <p:ph type="ctrTitle"/>
          </p:nvPr>
        </p:nvSpPr>
        <p:spPr>
          <a:xfrm>
            <a:off x="685800" y="3038475"/>
            <a:ext cx="7772400" cy="1160748"/>
          </a:xfrm>
        </p:spPr>
        <p:txBody>
          <a:bodyPr/>
          <a:lstStyle>
            <a:lvl1pPr algn="ctr">
              <a:lnSpc>
                <a:spcPct val="85000"/>
              </a:lnSpc>
              <a:spcBef>
                <a:spcPct val="15000"/>
              </a:spcBef>
              <a:defRPr sz="2800"/>
            </a:lvl1pPr>
          </a:lstStyle>
          <a:p>
            <a:pPr lvl="0"/>
            <a:r>
              <a:rPr lang="en-US" noProof="0" dirty="0" smtClean="0"/>
              <a:t>Click to edit Master </a:t>
            </a:r>
            <a:br>
              <a:rPr lang="en-US" noProof="0" dirty="0" smtClean="0"/>
            </a:br>
            <a:r>
              <a:rPr lang="en-US" noProof="0" dirty="0" smtClean="0"/>
              <a:t>title style</a:t>
            </a:r>
          </a:p>
        </p:txBody>
      </p:sp>
      <p:sp>
        <p:nvSpPr>
          <p:cNvPr id="10244" name="Rectangle 4"/>
          <p:cNvSpPr>
            <a:spLocks noGrp="1" noChangeArrowheads="1"/>
          </p:cNvSpPr>
          <p:nvPr>
            <p:ph type="subTitle" idx="1"/>
          </p:nvPr>
        </p:nvSpPr>
        <p:spPr>
          <a:xfrm>
            <a:off x="228600" y="4405063"/>
            <a:ext cx="3876675" cy="314381"/>
          </a:xfrm>
          <a:ln>
            <a:noFill/>
          </a:ln>
        </p:spPr>
        <p:txBody>
          <a:bodyPr/>
          <a:lstStyle>
            <a:lvl1pPr marL="0" indent="0" algn="l">
              <a:buFontTx/>
              <a:buNone/>
              <a:defRPr sz="1800">
                <a:solidFill>
                  <a:srgbClr val="616A74"/>
                </a:solidFill>
              </a:defRPr>
            </a:lvl1pPr>
          </a:lstStyle>
          <a:p>
            <a:pPr lvl="0"/>
            <a:r>
              <a:rPr lang="en-US" noProof="0" dirty="0" smtClean="0"/>
              <a:t>Click to edit Master subtitle style</a:t>
            </a:r>
          </a:p>
        </p:txBody>
      </p:sp>
      <p:pic>
        <p:nvPicPr>
          <p:cNvPr id="13" name="Picture 21"/>
          <p:cNvPicPr>
            <a:picLocks noChangeArrowheads="1"/>
          </p:cNvPicPr>
          <p:nvPr userDrawn="1"/>
        </p:nvPicPr>
        <p:blipFill>
          <a:blip r:embed="rId3" cstate="print"/>
          <a:srcRect/>
          <a:stretch>
            <a:fillRect/>
          </a:stretch>
        </p:blipFill>
        <p:spPr bwMode="auto">
          <a:xfrm>
            <a:off x="6953130" y="4527824"/>
            <a:ext cx="1547812" cy="2921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C3C8CD"/>
        </a:solidFill>
        <a:effectLst/>
      </p:bgPr>
    </p:bg>
    <p:spTree>
      <p:nvGrpSpPr>
        <p:cNvPr id="1" name=""/>
        <p:cNvGrpSpPr/>
        <p:nvPr/>
      </p:nvGrpSpPr>
      <p:grpSpPr>
        <a:xfrm>
          <a:off x="0" y="0"/>
          <a:ext cx="0" cy="0"/>
          <a:chOff x="0" y="0"/>
          <a:chExt cx="0" cy="0"/>
        </a:xfrm>
      </p:grpSpPr>
      <p:grpSp>
        <p:nvGrpSpPr>
          <p:cNvPr id="3" name="Group 26"/>
          <p:cNvGrpSpPr>
            <a:grpSpLocks/>
          </p:cNvGrpSpPr>
          <p:nvPr userDrawn="1"/>
        </p:nvGrpSpPr>
        <p:grpSpPr bwMode="auto">
          <a:xfrm>
            <a:off x="1589" y="2733675"/>
            <a:ext cx="9140825" cy="2409825"/>
            <a:chOff x="1" y="2296"/>
            <a:chExt cx="5758" cy="2024"/>
          </a:xfrm>
        </p:grpSpPr>
        <p:sp>
          <p:nvSpPr>
            <p:cNvPr id="11"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1"/>
            </a:solidFill>
            <a:ln w="9525">
              <a:solidFill>
                <a:schemeClr val="bg1"/>
              </a:solidFill>
              <a:round/>
              <a:headEnd/>
              <a:tailEnd/>
            </a:ln>
            <a:effectLst/>
          </p:spPr>
          <p:txBody>
            <a:bodyP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sp>
          <p:nvSpPr>
            <p:cNvPr id="12" name="Rectangle 25"/>
            <p:cNvSpPr>
              <a:spLocks noChangeArrowheads="1"/>
            </p:cNvSpPr>
            <p:nvPr userDrawn="1"/>
          </p:nvSpPr>
          <p:spPr bwMode="auto">
            <a:xfrm>
              <a:off x="1" y="2584"/>
              <a:ext cx="5758" cy="1736"/>
            </a:xfrm>
            <a:prstGeom prst="rect">
              <a:avLst/>
            </a:prstGeom>
            <a:solidFill>
              <a:schemeClr val="bg1"/>
            </a:solidFill>
            <a:ln w="12699">
              <a:solidFill>
                <a:schemeClr val="bg1"/>
              </a:solidFill>
              <a:miter lim="800000"/>
              <a:headEnd/>
              <a:tailEnd/>
            </a:ln>
            <a:effectLst/>
          </p:spPr>
          <p:txBody>
            <a:bodyPr wrap="none" lIns="90488" tIns="44450" rIns="90488" bIns="44450" anchor="ct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grpSp>
      <p:sp>
        <p:nvSpPr>
          <p:cNvPr id="10243" name="Rectangle 3"/>
          <p:cNvSpPr>
            <a:spLocks noGrp="1" noChangeArrowheads="1"/>
          </p:cNvSpPr>
          <p:nvPr>
            <p:ph type="ctrTitle"/>
          </p:nvPr>
        </p:nvSpPr>
        <p:spPr>
          <a:xfrm>
            <a:off x="685800" y="3038475"/>
            <a:ext cx="7772400" cy="1160748"/>
          </a:xfrm>
        </p:spPr>
        <p:txBody>
          <a:bodyPr/>
          <a:lstStyle>
            <a:lvl1pPr algn="ctr">
              <a:lnSpc>
                <a:spcPct val="85000"/>
              </a:lnSpc>
              <a:spcBef>
                <a:spcPct val="15000"/>
              </a:spcBef>
              <a:defRPr sz="2800"/>
            </a:lvl1pPr>
          </a:lstStyle>
          <a:p>
            <a:pPr lvl="0"/>
            <a:r>
              <a:rPr lang="en-US" noProof="0" dirty="0" smtClean="0"/>
              <a:t>Click to edit Master </a:t>
            </a:r>
            <a:br>
              <a:rPr lang="en-US" noProof="0" dirty="0" smtClean="0"/>
            </a:br>
            <a:r>
              <a:rPr lang="en-US" noProof="0" dirty="0" smtClean="0"/>
              <a:t>title style</a:t>
            </a:r>
          </a:p>
        </p:txBody>
      </p:sp>
      <p:sp>
        <p:nvSpPr>
          <p:cNvPr id="10244" name="Rectangle 4"/>
          <p:cNvSpPr>
            <a:spLocks noGrp="1" noChangeArrowheads="1"/>
          </p:cNvSpPr>
          <p:nvPr>
            <p:ph type="subTitle" idx="1"/>
          </p:nvPr>
        </p:nvSpPr>
        <p:spPr>
          <a:xfrm>
            <a:off x="228600" y="4405063"/>
            <a:ext cx="3876675" cy="314381"/>
          </a:xfrm>
          <a:ln>
            <a:noFill/>
          </a:ln>
        </p:spPr>
        <p:txBody>
          <a:bodyPr/>
          <a:lstStyle>
            <a:lvl1pPr marL="0" indent="0" algn="l">
              <a:buFontTx/>
              <a:buNone/>
              <a:defRPr sz="1800">
                <a:solidFill>
                  <a:srgbClr val="616A74"/>
                </a:solidFill>
              </a:defRPr>
            </a:lvl1pPr>
          </a:lstStyle>
          <a:p>
            <a:pPr lvl="0"/>
            <a:r>
              <a:rPr lang="en-US" noProof="0" dirty="0" smtClean="0"/>
              <a:t>Click to edit Master subtitle style</a:t>
            </a:r>
          </a:p>
        </p:txBody>
      </p:sp>
      <p:pic>
        <p:nvPicPr>
          <p:cNvPr id="13" name="Picture 21"/>
          <p:cNvPicPr>
            <a:picLocks noChangeArrowheads="1"/>
          </p:cNvPicPr>
          <p:nvPr userDrawn="1"/>
        </p:nvPicPr>
        <p:blipFill>
          <a:blip r:embed="rId2" cstate="print"/>
          <a:srcRect/>
          <a:stretch>
            <a:fillRect/>
          </a:stretch>
        </p:blipFill>
        <p:spPr bwMode="auto">
          <a:xfrm>
            <a:off x="6953130" y="4527824"/>
            <a:ext cx="1547812" cy="2921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rgbClr val="C3C8CD"/>
        </a:solidFill>
        <a:effectLst/>
      </p:bgPr>
    </p:bg>
    <p:spTree>
      <p:nvGrpSpPr>
        <p:cNvPr id="1" name=""/>
        <p:cNvGrpSpPr/>
        <p:nvPr/>
      </p:nvGrpSpPr>
      <p:grpSpPr>
        <a:xfrm>
          <a:off x="0" y="0"/>
          <a:ext cx="0" cy="0"/>
          <a:chOff x="0" y="0"/>
          <a:chExt cx="0" cy="0"/>
        </a:xfrm>
      </p:grpSpPr>
      <p:pic>
        <p:nvPicPr>
          <p:cNvPr id="1026" name="Picture 2" descr="C:\Users\H102838\AppData\Local\Microsoft\Windows\Temporary Internet Files\Content.IE5\0E8PU1EH\CT50_Grocery_30.jpg"/>
          <p:cNvPicPr>
            <a:picLocks noChangeAspect="1" noChangeArrowheads="1"/>
          </p:cNvPicPr>
          <p:nvPr userDrawn="1"/>
        </p:nvPicPr>
        <p:blipFill>
          <a:blip r:embed="rId2" cstate="print"/>
          <a:srcRect b="38743"/>
          <a:stretch>
            <a:fillRect/>
          </a:stretch>
        </p:blipFill>
        <p:spPr bwMode="auto">
          <a:xfrm>
            <a:off x="0" y="-474345"/>
            <a:ext cx="9144000" cy="3731895"/>
          </a:xfrm>
          <a:prstGeom prst="rect">
            <a:avLst/>
          </a:prstGeom>
          <a:noFill/>
        </p:spPr>
      </p:pic>
      <p:grpSp>
        <p:nvGrpSpPr>
          <p:cNvPr id="3" name="Group 26"/>
          <p:cNvGrpSpPr>
            <a:grpSpLocks/>
          </p:cNvGrpSpPr>
          <p:nvPr userDrawn="1"/>
        </p:nvGrpSpPr>
        <p:grpSpPr bwMode="auto">
          <a:xfrm>
            <a:off x="1589" y="2733675"/>
            <a:ext cx="9140825" cy="2409825"/>
            <a:chOff x="1" y="2296"/>
            <a:chExt cx="5758" cy="2024"/>
          </a:xfrm>
        </p:grpSpPr>
        <p:sp>
          <p:nvSpPr>
            <p:cNvPr id="11"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1"/>
            </a:solidFill>
            <a:ln w="9525">
              <a:solidFill>
                <a:schemeClr val="bg1"/>
              </a:solidFill>
              <a:round/>
              <a:headEnd/>
              <a:tailEnd/>
            </a:ln>
            <a:effectLst/>
          </p:spPr>
          <p:txBody>
            <a:bodyP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sp>
          <p:nvSpPr>
            <p:cNvPr id="12" name="Rectangle 25"/>
            <p:cNvSpPr>
              <a:spLocks noChangeArrowheads="1"/>
            </p:cNvSpPr>
            <p:nvPr userDrawn="1"/>
          </p:nvSpPr>
          <p:spPr bwMode="auto">
            <a:xfrm>
              <a:off x="1" y="2584"/>
              <a:ext cx="5758" cy="1736"/>
            </a:xfrm>
            <a:prstGeom prst="rect">
              <a:avLst/>
            </a:prstGeom>
            <a:solidFill>
              <a:schemeClr val="bg1"/>
            </a:solidFill>
            <a:ln w="12699">
              <a:solidFill>
                <a:schemeClr val="bg1"/>
              </a:solidFill>
              <a:miter lim="800000"/>
              <a:headEnd/>
              <a:tailEnd/>
            </a:ln>
            <a:effectLst/>
          </p:spPr>
          <p:txBody>
            <a:bodyPr wrap="none" lIns="90488" tIns="44450" rIns="90488" bIns="44450" anchor="ct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grpSp>
      <p:sp>
        <p:nvSpPr>
          <p:cNvPr id="10243" name="Rectangle 3"/>
          <p:cNvSpPr>
            <a:spLocks noGrp="1" noChangeArrowheads="1"/>
          </p:cNvSpPr>
          <p:nvPr>
            <p:ph type="ctrTitle"/>
          </p:nvPr>
        </p:nvSpPr>
        <p:spPr>
          <a:xfrm>
            <a:off x="685800" y="3038475"/>
            <a:ext cx="7772400" cy="1160748"/>
          </a:xfrm>
        </p:spPr>
        <p:txBody>
          <a:bodyPr/>
          <a:lstStyle>
            <a:lvl1pPr algn="ctr">
              <a:lnSpc>
                <a:spcPct val="85000"/>
              </a:lnSpc>
              <a:spcBef>
                <a:spcPct val="15000"/>
              </a:spcBef>
              <a:defRPr sz="2800"/>
            </a:lvl1pPr>
          </a:lstStyle>
          <a:p>
            <a:pPr lvl="0"/>
            <a:r>
              <a:rPr lang="en-US" noProof="0" dirty="0" smtClean="0"/>
              <a:t>Click to edit Master </a:t>
            </a:r>
            <a:br>
              <a:rPr lang="en-US" noProof="0" dirty="0" smtClean="0"/>
            </a:br>
            <a:r>
              <a:rPr lang="en-US" noProof="0" dirty="0" smtClean="0"/>
              <a:t>title style</a:t>
            </a:r>
          </a:p>
        </p:txBody>
      </p:sp>
      <p:sp>
        <p:nvSpPr>
          <p:cNvPr id="10244" name="Rectangle 4"/>
          <p:cNvSpPr>
            <a:spLocks noGrp="1" noChangeArrowheads="1"/>
          </p:cNvSpPr>
          <p:nvPr>
            <p:ph type="subTitle" idx="1"/>
          </p:nvPr>
        </p:nvSpPr>
        <p:spPr>
          <a:xfrm>
            <a:off x="228600" y="4405063"/>
            <a:ext cx="3876675" cy="314381"/>
          </a:xfrm>
          <a:ln>
            <a:noFill/>
          </a:ln>
        </p:spPr>
        <p:txBody>
          <a:bodyPr/>
          <a:lstStyle>
            <a:lvl1pPr marL="0" indent="0" algn="l">
              <a:buFontTx/>
              <a:buNone/>
              <a:defRPr sz="1800">
                <a:solidFill>
                  <a:srgbClr val="616A74"/>
                </a:solidFill>
              </a:defRPr>
            </a:lvl1pPr>
          </a:lstStyle>
          <a:p>
            <a:pPr lvl="0"/>
            <a:r>
              <a:rPr lang="en-US" noProof="0" dirty="0" smtClean="0"/>
              <a:t>Click to edit Master subtitle style</a:t>
            </a:r>
          </a:p>
        </p:txBody>
      </p:sp>
      <p:pic>
        <p:nvPicPr>
          <p:cNvPr id="13" name="Picture 21"/>
          <p:cNvPicPr>
            <a:picLocks noChangeArrowheads="1"/>
          </p:cNvPicPr>
          <p:nvPr userDrawn="1"/>
        </p:nvPicPr>
        <p:blipFill>
          <a:blip r:embed="rId3" cstate="print"/>
          <a:srcRect/>
          <a:stretch>
            <a:fillRect/>
          </a:stretch>
        </p:blipFill>
        <p:spPr bwMode="auto">
          <a:xfrm>
            <a:off x="6953130" y="4527824"/>
            <a:ext cx="1547812" cy="2921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rgbClr val="C3C8CD"/>
        </a:solidFill>
        <a:effectLst/>
      </p:bgPr>
    </p:bg>
    <p:spTree>
      <p:nvGrpSpPr>
        <p:cNvPr id="1" name=""/>
        <p:cNvGrpSpPr/>
        <p:nvPr/>
      </p:nvGrpSpPr>
      <p:grpSpPr>
        <a:xfrm>
          <a:off x="0" y="0"/>
          <a:ext cx="0" cy="0"/>
          <a:chOff x="0" y="0"/>
          <a:chExt cx="0" cy="0"/>
        </a:xfrm>
      </p:grpSpPr>
      <p:pic>
        <p:nvPicPr>
          <p:cNvPr id="2050" name="Picture 2" descr="C:\Users\H102838\AppData\Local\Microsoft\Windows\Temporary Internet Files\Content.IE5\40OW7MTR\CT50_Courier_15_8.jpg"/>
          <p:cNvPicPr>
            <a:picLocks noChangeAspect="1" noChangeArrowheads="1"/>
          </p:cNvPicPr>
          <p:nvPr userDrawn="1"/>
        </p:nvPicPr>
        <p:blipFill>
          <a:blip r:embed="rId2" cstate="print"/>
          <a:srcRect l="813" t="35693" r="1626" b="13360"/>
          <a:stretch>
            <a:fillRect/>
          </a:stretch>
        </p:blipFill>
        <p:spPr bwMode="auto">
          <a:xfrm>
            <a:off x="0" y="0"/>
            <a:ext cx="9144000" cy="3181350"/>
          </a:xfrm>
          <a:prstGeom prst="rect">
            <a:avLst/>
          </a:prstGeom>
          <a:noFill/>
        </p:spPr>
      </p:pic>
      <p:grpSp>
        <p:nvGrpSpPr>
          <p:cNvPr id="2" name="Group 26"/>
          <p:cNvGrpSpPr>
            <a:grpSpLocks/>
          </p:cNvGrpSpPr>
          <p:nvPr userDrawn="1"/>
        </p:nvGrpSpPr>
        <p:grpSpPr bwMode="auto">
          <a:xfrm>
            <a:off x="1589" y="2733675"/>
            <a:ext cx="9140825" cy="2409825"/>
            <a:chOff x="1" y="2296"/>
            <a:chExt cx="5758" cy="2024"/>
          </a:xfrm>
        </p:grpSpPr>
        <p:sp>
          <p:nvSpPr>
            <p:cNvPr id="11"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1"/>
            </a:solidFill>
            <a:ln w="9525">
              <a:solidFill>
                <a:schemeClr val="bg1"/>
              </a:solidFill>
              <a:round/>
              <a:headEnd/>
              <a:tailEnd/>
            </a:ln>
            <a:effectLst/>
          </p:spPr>
          <p:txBody>
            <a:bodyP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sp>
          <p:nvSpPr>
            <p:cNvPr id="12" name="Rectangle 25"/>
            <p:cNvSpPr>
              <a:spLocks noChangeArrowheads="1"/>
            </p:cNvSpPr>
            <p:nvPr userDrawn="1"/>
          </p:nvSpPr>
          <p:spPr bwMode="auto">
            <a:xfrm>
              <a:off x="1" y="2584"/>
              <a:ext cx="5758" cy="1736"/>
            </a:xfrm>
            <a:prstGeom prst="rect">
              <a:avLst/>
            </a:prstGeom>
            <a:solidFill>
              <a:schemeClr val="bg1"/>
            </a:solidFill>
            <a:ln w="12699">
              <a:solidFill>
                <a:schemeClr val="bg1"/>
              </a:solidFill>
              <a:miter lim="800000"/>
              <a:headEnd/>
              <a:tailEnd/>
            </a:ln>
            <a:effectLst/>
          </p:spPr>
          <p:txBody>
            <a:bodyPr wrap="none" lIns="90488" tIns="44450" rIns="90488" bIns="44450" anchor="ct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grpSp>
      <p:sp>
        <p:nvSpPr>
          <p:cNvPr id="10243" name="Rectangle 3"/>
          <p:cNvSpPr>
            <a:spLocks noGrp="1" noChangeArrowheads="1"/>
          </p:cNvSpPr>
          <p:nvPr>
            <p:ph type="ctrTitle"/>
          </p:nvPr>
        </p:nvSpPr>
        <p:spPr>
          <a:xfrm>
            <a:off x="685800" y="3038475"/>
            <a:ext cx="7772400" cy="1160748"/>
          </a:xfrm>
        </p:spPr>
        <p:txBody>
          <a:bodyPr/>
          <a:lstStyle>
            <a:lvl1pPr algn="ctr">
              <a:lnSpc>
                <a:spcPct val="85000"/>
              </a:lnSpc>
              <a:spcBef>
                <a:spcPct val="15000"/>
              </a:spcBef>
              <a:defRPr sz="2800"/>
            </a:lvl1pPr>
          </a:lstStyle>
          <a:p>
            <a:pPr lvl="0"/>
            <a:r>
              <a:rPr lang="en-US" noProof="0" dirty="0" smtClean="0"/>
              <a:t>Click to edit Master </a:t>
            </a:r>
            <a:br>
              <a:rPr lang="en-US" noProof="0" dirty="0" smtClean="0"/>
            </a:br>
            <a:r>
              <a:rPr lang="en-US" noProof="0" dirty="0" smtClean="0"/>
              <a:t>title style</a:t>
            </a:r>
          </a:p>
        </p:txBody>
      </p:sp>
      <p:sp>
        <p:nvSpPr>
          <p:cNvPr id="10244" name="Rectangle 4"/>
          <p:cNvSpPr>
            <a:spLocks noGrp="1" noChangeArrowheads="1"/>
          </p:cNvSpPr>
          <p:nvPr>
            <p:ph type="subTitle" idx="1"/>
          </p:nvPr>
        </p:nvSpPr>
        <p:spPr>
          <a:xfrm>
            <a:off x="228600" y="4405063"/>
            <a:ext cx="3876675" cy="314381"/>
          </a:xfrm>
          <a:ln>
            <a:noFill/>
          </a:ln>
        </p:spPr>
        <p:txBody>
          <a:bodyPr/>
          <a:lstStyle>
            <a:lvl1pPr marL="0" indent="0" algn="l">
              <a:buFontTx/>
              <a:buNone/>
              <a:defRPr sz="1800">
                <a:solidFill>
                  <a:srgbClr val="616A74"/>
                </a:solidFill>
              </a:defRPr>
            </a:lvl1pPr>
          </a:lstStyle>
          <a:p>
            <a:pPr lvl="0"/>
            <a:r>
              <a:rPr lang="en-US" noProof="0" dirty="0" smtClean="0"/>
              <a:t>Click to edit Master subtitle style</a:t>
            </a:r>
          </a:p>
        </p:txBody>
      </p:sp>
      <p:pic>
        <p:nvPicPr>
          <p:cNvPr id="13" name="Picture 21"/>
          <p:cNvPicPr>
            <a:picLocks noChangeArrowheads="1"/>
          </p:cNvPicPr>
          <p:nvPr userDrawn="1"/>
        </p:nvPicPr>
        <p:blipFill>
          <a:blip r:embed="rId3" cstate="print"/>
          <a:srcRect/>
          <a:stretch>
            <a:fillRect/>
          </a:stretch>
        </p:blipFill>
        <p:spPr bwMode="auto">
          <a:xfrm>
            <a:off x="6953130" y="4527824"/>
            <a:ext cx="1547812" cy="2921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C3C8CD"/>
        </a:solidFill>
        <a:effectLst/>
      </p:bgPr>
    </p:bg>
    <p:spTree>
      <p:nvGrpSpPr>
        <p:cNvPr id="1" name=""/>
        <p:cNvGrpSpPr/>
        <p:nvPr/>
      </p:nvGrpSpPr>
      <p:grpSpPr>
        <a:xfrm>
          <a:off x="0" y="0"/>
          <a:ext cx="0" cy="0"/>
          <a:chOff x="0" y="0"/>
          <a:chExt cx="0" cy="0"/>
        </a:xfrm>
      </p:grpSpPr>
      <p:grpSp>
        <p:nvGrpSpPr>
          <p:cNvPr id="2" name="Group 26"/>
          <p:cNvGrpSpPr>
            <a:grpSpLocks/>
          </p:cNvGrpSpPr>
          <p:nvPr userDrawn="1"/>
        </p:nvGrpSpPr>
        <p:grpSpPr bwMode="auto">
          <a:xfrm>
            <a:off x="1589" y="2733675"/>
            <a:ext cx="9140825" cy="2409825"/>
            <a:chOff x="1" y="2296"/>
            <a:chExt cx="5758" cy="2024"/>
          </a:xfrm>
          <a:solidFill>
            <a:schemeClr val="tx1"/>
          </a:solidFill>
        </p:grpSpPr>
        <p:sp>
          <p:nvSpPr>
            <p:cNvPr id="14"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grpFill/>
            <a:ln w="9525">
              <a:solidFill>
                <a:schemeClr val="tx1"/>
              </a:solidFill>
              <a:round/>
              <a:headEnd/>
              <a:tailEnd/>
            </a:ln>
            <a:effectLst/>
          </p:spPr>
          <p:txBody>
            <a:bodyP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sp>
          <p:nvSpPr>
            <p:cNvPr id="15" name="Rectangle 25"/>
            <p:cNvSpPr>
              <a:spLocks noChangeArrowheads="1"/>
            </p:cNvSpPr>
            <p:nvPr userDrawn="1"/>
          </p:nvSpPr>
          <p:spPr bwMode="auto">
            <a:xfrm>
              <a:off x="1" y="2584"/>
              <a:ext cx="5758" cy="1736"/>
            </a:xfrm>
            <a:prstGeom prst="rect">
              <a:avLst/>
            </a:prstGeom>
            <a:grpFill/>
            <a:ln w="12699">
              <a:solidFill>
                <a:schemeClr val="tx1"/>
              </a:solidFill>
              <a:miter lim="800000"/>
              <a:headEnd/>
              <a:tailEnd/>
            </a:ln>
            <a:effectLst/>
          </p:spPr>
          <p:txBody>
            <a:bodyPr wrap="none" lIns="90488" tIns="44450" rIns="90488" bIns="44450" anchor="ct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grpSp>
      <p:sp>
        <p:nvSpPr>
          <p:cNvPr id="10243" name="Rectangle 3"/>
          <p:cNvSpPr>
            <a:spLocks noGrp="1" noChangeArrowheads="1"/>
          </p:cNvSpPr>
          <p:nvPr>
            <p:ph type="ctrTitle"/>
          </p:nvPr>
        </p:nvSpPr>
        <p:spPr>
          <a:xfrm>
            <a:off x="685800" y="3038475"/>
            <a:ext cx="7772400" cy="1160748"/>
          </a:xfrm>
        </p:spPr>
        <p:txBody>
          <a:bodyPr/>
          <a:lstStyle>
            <a:lvl1pPr algn="ctr">
              <a:lnSpc>
                <a:spcPct val="85000"/>
              </a:lnSpc>
              <a:spcBef>
                <a:spcPct val="15000"/>
              </a:spcBef>
              <a:defRPr sz="2800">
                <a:solidFill>
                  <a:schemeClr val="bg1"/>
                </a:solidFill>
              </a:defRPr>
            </a:lvl1pPr>
          </a:lstStyle>
          <a:p>
            <a:pPr lvl="0"/>
            <a:r>
              <a:rPr lang="en-US" noProof="0" dirty="0" smtClean="0"/>
              <a:t>Click to edit Master </a:t>
            </a:r>
            <a:br>
              <a:rPr lang="en-US" noProof="0" dirty="0" smtClean="0"/>
            </a:br>
            <a:r>
              <a:rPr lang="en-US" noProof="0" dirty="0" smtClean="0"/>
              <a:t>title style</a:t>
            </a:r>
          </a:p>
        </p:txBody>
      </p:sp>
      <p:sp>
        <p:nvSpPr>
          <p:cNvPr id="10244" name="Rectangle 4"/>
          <p:cNvSpPr>
            <a:spLocks noGrp="1" noChangeArrowheads="1"/>
          </p:cNvSpPr>
          <p:nvPr>
            <p:ph type="subTitle" idx="1"/>
          </p:nvPr>
        </p:nvSpPr>
        <p:spPr>
          <a:xfrm>
            <a:off x="228600" y="4405063"/>
            <a:ext cx="3876675" cy="314381"/>
          </a:xfrm>
          <a:ln>
            <a:noFill/>
          </a:ln>
        </p:spPr>
        <p:txBody>
          <a:bodyPr/>
          <a:lstStyle>
            <a:lvl1pPr marL="0" indent="0" algn="l">
              <a:buFontTx/>
              <a:buNone/>
              <a:defRPr sz="1800">
                <a:solidFill>
                  <a:srgbClr val="C3C8CD"/>
                </a:solidFill>
              </a:defRPr>
            </a:lvl1pPr>
          </a:lstStyle>
          <a:p>
            <a:pPr lvl="0"/>
            <a:r>
              <a:rPr lang="en-US" noProof="0" dirty="0" smtClean="0"/>
              <a:t>Click to edit Master subtitle style</a:t>
            </a:r>
          </a:p>
        </p:txBody>
      </p:sp>
      <p:pic>
        <p:nvPicPr>
          <p:cNvPr id="16" name="Picture 21"/>
          <p:cNvPicPr>
            <a:picLocks noChangeArrowheads="1"/>
          </p:cNvPicPr>
          <p:nvPr userDrawn="1"/>
        </p:nvPicPr>
        <p:blipFill>
          <a:blip r:embed="rId2" cstate="print"/>
          <a:srcRect/>
          <a:stretch>
            <a:fillRect/>
          </a:stretch>
        </p:blipFill>
        <p:spPr bwMode="auto">
          <a:xfrm>
            <a:off x="6953130" y="4527824"/>
            <a:ext cx="1547812" cy="292100"/>
          </a:xfrm>
          <a:prstGeom prst="rect">
            <a:avLst/>
          </a:prstGeom>
          <a:noFill/>
          <a:ln w="9525">
            <a:noFill/>
            <a:miter lim="800000"/>
            <a:headEnd/>
            <a:tailEnd/>
          </a:ln>
          <a:effectLst/>
        </p:spPr>
      </p:pic>
    </p:spTree>
    <p:extLst>
      <p:ext uri="{BB962C8B-B14F-4D97-AF65-F5344CB8AC3E}">
        <p14:creationId xmlns:p14="http://schemas.microsoft.com/office/powerpoint/2010/main" xmlns="" val="725671824"/>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C3C8CD"/>
        </a:solidFill>
        <a:effectLst/>
      </p:bgPr>
    </p:bg>
    <p:spTree>
      <p:nvGrpSpPr>
        <p:cNvPr id="1" name=""/>
        <p:cNvGrpSpPr/>
        <p:nvPr/>
      </p:nvGrpSpPr>
      <p:grpSpPr>
        <a:xfrm>
          <a:off x="0" y="0"/>
          <a:ext cx="0" cy="0"/>
          <a:chOff x="0" y="0"/>
          <a:chExt cx="0" cy="0"/>
        </a:xfrm>
      </p:grpSpPr>
      <p:grpSp>
        <p:nvGrpSpPr>
          <p:cNvPr id="2" name="Group 26"/>
          <p:cNvGrpSpPr>
            <a:grpSpLocks/>
          </p:cNvGrpSpPr>
          <p:nvPr userDrawn="1"/>
        </p:nvGrpSpPr>
        <p:grpSpPr bwMode="auto">
          <a:xfrm>
            <a:off x="1589" y="2733675"/>
            <a:ext cx="9140825" cy="2409825"/>
            <a:chOff x="1" y="2296"/>
            <a:chExt cx="5758" cy="2024"/>
          </a:xfrm>
          <a:solidFill>
            <a:srgbClr val="DDDDDD"/>
          </a:solidFill>
        </p:grpSpPr>
        <p:sp>
          <p:nvSpPr>
            <p:cNvPr id="15"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grpFill/>
            <a:ln w="9525">
              <a:solidFill>
                <a:srgbClr val="DDDDDD"/>
              </a:solidFill>
              <a:round/>
              <a:headEnd/>
              <a:tailEnd/>
            </a:ln>
            <a:effectLst/>
          </p:spPr>
          <p:txBody>
            <a:bodyP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sp>
          <p:nvSpPr>
            <p:cNvPr id="16" name="Rectangle 25"/>
            <p:cNvSpPr>
              <a:spLocks noChangeArrowheads="1"/>
            </p:cNvSpPr>
            <p:nvPr userDrawn="1"/>
          </p:nvSpPr>
          <p:spPr bwMode="auto">
            <a:xfrm>
              <a:off x="1" y="2584"/>
              <a:ext cx="5758" cy="1736"/>
            </a:xfrm>
            <a:prstGeom prst="rect">
              <a:avLst/>
            </a:prstGeom>
            <a:grpFill/>
            <a:ln w="12699">
              <a:solidFill>
                <a:srgbClr val="DDDDDD"/>
              </a:solidFill>
              <a:miter lim="800000"/>
              <a:headEnd/>
              <a:tailEnd/>
            </a:ln>
            <a:effectLst/>
          </p:spPr>
          <p:txBody>
            <a:bodyPr wrap="none" lIns="90488" tIns="44450" rIns="90488" bIns="44450" anchor="ct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grpSp>
      <p:sp>
        <p:nvSpPr>
          <p:cNvPr id="10243" name="Rectangle 3"/>
          <p:cNvSpPr>
            <a:spLocks noGrp="1" noChangeArrowheads="1"/>
          </p:cNvSpPr>
          <p:nvPr>
            <p:ph type="ctrTitle"/>
          </p:nvPr>
        </p:nvSpPr>
        <p:spPr>
          <a:xfrm>
            <a:off x="685800" y="3038475"/>
            <a:ext cx="7772400" cy="1160748"/>
          </a:xfrm>
        </p:spPr>
        <p:txBody>
          <a:bodyPr/>
          <a:lstStyle>
            <a:lvl1pPr algn="ctr">
              <a:lnSpc>
                <a:spcPct val="85000"/>
              </a:lnSpc>
              <a:spcBef>
                <a:spcPct val="15000"/>
              </a:spcBef>
              <a:defRPr sz="2800"/>
            </a:lvl1pPr>
          </a:lstStyle>
          <a:p>
            <a:pPr lvl="0"/>
            <a:r>
              <a:rPr lang="en-US" noProof="0" dirty="0" smtClean="0"/>
              <a:t>Click to edit Master </a:t>
            </a:r>
            <a:br>
              <a:rPr lang="en-US" noProof="0" dirty="0" smtClean="0"/>
            </a:br>
            <a:r>
              <a:rPr lang="en-US" noProof="0" dirty="0" smtClean="0"/>
              <a:t>title style</a:t>
            </a:r>
          </a:p>
        </p:txBody>
      </p:sp>
      <p:sp>
        <p:nvSpPr>
          <p:cNvPr id="10244" name="Rectangle 4"/>
          <p:cNvSpPr>
            <a:spLocks noGrp="1" noChangeArrowheads="1"/>
          </p:cNvSpPr>
          <p:nvPr>
            <p:ph type="subTitle" idx="1"/>
          </p:nvPr>
        </p:nvSpPr>
        <p:spPr>
          <a:xfrm>
            <a:off x="228600" y="4405063"/>
            <a:ext cx="3876675" cy="314381"/>
          </a:xfrm>
          <a:ln>
            <a:noFill/>
          </a:ln>
        </p:spPr>
        <p:txBody>
          <a:bodyPr/>
          <a:lstStyle>
            <a:lvl1pPr marL="0" indent="0" algn="l">
              <a:buFontTx/>
              <a:buNone/>
              <a:defRPr sz="1800">
                <a:solidFill>
                  <a:srgbClr val="616A74"/>
                </a:solidFill>
              </a:defRPr>
            </a:lvl1pPr>
          </a:lstStyle>
          <a:p>
            <a:pPr lvl="0"/>
            <a:r>
              <a:rPr lang="en-US" noProof="0" dirty="0" smtClean="0"/>
              <a:t>Click to edit Master subtitle style</a:t>
            </a:r>
          </a:p>
        </p:txBody>
      </p:sp>
      <p:pic>
        <p:nvPicPr>
          <p:cNvPr id="13" name="Picture 21"/>
          <p:cNvPicPr>
            <a:picLocks noChangeArrowheads="1"/>
          </p:cNvPicPr>
          <p:nvPr userDrawn="1"/>
        </p:nvPicPr>
        <p:blipFill>
          <a:blip r:embed="rId2" cstate="print"/>
          <a:srcRect/>
          <a:stretch>
            <a:fillRect/>
          </a:stretch>
        </p:blipFill>
        <p:spPr bwMode="auto">
          <a:xfrm>
            <a:off x="6953130" y="4527824"/>
            <a:ext cx="1547812" cy="292100"/>
          </a:xfrm>
          <a:prstGeom prst="rect">
            <a:avLst/>
          </a:prstGeom>
          <a:noFill/>
          <a:ln w="9525">
            <a:noFill/>
            <a:miter lim="800000"/>
            <a:headEnd/>
            <a:tailEnd/>
          </a:ln>
          <a:effectLst/>
        </p:spPr>
      </p:pic>
    </p:spTree>
    <p:extLst>
      <p:ext uri="{BB962C8B-B14F-4D97-AF65-F5344CB8AC3E}">
        <p14:creationId xmlns:p14="http://schemas.microsoft.com/office/powerpoint/2010/main" xmlns="" val="2618965633"/>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3563" y="744142"/>
            <a:ext cx="3922712" cy="3774281"/>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38676" y="744142"/>
            <a:ext cx="3922713" cy="3774281"/>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3449"/>
            <a:ext cx="5486400" cy="2612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63564" y="175022"/>
            <a:ext cx="7997825" cy="351234"/>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563563" y="744142"/>
            <a:ext cx="3922712" cy="37742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hart Placeholder 3"/>
          <p:cNvSpPr>
            <a:spLocks noGrp="1"/>
          </p:cNvSpPr>
          <p:nvPr>
            <p:ph type="chart" sz="half" idx="2"/>
          </p:nvPr>
        </p:nvSpPr>
        <p:spPr>
          <a:xfrm>
            <a:off x="4638676" y="744142"/>
            <a:ext cx="3922713" cy="3774281"/>
          </a:xfrm>
        </p:spPr>
        <p:txBody>
          <a:bodyPr/>
          <a:lstStyle/>
          <a:p>
            <a:pPr lvl="0"/>
            <a:endParaRPr lang="en-US" noProof="0" dirty="0" smtClean="0"/>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63564" y="165497"/>
            <a:ext cx="7997825" cy="351234"/>
          </a:xfrm>
        </p:spPr>
        <p:txBody>
          <a:bodyPr/>
          <a:lstStyle/>
          <a:p>
            <a:r>
              <a:rPr lang="en-US" dirty="0" smtClean="0"/>
              <a:t>Click to edit Master title style</a:t>
            </a:r>
            <a:endParaRPr lang="en-US" dirty="0"/>
          </a:p>
        </p:txBody>
      </p:sp>
      <p:sp>
        <p:nvSpPr>
          <p:cNvPr id="3" name="Content Placeholder 2"/>
          <p:cNvSpPr>
            <a:spLocks noGrp="1"/>
          </p:cNvSpPr>
          <p:nvPr>
            <p:ph sz="quarter" idx="1"/>
          </p:nvPr>
        </p:nvSpPr>
        <p:spPr>
          <a:xfrm>
            <a:off x="563563" y="744142"/>
            <a:ext cx="3922712" cy="18299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38676" y="744142"/>
            <a:ext cx="3922713" cy="18299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63563" y="2688431"/>
            <a:ext cx="3922712" cy="18299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8676" y="2688431"/>
            <a:ext cx="3922713" cy="18299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3563" y="744141"/>
            <a:ext cx="3922712" cy="37742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8" y="744141"/>
            <a:ext cx="3922713" cy="37742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bwMode="auto">
          <a:xfrm>
            <a:off x="563564" y="79772"/>
            <a:ext cx="7997825" cy="351234"/>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#1 Title – 28 Pt. Arial Bold Title Case</a:t>
            </a:r>
          </a:p>
        </p:txBody>
      </p:sp>
      <p:sp>
        <p:nvSpPr>
          <p:cNvPr id="103427" name="Rectangle 1027"/>
          <p:cNvSpPr>
            <a:spLocks noGrp="1" noChangeArrowheads="1"/>
          </p:cNvSpPr>
          <p:nvPr>
            <p:ph type="body" idx="1"/>
          </p:nvPr>
        </p:nvSpPr>
        <p:spPr bwMode="auto">
          <a:xfrm>
            <a:off x="563564" y="744141"/>
            <a:ext cx="7997825" cy="3774281"/>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Bullet level – 24 pt. Arial bold sentence case</a:t>
            </a:r>
          </a:p>
          <a:p>
            <a:pPr lvl="1"/>
            <a:r>
              <a:rPr lang="en-US" smtClean="0"/>
              <a:t>Second level – 20 pt. Arial bold sentence case</a:t>
            </a:r>
          </a:p>
          <a:p>
            <a:pPr lvl="2"/>
            <a:r>
              <a:rPr lang="en-US" smtClean="0"/>
              <a:t>Third level – 18 pt. Arial sentence case</a:t>
            </a:r>
          </a:p>
          <a:p>
            <a:pPr lvl="3"/>
            <a:r>
              <a:rPr lang="en-US" smtClean="0"/>
              <a:t>Third level – 16 pt. Arial sentence case</a:t>
            </a:r>
          </a:p>
        </p:txBody>
      </p:sp>
      <p:sp>
        <p:nvSpPr>
          <p:cNvPr id="103428" name="Rectangle 1028"/>
          <p:cNvSpPr>
            <a:spLocks noChangeArrowheads="1"/>
          </p:cNvSpPr>
          <p:nvPr/>
        </p:nvSpPr>
        <p:spPr bwMode="auto">
          <a:xfrm>
            <a:off x="49213" y="4938713"/>
            <a:ext cx="339838" cy="228268"/>
          </a:xfrm>
          <a:prstGeom prst="rect">
            <a:avLst/>
          </a:prstGeom>
          <a:noFill/>
          <a:ln w="12700">
            <a:noFill/>
            <a:miter lim="800000"/>
            <a:headEnd/>
            <a:tailEnd/>
          </a:ln>
          <a:effectLst/>
        </p:spPr>
        <p:txBody>
          <a:bodyPr wrap="none" lIns="90488" tIns="44450" rIns="90488" bIns="44450">
            <a:spAutoFit/>
          </a:bodyPr>
          <a:lstStyle/>
          <a:p>
            <a:pPr>
              <a:lnSpc>
                <a:spcPct val="90000"/>
              </a:lnSpc>
            </a:pPr>
            <a:fld id="{E31F9D2D-A569-499C-85CF-F14BFC769347}" type="slidenum">
              <a:rPr lang="en-US" sz="1000" i="1"/>
              <a:pPr>
                <a:lnSpc>
                  <a:spcPct val="90000"/>
                </a:lnSpc>
              </a:pPr>
              <a:t>‹#›</a:t>
            </a:fld>
            <a:endParaRPr lang="en-US" sz="1000" i="1"/>
          </a:p>
        </p:txBody>
      </p:sp>
      <p:sp>
        <p:nvSpPr>
          <p:cNvPr id="103430" name="Rectangle 1030"/>
          <p:cNvSpPr>
            <a:spLocks noChangeArrowheads="1"/>
          </p:cNvSpPr>
          <p:nvPr/>
        </p:nvSpPr>
        <p:spPr bwMode="auto">
          <a:xfrm>
            <a:off x="7550632" y="4938712"/>
            <a:ext cx="1591782" cy="200568"/>
          </a:xfrm>
          <a:prstGeom prst="rect">
            <a:avLst/>
          </a:prstGeom>
          <a:noFill/>
          <a:ln w="12700">
            <a:noFill/>
            <a:miter lim="800000"/>
            <a:headEnd/>
            <a:tailEnd/>
          </a:ln>
          <a:effectLst/>
        </p:spPr>
        <p:txBody>
          <a:bodyPr wrap="none" lIns="90488" tIns="44450" rIns="90488" bIns="44450">
            <a:spAutoFit/>
          </a:bodyPr>
          <a:lstStyle/>
          <a:p>
            <a:pPr algn="r">
              <a:lnSpc>
                <a:spcPct val="90000"/>
              </a:lnSpc>
            </a:pPr>
            <a:r>
              <a:rPr lang="en-US" sz="800" b="0" dirty="0" smtClean="0"/>
              <a:t>Honeywell Scanning &amp; Mobility</a:t>
            </a:r>
            <a:endParaRPr lang="en-US" sz="800" b="0" dirty="0"/>
          </a:p>
        </p:txBody>
      </p:sp>
      <p:grpSp>
        <p:nvGrpSpPr>
          <p:cNvPr id="2" name="Group 1031"/>
          <p:cNvGrpSpPr>
            <a:grpSpLocks/>
          </p:cNvGrpSpPr>
          <p:nvPr/>
        </p:nvGrpSpPr>
        <p:grpSpPr bwMode="auto">
          <a:xfrm>
            <a:off x="280988" y="400051"/>
            <a:ext cx="8574087" cy="153591"/>
            <a:chOff x="183" y="456"/>
            <a:chExt cx="5401" cy="129"/>
          </a:xfrm>
        </p:grpSpPr>
        <p:pic>
          <p:nvPicPr>
            <p:cNvPr id="103432" name="Picture 1032"/>
            <p:cNvPicPr>
              <a:picLocks noChangeArrowheads="1"/>
            </p:cNvPicPr>
            <p:nvPr userDrawn="1"/>
          </p:nvPicPr>
          <p:blipFill>
            <a:blip r:embed="rId16" cstate="email"/>
            <a:srcRect/>
            <a:stretch>
              <a:fillRect/>
            </a:stretch>
          </p:blipFill>
          <p:spPr bwMode="auto">
            <a:xfrm>
              <a:off x="4990" y="456"/>
              <a:ext cx="594" cy="112"/>
            </a:xfrm>
            <a:prstGeom prst="rect">
              <a:avLst/>
            </a:prstGeom>
            <a:noFill/>
            <a:ln w="9525">
              <a:noFill/>
              <a:miter lim="800000"/>
              <a:headEnd/>
              <a:tailEnd/>
            </a:ln>
            <a:effectLst/>
          </p:spPr>
        </p:pic>
        <p:sp>
          <p:nvSpPr>
            <p:cNvPr id="103433" name="Line 1033"/>
            <p:cNvSpPr>
              <a:spLocks noChangeShapeType="1"/>
            </p:cNvSpPr>
            <p:nvPr userDrawn="1"/>
          </p:nvSpPr>
          <p:spPr bwMode="auto">
            <a:xfrm>
              <a:off x="183" y="585"/>
              <a:ext cx="5401" cy="0"/>
            </a:xfrm>
            <a:prstGeom prst="line">
              <a:avLst/>
            </a:prstGeom>
            <a:noFill/>
            <a:ln w="12700">
              <a:solidFill>
                <a:srgbClr val="DC241F"/>
              </a:solidFill>
              <a:round/>
              <a:headEnd/>
              <a:tailEnd/>
            </a:ln>
            <a:effectLst/>
          </p:spPr>
          <p:txBody>
            <a:bodyPr wrap="none" lIns="90488" tIns="44450" rIns="90488" bIns="44450"/>
            <a:lstStyle/>
            <a:p>
              <a:endParaRPr lang="en-US"/>
            </a:p>
          </p:txBody>
        </p:sp>
      </p:grpSp>
      <p:grpSp>
        <p:nvGrpSpPr>
          <p:cNvPr id="3" name="Group 1034"/>
          <p:cNvGrpSpPr>
            <a:grpSpLocks/>
          </p:cNvGrpSpPr>
          <p:nvPr/>
        </p:nvGrpSpPr>
        <p:grpSpPr bwMode="auto">
          <a:xfrm>
            <a:off x="280988" y="400051"/>
            <a:ext cx="8574087" cy="153591"/>
            <a:chOff x="183" y="456"/>
            <a:chExt cx="5401" cy="129"/>
          </a:xfrm>
        </p:grpSpPr>
        <p:pic>
          <p:nvPicPr>
            <p:cNvPr id="103435" name="Picture 1035"/>
            <p:cNvPicPr>
              <a:picLocks noChangeArrowheads="1"/>
            </p:cNvPicPr>
            <p:nvPr userDrawn="1"/>
          </p:nvPicPr>
          <p:blipFill>
            <a:blip r:embed="rId17" cstate="email"/>
            <a:srcRect/>
            <a:stretch>
              <a:fillRect/>
            </a:stretch>
          </p:blipFill>
          <p:spPr bwMode="auto">
            <a:xfrm>
              <a:off x="4990" y="456"/>
              <a:ext cx="594" cy="122"/>
            </a:xfrm>
            <a:prstGeom prst="rect">
              <a:avLst/>
            </a:prstGeom>
            <a:noFill/>
            <a:ln w="9525">
              <a:noFill/>
              <a:miter lim="800000"/>
              <a:headEnd/>
              <a:tailEnd/>
            </a:ln>
            <a:effectLst/>
          </p:spPr>
        </p:pic>
        <p:sp>
          <p:nvSpPr>
            <p:cNvPr id="103436" name="Line 1036"/>
            <p:cNvSpPr>
              <a:spLocks noChangeShapeType="1"/>
            </p:cNvSpPr>
            <p:nvPr userDrawn="1"/>
          </p:nvSpPr>
          <p:spPr bwMode="auto">
            <a:xfrm>
              <a:off x="183" y="585"/>
              <a:ext cx="5401" cy="0"/>
            </a:xfrm>
            <a:prstGeom prst="line">
              <a:avLst/>
            </a:prstGeom>
            <a:noFill/>
            <a:ln w="12700">
              <a:solidFill>
                <a:srgbClr val="DC241F"/>
              </a:solidFill>
              <a:round/>
              <a:headEnd/>
              <a:tailEnd/>
            </a:ln>
            <a:effectLst/>
          </p:spPr>
          <p:txBody>
            <a:bodyPr wrap="none" lIns="90488" tIns="44450" rIns="90488" bIns="44450"/>
            <a:lstStyle/>
            <a:p>
              <a:endParaRPr lang="en-US"/>
            </a:p>
          </p:txBody>
        </p:sp>
      </p:grpSp>
      <p:sp>
        <p:nvSpPr>
          <p:cNvPr id="12" name="TextBox 11"/>
          <p:cNvSpPr txBox="1"/>
          <p:nvPr userDrawn="1"/>
        </p:nvSpPr>
        <p:spPr>
          <a:xfrm>
            <a:off x="1143000" y="4908550"/>
            <a:ext cx="6400800" cy="215444"/>
          </a:xfrm>
          <a:prstGeom prst="rect">
            <a:avLst/>
          </a:prstGeom>
          <a:noFill/>
        </p:spPr>
        <p:txBody>
          <a:bodyPr wrap="square" rtlCol="0">
            <a:spAutoFit/>
          </a:bodyPr>
          <a:lstStyle/>
          <a:p>
            <a:pPr algn="ctr"/>
            <a:r>
              <a:rPr lang="en-US" sz="800" i="1" dirty="0" smtClean="0">
                <a:solidFill>
                  <a:schemeClr val="tx1">
                    <a:lumMod val="65000"/>
                    <a:lumOff val="35000"/>
                  </a:schemeClr>
                </a:solidFill>
              </a:rPr>
              <a:t>Honeywell CONFIDENTIAL -- Preliminary – not final – All decisions subject to customary regulatory and certification</a:t>
            </a:r>
            <a:r>
              <a:rPr lang="en-US" sz="800" i="1" baseline="0" dirty="0" smtClean="0">
                <a:solidFill>
                  <a:schemeClr val="tx1">
                    <a:lumMod val="65000"/>
                    <a:lumOff val="35000"/>
                  </a:schemeClr>
                </a:solidFill>
              </a:rPr>
              <a:t> processes</a:t>
            </a:r>
            <a:endParaRPr lang="en-US" sz="800" i="1" dirty="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wipe dir="r"/>
  </p:transition>
  <p:txStyles>
    <p:titleStyle>
      <a:lvl1pPr algn="l" rtl="0" eaLnBrk="1" fontAlgn="base" hangingPunct="1">
        <a:lnSpc>
          <a:spcPct val="80000"/>
        </a:lnSpc>
        <a:spcBef>
          <a:spcPct val="0"/>
        </a:spcBef>
        <a:spcAft>
          <a:spcPct val="0"/>
        </a:spcAft>
        <a:defRPr sz="2800" b="1">
          <a:solidFill>
            <a:schemeClr val="tx1"/>
          </a:solidFill>
          <a:latin typeface="+mj-lt"/>
          <a:ea typeface="+mj-ea"/>
          <a:cs typeface="+mj-cs"/>
        </a:defRPr>
      </a:lvl1pPr>
      <a:lvl2pPr algn="l" rtl="0" eaLnBrk="1" fontAlgn="base" hangingPunct="1">
        <a:lnSpc>
          <a:spcPct val="80000"/>
        </a:lnSpc>
        <a:spcBef>
          <a:spcPct val="0"/>
        </a:spcBef>
        <a:spcAft>
          <a:spcPct val="0"/>
        </a:spcAft>
        <a:defRPr sz="2800" b="1">
          <a:solidFill>
            <a:schemeClr val="tx1"/>
          </a:solidFill>
          <a:latin typeface="Arial" charset="0"/>
        </a:defRPr>
      </a:lvl2pPr>
      <a:lvl3pPr algn="l" rtl="0" eaLnBrk="1" fontAlgn="base" hangingPunct="1">
        <a:lnSpc>
          <a:spcPct val="80000"/>
        </a:lnSpc>
        <a:spcBef>
          <a:spcPct val="0"/>
        </a:spcBef>
        <a:spcAft>
          <a:spcPct val="0"/>
        </a:spcAft>
        <a:defRPr sz="2800" b="1">
          <a:solidFill>
            <a:schemeClr val="tx1"/>
          </a:solidFill>
          <a:latin typeface="Arial" charset="0"/>
        </a:defRPr>
      </a:lvl3pPr>
      <a:lvl4pPr algn="l" rtl="0" eaLnBrk="1" fontAlgn="base" hangingPunct="1">
        <a:lnSpc>
          <a:spcPct val="80000"/>
        </a:lnSpc>
        <a:spcBef>
          <a:spcPct val="0"/>
        </a:spcBef>
        <a:spcAft>
          <a:spcPct val="0"/>
        </a:spcAft>
        <a:defRPr sz="2800" b="1">
          <a:solidFill>
            <a:schemeClr val="tx1"/>
          </a:solidFill>
          <a:latin typeface="Arial" charset="0"/>
        </a:defRPr>
      </a:lvl4pPr>
      <a:lvl5pPr algn="l" rtl="0" eaLnBrk="1" fontAlgn="base" hangingPunct="1">
        <a:lnSpc>
          <a:spcPct val="80000"/>
        </a:lnSpc>
        <a:spcBef>
          <a:spcPct val="0"/>
        </a:spcBef>
        <a:spcAft>
          <a:spcPct val="0"/>
        </a:spcAft>
        <a:defRPr sz="2800" b="1">
          <a:solidFill>
            <a:schemeClr val="tx1"/>
          </a:solidFill>
          <a:latin typeface="Arial" charset="0"/>
        </a:defRPr>
      </a:lvl5pPr>
      <a:lvl6pPr marL="457200" algn="l" rtl="0" eaLnBrk="1" fontAlgn="base" hangingPunct="1">
        <a:lnSpc>
          <a:spcPct val="80000"/>
        </a:lnSpc>
        <a:spcBef>
          <a:spcPct val="0"/>
        </a:spcBef>
        <a:spcAft>
          <a:spcPct val="0"/>
        </a:spcAft>
        <a:defRPr sz="2800" b="1">
          <a:solidFill>
            <a:schemeClr val="tx1"/>
          </a:solidFill>
          <a:latin typeface="Arial" charset="0"/>
        </a:defRPr>
      </a:lvl6pPr>
      <a:lvl7pPr marL="914400" algn="l" rtl="0" eaLnBrk="1" fontAlgn="base" hangingPunct="1">
        <a:lnSpc>
          <a:spcPct val="80000"/>
        </a:lnSpc>
        <a:spcBef>
          <a:spcPct val="0"/>
        </a:spcBef>
        <a:spcAft>
          <a:spcPct val="0"/>
        </a:spcAft>
        <a:defRPr sz="2800" b="1">
          <a:solidFill>
            <a:schemeClr val="tx1"/>
          </a:solidFill>
          <a:latin typeface="Arial" charset="0"/>
        </a:defRPr>
      </a:lvl7pPr>
      <a:lvl8pPr marL="1371600" algn="l" rtl="0" eaLnBrk="1" fontAlgn="base" hangingPunct="1">
        <a:lnSpc>
          <a:spcPct val="80000"/>
        </a:lnSpc>
        <a:spcBef>
          <a:spcPct val="0"/>
        </a:spcBef>
        <a:spcAft>
          <a:spcPct val="0"/>
        </a:spcAft>
        <a:defRPr sz="2800" b="1">
          <a:solidFill>
            <a:schemeClr val="tx1"/>
          </a:solidFill>
          <a:latin typeface="Arial" charset="0"/>
        </a:defRPr>
      </a:lvl8pPr>
      <a:lvl9pPr marL="1828800" algn="l" rtl="0" eaLnBrk="1" fontAlgn="base" hangingPunct="1">
        <a:lnSpc>
          <a:spcPct val="80000"/>
        </a:lnSpc>
        <a:spcBef>
          <a:spcPct val="0"/>
        </a:spcBef>
        <a:spcAft>
          <a:spcPct val="0"/>
        </a:spcAft>
        <a:defRPr sz="2800" b="1">
          <a:solidFill>
            <a:schemeClr val="tx1"/>
          </a:solidFill>
          <a:latin typeface="Arial" charset="0"/>
        </a:defRPr>
      </a:lvl9pPr>
    </p:titleStyle>
    <p:bodyStyle>
      <a:lvl1pPr marL="174625" indent="-174625" algn="l" rtl="0" eaLnBrk="1" fontAlgn="base" hangingPunct="1">
        <a:lnSpc>
          <a:spcPct val="85000"/>
        </a:lnSpc>
        <a:spcBef>
          <a:spcPct val="30000"/>
        </a:spcBef>
        <a:spcAft>
          <a:spcPct val="0"/>
        </a:spcAft>
        <a:buClr>
          <a:srgbClr val="DC241F"/>
        </a:buClr>
        <a:buChar char="•"/>
        <a:defRPr sz="2400" b="1">
          <a:solidFill>
            <a:schemeClr val="tx1"/>
          </a:solidFill>
          <a:latin typeface="+mn-lt"/>
          <a:ea typeface="+mn-ea"/>
          <a:cs typeface="+mn-cs"/>
        </a:defRPr>
      </a:lvl1pPr>
      <a:lvl2pPr marL="457200" indent="-168275" algn="l" rtl="0" eaLnBrk="1" fontAlgn="base" hangingPunct="1">
        <a:lnSpc>
          <a:spcPct val="85000"/>
        </a:lnSpc>
        <a:spcBef>
          <a:spcPct val="30000"/>
        </a:spcBef>
        <a:spcAft>
          <a:spcPct val="0"/>
        </a:spcAft>
        <a:buClr>
          <a:srgbClr val="0053A5"/>
        </a:buClr>
        <a:buSzPct val="120000"/>
        <a:buFont typeface="Arial" charset="0"/>
        <a:buChar char="-"/>
        <a:defRPr sz="2000" b="1">
          <a:solidFill>
            <a:schemeClr val="tx1"/>
          </a:solidFill>
          <a:latin typeface="+mn-lt"/>
        </a:defRPr>
      </a:lvl2pPr>
      <a:lvl3pPr marL="738188" indent="-166688" algn="l" rtl="0" eaLnBrk="1" fontAlgn="base" hangingPunct="1">
        <a:lnSpc>
          <a:spcPct val="85000"/>
        </a:lnSpc>
        <a:spcBef>
          <a:spcPct val="30000"/>
        </a:spcBef>
        <a:spcAft>
          <a:spcPct val="0"/>
        </a:spcAft>
        <a:buClr>
          <a:srgbClr val="317023"/>
        </a:buClr>
        <a:buSzPct val="90000"/>
        <a:buFont typeface="Wingdings" pitchFamily="2" charset="2"/>
        <a:buChar char="w"/>
        <a:defRPr>
          <a:solidFill>
            <a:schemeClr val="tx1"/>
          </a:solidFill>
          <a:latin typeface="+mn-lt"/>
        </a:defRPr>
      </a:lvl3pPr>
      <a:lvl4pPr marL="973138" indent="-120650" algn="l" rtl="0" eaLnBrk="1" fontAlgn="base" hangingPunct="1">
        <a:spcBef>
          <a:spcPct val="20000"/>
        </a:spcBef>
        <a:spcAft>
          <a:spcPct val="0"/>
        </a:spcAft>
        <a:buChar char="•"/>
        <a:defRPr sz="1600">
          <a:solidFill>
            <a:schemeClr val="tx1"/>
          </a:solidFill>
          <a:latin typeface="+mn-lt"/>
        </a:defRPr>
      </a:lvl4pPr>
      <a:lvl5pPr marL="2330450" indent="-271463" algn="l" rtl="0" eaLnBrk="1" fontAlgn="base" hangingPunct="1">
        <a:spcBef>
          <a:spcPct val="20000"/>
        </a:spcBef>
        <a:spcAft>
          <a:spcPct val="0"/>
        </a:spcAft>
        <a:buChar char="»"/>
        <a:defRPr sz="2000">
          <a:solidFill>
            <a:schemeClr val="tx1"/>
          </a:solidFill>
          <a:latin typeface="Times New Roman" pitchFamily="18" charset="0"/>
        </a:defRPr>
      </a:lvl5pPr>
      <a:lvl6pPr marL="2787650" indent="-271463" algn="l" rtl="0" eaLnBrk="1" fontAlgn="base" hangingPunct="1">
        <a:spcBef>
          <a:spcPct val="20000"/>
        </a:spcBef>
        <a:spcAft>
          <a:spcPct val="0"/>
        </a:spcAft>
        <a:buChar char="»"/>
        <a:defRPr sz="2000">
          <a:solidFill>
            <a:schemeClr val="tx1"/>
          </a:solidFill>
          <a:latin typeface="Times New Roman" pitchFamily="18" charset="0"/>
        </a:defRPr>
      </a:lvl6pPr>
      <a:lvl7pPr marL="3244850" indent="-271463" algn="l" rtl="0" eaLnBrk="1" fontAlgn="base" hangingPunct="1">
        <a:spcBef>
          <a:spcPct val="20000"/>
        </a:spcBef>
        <a:spcAft>
          <a:spcPct val="0"/>
        </a:spcAft>
        <a:buChar char="»"/>
        <a:defRPr sz="2000">
          <a:solidFill>
            <a:schemeClr val="tx1"/>
          </a:solidFill>
          <a:latin typeface="Times New Roman" pitchFamily="18" charset="0"/>
        </a:defRPr>
      </a:lvl7pPr>
      <a:lvl8pPr marL="3702050" indent="-271463" algn="l" rtl="0" eaLnBrk="1" fontAlgn="base" hangingPunct="1">
        <a:spcBef>
          <a:spcPct val="20000"/>
        </a:spcBef>
        <a:spcAft>
          <a:spcPct val="0"/>
        </a:spcAft>
        <a:buChar char="»"/>
        <a:defRPr sz="2000">
          <a:solidFill>
            <a:schemeClr val="tx1"/>
          </a:solidFill>
          <a:latin typeface="Times New Roman" pitchFamily="18" charset="0"/>
        </a:defRPr>
      </a:lvl8pPr>
      <a:lvl9pPr marL="4159250" indent="-271463"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Honeywell-Rule-Logo-Red-JPG-file2.jpg"/>
          <p:cNvPicPr>
            <a:picLocks noChangeAspect="1"/>
          </p:cNvPicPr>
          <p:nvPr userDrawn="1"/>
        </p:nvPicPr>
        <p:blipFill>
          <a:blip r:embed="rId18" cstate="print"/>
          <a:stretch>
            <a:fillRect/>
          </a:stretch>
        </p:blipFill>
        <p:spPr>
          <a:xfrm>
            <a:off x="428625" y="358140"/>
            <a:ext cx="8366760" cy="308610"/>
          </a:xfrm>
          <a:prstGeom prst="rect">
            <a:avLst/>
          </a:prstGeom>
        </p:spPr>
      </p:pic>
      <p:sp>
        <p:nvSpPr>
          <p:cNvPr id="1026" name="Rectangle 3"/>
          <p:cNvSpPr>
            <a:spLocks noGrp="1" noChangeArrowheads="1"/>
          </p:cNvSpPr>
          <p:nvPr>
            <p:ph type="title"/>
          </p:nvPr>
        </p:nvSpPr>
        <p:spPr bwMode="auto">
          <a:xfrm>
            <a:off x="563564" y="165497"/>
            <a:ext cx="7997825" cy="351234"/>
          </a:xfrm>
          <a:prstGeom prst="rect">
            <a:avLst/>
          </a:prstGeom>
          <a:noFill/>
          <a:ln>
            <a:noFill/>
          </a:ln>
          <a:effectLst/>
          <a:extLst>
            <a:ext uri="{909E8E84-426E-40DD-AFC4-6F175D3DCCD1}">
              <a14:hiddenFill xmlns:a14="http://schemas.microsoft.com/office/drawing/2010/main" xmlns="">
                <a:solidFill>
                  <a:srgbClr val="0005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dirty="0" smtClean="0"/>
              <a:t>#1 Title – 28 Pt. Arial Bold Title Case</a:t>
            </a:r>
          </a:p>
        </p:txBody>
      </p:sp>
      <p:sp>
        <p:nvSpPr>
          <p:cNvPr id="1027" name="Rectangle 4"/>
          <p:cNvSpPr>
            <a:spLocks noGrp="1" noChangeArrowheads="1"/>
          </p:cNvSpPr>
          <p:nvPr>
            <p:ph type="body" idx="1"/>
          </p:nvPr>
        </p:nvSpPr>
        <p:spPr bwMode="auto">
          <a:xfrm>
            <a:off x="563564" y="744142"/>
            <a:ext cx="7997825" cy="3774281"/>
          </a:xfrm>
          <a:prstGeom prst="rect">
            <a:avLst/>
          </a:prstGeom>
          <a:noFill/>
          <a:ln>
            <a:noFill/>
          </a:ln>
          <a:effectLst/>
          <a:extLst>
            <a:ext uri="{909E8E84-426E-40DD-AFC4-6F175D3DCCD1}">
              <a14:hiddenFill xmlns:a14="http://schemas.microsoft.com/office/drawing/2010/main" xmlns="">
                <a:solidFill>
                  <a:srgbClr val="0005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smtClean="0"/>
              <a:t>Bullet level – 24 pt. Arial bold sentence case</a:t>
            </a:r>
          </a:p>
          <a:p>
            <a:pPr lvl="1"/>
            <a:r>
              <a:rPr lang="en-US" smtClean="0"/>
              <a:t>Second level – 20 pt. Arial bold sentence case</a:t>
            </a:r>
          </a:p>
          <a:p>
            <a:pPr lvl="2"/>
            <a:r>
              <a:rPr lang="en-US" smtClean="0"/>
              <a:t>Third level – 18 pt. Arial sentence case</a:t>
            </a:r>
          </a:p>
          <a:p>
            <a:pPr lvl="3"/>
            <a:r>
              <a:rPr lang="en-US" smtClean="0"/>
              <a:t>Third level – 16 pt. Arial sentence case</a:t>
            </a:r>
          </a:p>
        </p:txBody>
      </p:sp>
      <p:sp>
        <p:nvSpPr>
          <p:cNvPr id="1028" name="Rectangle 16"/>
          <p:cNvSpPr>
            <a:spLocks noChangeArrowheads="1"/>
          </p:cNvSpPr>
          <p:nvPr userDrawn="1"/>
        </p:nvSpPr>
        <p:spPr bwMode="auto">
          <a:xfrm>
            <a:off x="49213" y="4824413"/>
            <a:ext cx="339838" cy="228268"/>
          </a:xfrm>
          <a:prstGeom prst="rect">
            <a:avLst/>
          </a:prstGeom>
          <a:noFill/>
          <a:ln>
            <a:noFill/>
          </a:ln>
          <a:effectLst/>
          <a:extLst>
            <a:ext uri="{909E8E84-426E-40DD-AFC4-6F175D3DCCD1}">
              <a14:hiddenFill xmlns:a14="http://schemas.microsoft.com/office/drawing/2010/main" xmlns="">
                <a:solidFill>
                  <a:srgbClr val="0005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fontAlgn="base" hangingPunct="0">
              <a:lnSpc>
                <a:spcPct val="90000"/>
              </a:lnSpc>
              <a:spcBef>
                <a:spcPct val="0"/>
              </a:spcBef>
              <a:spcAft>
                <a:spcPct val="0"/>
              </a:spcAft>
            </a:pPr>
            <a:fld id="{428EE8D0-D8F9-49D8-A3DA-51B1AEE40332}" type="slidenum">
              <a:rPr lang="en-US" sz="1000" b="1" i="1">
                <a:solidFill>
                  <a:srgbClr val="000000"/>
                </a:solidFill>
                <a:ea typeface="ＭＳ Ｐゴシック" pitchFamily="34" charset="-128"/>
              </a:rPr>
              <a:pPr eaLnBrk="0" fontAlgn="base" hangingPunct="0">
                <a:lnSpc>
                  <a:spcPct val="90000"/>
                </a:lnSpc>
                <a:spcBef>
                  <a:spcPct val="0"/>
                </a:spcBef>
                <a:spcAft>
                  <a:spcPct val="0"/>
                </a:spcAft>
              </a:pPr>
              <a:t>‹#›</a:t>
            </a:fld>
            <a:endParaRPr lang="en-US" sz="1000" b="1" i="1" dirty="0">
              <a:solidFill>
                <a:srgbClr val="000000"/>
              </a:solidFill>
              <a:ea typeface="ＭＳ Ｐゴシック" pitchFamily="34" charset="-128"/>
            </a:endParaRPr>
          </a:p>
        </p:txBody>
      </p:sp>
      <p:sp>
        <p:nvSpPr>
          <p:cNvPr id="7" name="TextBox 6"/>
          <p:cNvSpPr txBox="1"/>
          <p:nvPr userDrawn="1"/>
        </p:nvSpPr>
        <p:spPr>
          <a:xfrm>
            <a:off x="1143000" y="4908550"/>
            <a:ext cx="6400800" cy="215444"/>
          </a:xfrm>
          <a:prstGeom prst="rect">
            <a:avLst/>
          </a:prstGeom>
          <a:noFill/>
        </p:spPr>
        <p:txBody>
          <a:bodyPr wrap="square" rtlCol="0">
            <a:spAutoFit/>
          </a:bodyPr>
          <a:lstStyle/>
          <a:p>
            <a:pPr algn="ctr"/>
            <a:r>
              <a:rPr lang="en-US" sz="800" i="1" dirty="0" smtClean="0">
                <a:solidFill>
                  <a:schemeClr val="tx1">
                    <a:lumMod val="65000"/>
                    <a:lumOff val="35000"/>
                  </a:schemeClr>
                </a:solidFill>
              </a:rPr>
              <a:t>Honeywell CONFIDENTIAL -- Preliminary – not final – All decisions subject to customary regulatory and certification</a:t>
            </a:r>
            <a:r>
              <a:rPr lang="en-US" sz="800" i="1" baseline="0" dirty="0" smtClean="0">
                <a:solidFill>
                  <a:schemeClr val="tx1">
                    <a:lumMod val="65000"/>
                    <a:lumOff val="35000"/>
                  </a:schemeClr>
                </a:solidFill>
              </a:rPr>
              <a:t> processes</a:t>
            </a:r>
            <a:endParaRPr lang="en-US" sz="800" i="1" dirty="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91" r:id="rId3"/>
    <p:sldLayoutId id="2147483692"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3" r:id="rId16"/>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2800" b="1">
          <a:solidFill>
            <a:schemeClr val="tx1"/>
          </a:solidFill>
          <a:latin typeface="+mj-lt"/>
          <a:ea typeface="ＭＳ Ｐゴシック" charset="0"/>
          <a:cs typeface="ＭＳ Ｐゴシック" charset="0"/>
        </a:defRPr>
      </a:lvl1pPr>
      <a:lvl2pPr algn="l" rtl="0" eaLnBrk="0" fontAlgn="base" hangingPunct="0">
        <a:lnSpc>
          <a:spcPct val="80000"/>
        </a:lnSpc>
        <a:spcBef>
          <a:spcPct val="0"/>
        </a:spcBef>
        <a:spcAft>
          <a:spcPct val="0"/>
        </a:spcAft>
        <a:defRPr sz="2800" b="1">
          <a:solidFill>
            <a:schemeClr val="tx1"/>
          </a:solidFill>
          <a:latin typeface="Arial" charset="0"/>
          <a:ea typeface="ＭＳ Ｐゴシック" charset="0"/>
          <a:cs typeface="ＭＳ Ｐゴシック" charset="0"/>
        </a:defRPr>
      </a:lvl2pPr>
      <a:lvl3pPr algn="l" rtl="0" eaLnBrk="0" fontAlgn="base" hangingPunct="0">
        <a:lnSpc>
          <a:spcPct val="80000"/>
        </a:lnSpc>
        <a:spcBef>
          <a:spcPct val="0"/>
        </a:spcBef>
        <a:spcAft>
          <a:spcPct val="0"/>
        </a:spcAft>
        <a:defRPr sz="2800" b="1">
          <a:solidFill>
            <a:schemeClr val="tx1"/>
          </a:solidFill>
          <a:latin typeface="Arial" charset="0"/>
          <a:ea typeface="ＭＳ Ｐゴシック" charset="0"/>
          <a:cs typeface="ＭＳ Ｐゴシック" charset="0"/>
        </a:defRPr>
      </a:lvl3pPr>
      <a:lvl4pPr algn="l" rtl="0" eaLnBrk="0" fontAlgn="base" hangingPunct="0">
        <a:lnSpc>
          <a:spcPct val="80000"/>
        </a:lnSpc>
        <a:spcBef>
          <a:spcPct val="0"/>
        </a:spcBef>
        <a:spcAft>
          <a:spcPct val="0"/>
        </a:spcAft>
        <a:defRPr sz="2800" b="1">
          <a:solidFill>
            <a:schemeClr val="tx1"/>
          </a:solidFill>
          <a:latin typeface="Arial" charset="0"/>
          <a:ea typeface="ＭＳ Ｐゴシック" charset="0"/>
          <a:cs typeface="ＭＳ Ｐゴシック" charset="0"/>
        </a:defRPr>
      </a:lvl4pPr>
      <a:lvl5pPr algn="l" rtl="0" eaLnBrk="0" fontAlgn="base" hangingPunct="0">
        <a:lnSpc>
          <a:spcPct val="80000"/>
        </a:lnSpc>
        <a:spcBef>
          <a:spcPct val="0"/>
        </a:spcBef>
        <a:spcAft>
          <a:spcPct val="0"/>
        </a:spcAft>
        <a:defRPr sz="2800" b="1">
          <a:solidFill>
            <a:schemeClr val="tx1"/>
          </a:solidFill>
          <a:latin typeface="Arial" charset="0"/>
          <a:ea typeface="ＭＳ Ｐゴシック" charset="0"/>
          <a:cs typeface="ＭＳ Ｐゴシック" charset="0"/>
        </a:defRPr>
      </a:lvl5pPr>
      <a:lvl6pPr marL="457200" algn="l" rtl="0" eaLnBrk="0" fontAlgn="base" hangingPunct="0">
        <a:lnSpc>
          <a:spcPct val="80000"/>
        </a:lnSpc>
        <a:spcBef>
          <a:spcPct val="0"/>
        </a:spcBef>
        <a:spcAft>
          <a:spcPct val="0"/>
        </a:spcAft>
        <a:defRPr sz="2800" b="1">
          <a:solidFill>
            <a:schemeClr val="tx1"/>
          </a:solidFill>
          <a:latin typeface="Arial" charset="0"/>
        </a:defRPr>
      </a:lvl6pPr>
      <a:lvl7pPr marL="914400" algn="l" rtl="0" eaLnBrk="0" fontAlgn="base" hangingPunct="0">
        <a:lnSpc>
          <a:spcPct val="80000"/>
        </a:lnSpc>
        <a:spcBef>
          <a:spcPct val="0"/>
        </a:spcBef>
        <a:spcAft>
          <a:spcPct val="0"/>
        </a:spcAft>
        <a:defRPr sz="2800" b="1">
          <a:solidFill>
            <a:schemeClr val="tx1"/>
          </a:solidFill>
          <a:latin typeface="Arial" charset="0"/>
        </a:defRPr>
      </a:lvl7pPr>
      <a:lvl8pPr marL="1371600" algn="l" rtl="0" eaLnBrk="0" fontAlgn="base" hangingPunct="0">
        <a:lnSpc>
          <a:spcPct val="80000"/>
        </a:lnSpc>
        <a:spcBef>
          <a:spcPct val="0"/>
        </a:spcBef>
        <a:spcAft>
          <a:spcPct val="0"/>
        </a:spcAft>
        <a:defRPr sz="2800" b="1">
          <a:solidFill>
            <a:schemeClr val="tx1"/>
          </a:solidFill>
          <a:latin typeface="Arial" charset="0"/>
        </a:defRPr>
      </a:lvl8pPr>
      <a:lvl9pPr marL="1828800" algn="l" rtl="0" eaLnBrk="0" fontAlgn="base" hangingPunct="0">
        <a:lnSpc>
          <a:spcPct val="80000"/>
        </a:lnSpc>
        <a:spcBef>
          <a:spcPct val="0"/>
        </a:spcBef>
        <a:spcAft>
          <a:spcPct val="0"/>
        </a:spcAft>
        <a:defRPr sz="2800" b="1">
          <a:solidFill>
            <a:schemeClr val="tx1"/>
          </a:solidFill>
          <a:latin typeface="Arial" charset="0"/>
        </a:defRPr>
      </a:lvl9pPr>
    </p:titleStyle>
    <p:bodyStyle>
      <a:lvl1pPr marL="174625" indent="-174625" algn="l" rtl="0" eaLnBrk="0" fontAlgn="base" hangingPunct="0">
        <a:lnSpc>
          <a:spcPct val="85000"/>
        </a:lnSpc>
        <a:spcBef>
          <a:spcPct val="30000"/>
        </a:spcBef>
        <a:spcAft>
          <a:spcPct val="0"/>
        </a:spcAft>
        <a:buClr>
          <a:srgbClr val="DC241F"/>
        </a:buClr>
        <a:buChar char="•"/>
        <a:defRPr sz="2400" b="1">
          <a:solidFill>
            <a:schemeClr val="tx1"/>
          </a:solidFill>
          <a:latin typeface="+mn-lt"/>
          <a:ea typeface="ＭＳ Ｐゴシック" charset="0"/>
          <a:cs typeface="ＭＳ Ｐゴシック" charset="0"/>
        </a:defRPr>
      </a:lvl1pPr>
      <a:lvl2pPr marL="457200" indent="-168275" algn="l" rtl="0" eaLnBrk="0" fontAlgn="base" hangingPunct="0">
        <a:lnSpc>
          <a:spcPct val="85000"/>
        </a:lnSpc>
        <a:spcBef>
          <a:spcPct val="30000"/>
        </a:spcBef>
        <a:spcAft>
          <a:spcPct val="0"/>
        </a:spcAft>
        <a:buClr>
          <a:srgbClr val="0053A5"/>
        </a:buClr>
        <a:buSzPct val="120000"/>
        <a:buFont typeface="Arial" pitchFamily="34" charset="0"/>
        <a:buChar char="-"/>
        <a:defRPr sz="2000" b="1">
          <a:solidFill>
            <a:schemeClr val="tx1"/>
          </a:solidFill>
          <a:latin typeface="+mn-lt"/>
          <a:ea typeface="ＭＳ Ｐゴシック" charset="0"/>
        </a:defRPr>
      </a:lvl2pPr>
      <a:lvl3pPr marL="738188" indent="-166688" algn="l" rtl="0" eaLnBrk="0" fontAlgn="base" hangingPunct="0">
        <a:lnSpc>
          <a:spcPct val="85000"/>
        </a:lnSpc>
        <a:spcBef>
          <a:spcPct val="30000"/>
        </a:spcBef>
        <a:spcAft>
          <a:spcPct val="0"/>
        </a:spcAft>
        <a:buClr>
          <a:srgbClr val="317023"/>
        </a:buClr>
        <a:buSzPct val="90000"/>
        <a:buFont typeface="Wingdings" pitchFamily="2" charset="2"/>
        <a:buChar char="w"/>
        <a:defRPr>
          <a:solidFill>
            <a:schemeClr val="tx1"/>
          </a:solidFill>
          <a:latin typeface="+mn-lt"/>
          <a:ea typeface="ＭＳ Ｐゴシック" charset="0"/>
        </a:defRPr>
      </a:lvl3pPr>
      <a:lvl4pPr marL="973138" indent="-120650" algn="l" rtl="0" eaLnBrk="0" fontAlgn="base" hangingPunct="0">
        <a:spcBef>
          <a:spcPct val="20000"/>
        </a:spcBef>
        <a:spcAft>
          <a:spcPct val="0"/>
        </a:spcAft>
        <a:buChar char="•"/>
        <a:defRPr sz="1600">
          <a:solidFill>
            <a:schemeClr val="tx1"/>
          </a:solidFill>
          <a:latin typeface="+mn-lt"/>
          <a:ea typeface="ＭＳ Ｐゴシック" charset="0"/>
        </a:defRPr>
      </a:lvl4pPr>
      <a:lvl5pPr marL="2330450" indent="-271463" algn="l" rtl="0" eaLnBrk="0" fontAlgn="base" hangingPunct="0">
        <a:spcBef>
          <a:spcPct val="20000"/>
        </a:spcBef>
        <a:spcAft>
          <a:spcPct val="0"/>
        </a:spcAft>
        <a:buChar char="»"/>
        <a:defRPr sz="2000">
          <a:solidFill>
            <a:schemeClr val="tx1"/>
          </a:solidFill>
          <a:latin typeface="Times New Roman" charset="0"/>
          <a:ea typeface="ＭＳ Ｐゴシック" charset="0"/>
        </a:defRPr>
      </a:lvl5pPr>
      <a:lvl6pPr marL="2787650" indent="-271463" algn="l" rtl="0" eaLnBrk="0" fontAlgn="base" hangingPunct="0">
        <a:spcBef>
          <a:spcPct val="20000"/>
        </a:spcBef>
        <a:spcAft>
          <a:spcPct val="0"/>
        </a:spcAft>
        <a:buChar char="»"/>
        <a:defRPr sz="2000">
          <a:solidFill>
            <a:schemeClr val="tx1"/>
          </a:solidFill>
          <a:latin typeface="Times New Roman" charset="0"/>
        </a:defRPr>
      </a:lvl6pPr>
      <a:lvl7pPr marL="3244850" indent="-271463" algn="l" rtl="0" eaLnBrk="0" fontAlgn="base" hangingPunct="0">
        <a:spcBef>
          <a:spcPct val="20000"/>
        </a:spcBef>
        <a:spcAft>
          <a:spcPct val="0"/>
        </a:spcAft>
        <a:buChar char="»"/>
        <a:defRPr sz="2000">
          <a:solidFill>
            <a:schemeClr val="tx1"/>
          </a:solidFill>
          <a:latin typeface="Times New Roman" charset="0"/>
        </a:defRPr>
      </a:lvl7pPr>
      <a:lvl8pPr marL="3702050" indent="-271463" algn="l" rtl="0" eaLnBrk="0" fontAlgn="base" hangingPunct="0">
        <a:spcBef>
          <a:spcPct val="20000"/>
        </a:spcBef>
        <a:spcAft>
          <a:spcPct val="0"/>
        </a:spcAft>
        <a:buChar char="»"/>
        <a:defRPr sz="2000">
          <a:solidFill>
            <a:schemeClr val="tx1"/>
          </a:solidFill>
          <a:latin typeface="Times New Roman" charset="0"/>
        </a:defRPr>
      </a:lvl8pPr>
      <a:lvl9pPr marL="4159250" indent="-271463" algn="l" rtl="0" eaLnBrk="0" fontAlgn="base" hangingPunct="0">
        <a:spcBef>
          <a:spcPct val="20000"/>
        </a:spcBef>
        <a:spcAft>
          <a:spcPct val="0"/>
        </a:spcAft>
        <a:buChar char="»"/>
        <a:defRPr sz="2000">
          <a:solidFill>
            <a:schemeClr val="tx1"/>
          </a:solidFill>
          <a:latin typeface="Times New Roman"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6" Type="http://schemas.openxmlformats.org/officeDocument/2006/relationships/image" Target="../media/image25.jpeg"/><Relationship Id="rId5" Type="http://schemas.openxmlformats.org/officeDocument/2006/relationships/image" Target="../media/image49.jpe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browser.primatelabs.com/geekbench3/compare/2695782?baseline=2937005" TargetMode="External"/><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hyperlink" Target="https://browser.primatelabs.com/geekbench3/compare/2695849?baseline=2937005" TargetMode="External"/><Relationship Id="rId4" Type="http://schemas.openxmlformats.org/officeDocument/2006/relationships/hyperlink" Target="https://browser.primatelabs.com/geekbench3/compare/2937399?baseline=293700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3.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hyperlink" Target="http://www.honeywellaidc.com/en-US/Pages/Product.aspx?category=enterprise-sleds-for-apple-devices&amp;cat=HSM&amp;pid=captuvosl42v5" TargetMode="External"/><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24.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tiff"/><Relationship Id="rId15" Type="http://schemas.openxmlformats.org/officeDocument/2006/relationships/image" Target="../media/image21.png"/><Relationship Id="rId10" Type="http://schemas.openxmlformats.org/officeDocument/2006/relationships/image" Target="../media/image16.jpeg"/><Relationship Id="rId19" Type="http://schemas.openxmlformats.org/officeDocument/2006/relationships/image" Target="../media/image24.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imgasset.intermec.com/netpub/server.np?find&amp;catalog=catalog&amp;template=detail.np&amp;field=itemid&amp;op=matches&amp;value=65658&amp;site=intermec-confidential" TargetMode="External"/><Relationship Id="rId7" Type="http://schemas.openxmlformats.org/officeDocument/2006/relationships/hyperlink" Target="http://imgasset.intermec.com/netpub/server.np?find&amp;catalog=catalog&amp;template=detail.np&amp;field=itemid&amp;op=matches&amp;value=65644&amp;site=intermec-confidential"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8.jpeg"/><Relationship Id="rId5" Type="http://schemas.openxmlformats.org/officeDocument/2006/relationships/hyperlink" Target="http://imgasset.intermec.com/netpub/server.np?find&amp;catalog=catalog&amp;template=detail.np&amp;field=itemid&amp;op=matches&amp;value=65651&amp;site=intermec-confidential" TargetMode="Externa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jpeg"/><Relationship Id="rId16" Type="http://schemas.openxmlformats.org/officeDocument/2006/relationships/image" Target="../media/image44.png"/><Relationship Id="rId1" Type="http://schemas.openxmlformats.org/officeDocument/2006/relationships/slideLayout" Target="../slideLayouts/slideLayout21.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Introducing the Dolphin™ CT50</a:t>
            </a:r>
            <a:br>
              <a:rPr lang="en-US" dirty="0" smtClean="0"/>
            </a:br>
            <a:r>
              <a:rPr lang="en-US" dirty="0" smtClean="0"/>
              <a:t>Mobile Computer</a:t>
            </a:r>
            <a:endParaRPr lang="en-US" dirty="0"/>
          </a:p>
        </p:txBody>
      </p:sp>
      <p:sp>
        <p:nvSpPr>
          <p:cNvPr id="3" name="Subtitle 2"/>
          <p:cNvSpPr>
            <a:spLocks noGrp="1"/>
          </p:cNvSpPr>
          <p:nvPr>
            <p:ph type="subTitle" idx="1"/>
          </p:nvPr>
        </p:nvSpPr>
        <p:spPr>
          <a:xfrm>
            <a:off x="228600" y="4171950"/>
            <a:ext cx="5486400" cy="452687"/>
          </a:xfrm>
        </p:spPr>
        <p:txBody>
          <a:bodyPr/>
          <a:lstStyle/>
          <a:p>
            <a:r>
              <a:rPr lang="en-US" sz="1400" dirty="0" smtClean="0"/>
              <a:t>Presented by:</a:t>
            </a:r>
          </a:p>
          <a:p>
            <a:r>
              <a:rPr lang="en-US" sz="1400" dirty="0" smtClean="0"/>
              <a:t>Steven Ortley, Global Product Management</a:t>
            </a:r>
          </a:p>
          <a:p>
            <a:r>
              <a:rPr lang="en-US" sz="1400" dirty="0" smtClean="0"/>
              <a:t>Jessica Cavalier, Global Marketing Communications</a:t>
            </a:r>
            <a:endParaRPr lang="en-US" sz="1400"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Dolphin CT50 Handheld Computer</a:t>
            </a:r>
            <a:endParaRPr lang="en-US" dirty="0"/>
          </a:p>
        </p:txBody>
      </p:sp>
      <p:sp>
        <p:nvSpPr>
          <p:cNvPr id="25" name="TextBox 24"/>
          <p:cNvSpPr txBox="1"/>
          <p:nvPr/>
        </p:nvSpPr>
        <p:spPr>
          <a:xfrm>
            <a:off x="381000" y="726483"/>
            <a:ext cx="8534400" cy="800219"/>
          </a:xfrm>
          <a:prstGeom prst="rect">
            <a:avLst/>
          </a:prstGeom>
          <a:noFill/>
        </p:spPr>
        <p:txBody>
          <a:bodyPr wrap="square" rtlCol="0">
            <a:spAutoFit/>
          </a:bodyPr>
          <a:lstStyle/>
          <a:p>
            <a:pPr algn="l"/>
            <a:r>
              <a:rPr lang="en-US" sz="1200" b="1" i="1" dirty="0" smtClean="0"/>
              <a:t>As Honeywell’s first LTE touch-only device, the ultra-slim Dolphin™ CT50 integrates industry-leading processing power and best-in-class imager from Honeywell for customers who seek high productivity in various mobile environments.</a:t>
            </a:r>
          </a:p>
          <a:p>
            <a:pPr algn="l"/>
            <a:endParaRPr lang="en-US" sz="1000" b="1" dirty="0" smtClean="0"/>
          </a:p>
        </p:txBody>
      </p:sp>
      <p:graphicFrame>
        <p:nvGraphicFramePr>
          <p:cNvPr id="27" name="Content Placeholder 6"/>
          <p:cNvGraphicFramePr>
            <a:graphicFrameLocks/>
          </p:cNvGraphicFramePr>
          <p:nvPr>
            <p:extLst>
              <p:ext uri="{D42A27DB-BD31-4B8C-83A1-F6EECF244321}">
                <p14:modId xmlns:p14="http://schemas.microsoft.com/office/powerpoint/2010/main" xmlns="" val="1858533877"/>
              </p:ext>
            </p:extLst>
          </p:nvPr>
        </p:nvGraphicFramePr>
        <p:xfrm>
          <a:off x="457200" y="1415127"/>
          <a:ext cx="5257800" cy="3214023"/>
        </p:xfrm>
        <a:graphic>
          <a:graphicData uri="http://schemas.openxmlformats.org/drawingml/2006/table">
            <a:tbl>
              <a:tblPr firstRow="1" bandRow="1">
                <a:tableStyleId>{00A15C55-8517-42AA-B614-E9B94910E393}</a:tableStyleId>
              </a:tblPr>
              <a:tblGrid>
                <a:gridCol w="1008799"/>
                <a:gridCol w="4249001"/>
              </a:tblGrid>
              <a:tr h="192705">
                <a:tc gridSpan="2">
                  <a:txBody>
                    <a:bodyPr/>
                    <a:lstStyle/>
                    <a:p>
                      <a:pPr algn="ctr"/>
                      <a:r>
                        <a:rPr lang="en-US" sz="1000" baseline="0" dirty="0" smtClean="0"/>
                        <a:t>Program Summary</a:t>
                      </a:r>
                      <a:endParaRPr lang="en-US" sz="1000" dirty="0"/>
                    </a:p>
                  </a:txBody>
                  <a:tcPr marT="34290" marB="34290" anchor="ctr">
                    <a:solidFill>
                      <a:srgbClr val="C00000"/>
                    </a:solidFill>
                  </a:tcPr>
                </a:tc>
                <a:tc hMerge="1">
                  <a:txBody>
                    <a:bodyPr/>
                    <a:lstStyle/>
                    <a:p>
                      <a:pPr algn="ctr"/>
                      <a:endParaRPr lang="en-US" dirty="0"/>
                    </a:p>
                  </a:txBody>
                  <a:tcPr anchor="ctr"/>
                </a:tc>
              </a:tr>
              <a:tr h="2993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t>Key Product Differentiators </a:t>
                      </a:r>
                      <a:endParaRPr lang="en-US" sz="900" b="1" kern="1200" dirty="0" smtClean="0">
                        <a:solidFill>
                          <a:schemeClr val="dk1"/>
                        </a:solidFill>
                        <a:latin typeface="+mn-lt"/>
                        <a:ea typeface="+mn-ea"/>
                        <a:cs typeface="+mn-cs"/>
                      </a:endParaRPr>
                    </a:p>
                  </a:txBody>
                  <a:tcPr marT="34290" marB="34290" anchor="ctr"/>
                </a:tc>
                <a:tc>
                  <a:txBody>
                    <a:bodyPr/>
                    <a:lstStyle/>
                    <a:p>
                      <a:pPr marL="166688" marR="0" lvl="1" indent="-166688" algn="l" defTabSz="914400" rtl="0" eaLnBrk="0" fontAlgn="base" latinLnBrk="0" hangingPunct="0">
                        <a:lnSpc>
                          <a:spcPct val="100000"/>
                        </a:lnSpc>
                        <a:spcBef>
                          <a:spcPts val="130"/>
                        </a:spcBef>
                        <a:spcAft>
                          <a:spcPct val="0"/>
                        </a:spcAft>
                        <a:buClrTx/>
                        <a:buSzPct val="65000"/>
                        <a:buFontTx/>
                        <a:buBlip>
                          <a:blip r:embed="rId2"/>
                        </a:buBlip>
                        <a:tabLst/>
                        <a:defRPr/>
                      </a:pPr>
                      <a:r>
                        <a:rPr lang="en-US" sz="900" b="1" kern="1200" dirty="0" smtClean="0"/>
                        <a:t>Ultra-Slim and Rugged Design</a:t>
                      </a:r>
                      <a:r>
                        <a:rPr lang="en-US" sz="900" b="1" kern="1200" baseline="0" dirty="0" smtClean="0"/>
                        <a:t>:   </a:t>
                      </a:r>
                      <a:r>
                        <a:rPr lang="en-US" sz="900" b="0" kern="1200" baseline="0" dirty="0" err="1" smtClean="0"/>
                        <a:t>Pocketable</a:t>
                      </a:r>
                      <a:r>
                        <a:rPr lang="en-US" sz="900" b="0" kern="1200" baseline="0" dirty="0" smtClean="0"/>
                        <a:t> and lightweight design, combined  with the reliability and longevity of an IP67 rating, maximizes end user experience and investment.</a:t>
                      </a:r>
                      <a:endParaRPr lang="en-US" sz="900" b="1" kern="1200" baseline="0" dirty="0" smtClean="0"/>
                    </a:p>
                    <a:p>
                      <a:pPr marL="166688" marR="0" lvl="1" indent="-166688" algn="l" defTabSz="914400" rtl="0" eaLnBrk="0" fontAlgn="base" latinLnBrk="0" hangingPunct="0">
                        <a:lnSpc>
                          <a:spcPct val="100000"/>
                        </a:lnSpc>
                        <a:spcBef>
                          <a:spcPts val="130"/>
                        </a:spcBef>
                        <a:spcAft>
                          <a:spcPct val="0"/>
                        </a:spcAft>
                        <a:buClrTx/>
                        <a:buSzPct val="65000"/>
                        <a:buFontTx/>
                        <a:buBlip>
                          <a:blip r:embed="rId2"/>
                        </a:buBlip>
                        <a:tabLst/>
                        <a:defRPr/>
                      </a:pPr>
                      <a:r>
                        <a:rPr lang="en-US" sz="900" b="1" kern="1200" baseline="0" dirty="0" smtClean="0"/>
                        <a:t>Unparalleled Scanning Performance:  </a:t>
                      </a:r>
                      <a:r>
                        <a:rPr lang="en-US" sz="900" b="0" kern="1200" baseline="0" dirty="0" smtClean="0"/>
                        <a:t>Next generation  2D imager delivers best-in-class data capture performance on  linear and 2D barcodes.  To complement the performance, ergonomic scan trigger keys have been developed for CT50.</a:t>
                      </a:r>
                      <a:endParaRPr lang="en-US" sz="900" b="1" kern="1200" baseline="0" dirty="0" smtClean="0"/>
                    </a:p>
                    <a:p>
                      <a:pPr marL="166688" marR="0" lvl="1" indent="-166688" algn="l" defTabSz="914400" rtl="0" eaLnBrk="0" fontAlgn="base" latinLnBrk="0" hangingPunct="0">
                        <a:lnSpc>
                          <a:spcPct val="100000"/>
                        </a:lnSpc>
                        <a:spcBef>
                          <a:spcPts val="130"/>
                        </a:spcBef>
                        <a:spcAft>
                          <a:spcPct val="0"/>
                        </a:spcAft>
                        <a:buClrTx/>
                        <a:buSzPct val="65000"/>
                        <a:buFontTx/>
                        <a:buBlip>
                          <a:blip r:embed="rId2"/>
                        </a:buBlip>
                        <a:tabLst/>
                        <a:defRPr/>
                      </a:pPr>
                      <a:r>
                        <a:rPr lang="en-US" sz="900" b="1" kern="1200" baseline="0" dirty="0" smtClean="0"/>
                        <a:t>Powerful, Versatile Platform</a:t>
                      </a:r>
                      <a:r>
                        <a:rPr lang="en-US" sz="900" b="0" kern="1200" baseline="0" dirty="0" smtClean="0"/>
                        <a:t>:  Industry-leading Qualcomm Snapdragon 800 processing power with 2.3GHz quad-core CPU enables advanced performance and power efficiencies with the flexibility to support both WE8H and Android O/S configurations.</a:t>
                      </a:r>
                    </a:p>
                    <a:p>
                      <a:pPr marL="166688" marR="0" lvl="1" indent="-166688" algn="l" defTabSz="914400" rtl="0" eaLnBrk="0" fontAlgn="base" latinLnBrk="0" hangingPunct="0">
                        <a:lnSpc>
                          <a:spcPct val="100000"/>
                        </a:lnSpc>
                        <a:spcBef>
                          <a:spcPts val="130"/>
                        </a:spcBef>
                        <a:spcAft>
                          <a:spcPct val="0"/>
                        </a:spcAft>
                        <a:buClrTx/>
                        <a:buSzPct val="65000"/>
                        <a:buFontTx/>
                        <a:buBlip>
                          <a:blip r:embed="rId2"/>
                        </a:buBlip>
                        <a:tabLst/>
                        <a:defRPr/>
                      </a:pPr>
                      <a:r>
                        <a:rPr lang="en-US" sz="900" b="1" kern="1200" baseline="0" dirty="0" smtClean="0"/>
                        <a:t>Peripherals Designed to Enhance Workflow:  </a:t>
                      </a:r>
                      <a:r>
                        <a:rPr lang="en-US" sz="900" b="0" kern="1200" baseline="0" dirty="0" smtClean="0"/>
                        <a:t>Specialized for target DEs to empower mobile workers and maximize workflow efficiency. </a:t>
                      </a:r>
                      <a:endParaRPr lang="en-US" sz="900" b="1" kern="1200" dirty="0" smtClean="0"/>
                    </a:p>
                    <a:p>
                      <a:pPr marL="166688" marR="0" lvl="1" indent="-166688" algn="l" defTabSz="914400" rtl="0" eaLnBrk="0" fontAlgn="base" latinLnBrk="0" hangingPunct="0">
                        <a:lnSpc>
                          <a:spcPct val="100000"/>
                        </a:lnSpc>
                        <a:spcBef>
                          <a:spcPts val="130"/>
                        </a:spcBef>
                        <a:spcAft>
                          <a:spcPct val="0"/>
                        </a:spcAft>
                        <a:buClrTx/>
                        <a:buSzPct val="65000"/>
                        <a:buFontTx/>
                        <a:buBlip>
                          <a:blip r:embed="rId2"/>
                        </a:buBlip>
                        <a:tabLst/>
                        <a:defRPr/>
                      </a:pPr>
                      <a:r>
                        <a:rPr lang="en-US" sz="900" b="1" kern="1200" baseline="0" dirty="0" smtClean="0"/>
                        <a:t>Large Touch Screen Display:  </a:t>
                      </a:r>
                      <a:r>
                        <a:rPr lang="en-US" sz="900" b="0" kern="1200" baseline="0" dirty="0" smtClean="0"/>
                        <a:t>Large 4.7” brilliant all-light readable multi-touch display that is perfect for inside or outside use cases.</a:t>
                      </a:r>
                    </a:p>
                    <a:p>
                      <a:pPr marL="166688" marR="0" lvl="1" indent="-166688" algn="l" defTabSz="914400" rtl="0" eaLnBrk="0" fontAlgn="base" latinLnBrk="0" hangingPunct="0">
                        <a:lnSpc>
                          <a:spcPct val="100000"/>
                        </a:lnSpc>
                        <a:spcBef>
                          <a:spcPts val="130"/>
                        </a:spcBef>
                        <a:spcAft>
                          <a:spcPct val="0"/>
                        </a:spcAft>
                        <a:buClrTx/>
                        <a:buSzPct val="65000"/>
                        <a:buFontTx/>
                        <a:buBlip>
                          <a:blip r:embed="rId2"/>
                        </a:buBlip>
                        <a:tabLst/>
                        <a:defRPr/>
                      </a:pPr>
                      <a:r>
                        <a:rPr lang="en-US" sz="900" b="1" kern="1200" baseline="0" dirty="0" smtClean="0"/>
                        <a:t>Extensive Software Options</a:t>
                      </a:r>
                      <a:r>
                        <a:rPr lang="en-US" sz="900" b="0" kern="1200" baseline="0" dirty="0" smtClean="0"/>
                        <a:t>:  Value-add software options include </a:t>
                      </a:r>
                      <a:r>
                        <a:rPr lang="en-US" sz="900" b="0" kern="1200" baseline="0" dirty="0" smtClean="0">
                          <a:solidFill>
                            <a:schemeClr val="dk1"/>
                          </a:solidFill>
                          <a:latin typeface="+mn-lt"/>
                          <a:ea typeface="+mn-ea"/>
                          <a:cs typeface="+mn-cs"/>
                        </a:rPr>
                        <a:t>Industrial browser, Device management, Signature capturing, Launcher, </a:t>
                      </a:r>
                      <a:r>
                        <a:rPr lang="en-US" sz="900" b="0" kern="1200" baseline="0" dirty="0" err="1" smtClean="0">
                          <a:solidFill>
                            <a:schemeClr val="dk1"/>
                          </a:solidFill>
                          <a:latin typeface="+mn-lt"/>
                          <a:ea typeface="+mn-ea"/>
                          <a:cs typeface="+mn-cs"/>
                        </a:rPr>
                        <a:t>PoD</a:t>
                      </a:r>
                      <a:r>
                        <a:rPr lang="en-US" sz="900" b="0" kern="1200" baseline="0" dirty="0" smtClean="0">
                          <a:solidFill>
                            <a:schemeClr val="dk1"/>
                          </a:solidFill>
                          <a:latin typeface="+mn-lt"/>
                          <a:ea typeface="+mn-ea"/>
                          <a:cs typeface="+mn-cs"/>
                        </a:rPr>
                        <a:t>, Navigation, Package tracking, and more.</a:t>
                      </a:r>
                    </a:p>
                  </a:txBody>
                  <a:tcPr marT="34290" marB="34290" anchor="ctr"/>
                </a:tc>
              </a:tr>
            </a:tbl>
          </a:graphicData>
        </a:graphic>
      </p:graphicFrame>
      <p:pic>
        <p:nvPicPr>
          <p:cNvPr id="11" name="Picture 10" descr="Dolphin CT50.jpg"/>
          <p:cNvPicPr>
            <a:picLocks noChangeAspect="1"/>
          </p:cNvPicPr>
          <p:nvPr/>
        </p:nvPicPr>
        <p:blipFill>
          <a:blip r:embed="rId3" cstate="print"/>
          <a:srcRect b="5530"/>
          <a:stretch>
            <a:fillRect/>
          </a:stretch>
        </p:blipFill>
        <p:spPr>
          <a:xfrm>
            <a:off x="5943600" y="1581150"/>
            <a:ext cx="2975733" cy="2362200"/>
          </a:xfrm>
          <a:prstGeom prst="rect">
            <a:avLst/>
          </a:prstGeom>
          <a:effectLst>
            <a:softEdge rad="63500"/>
          </a:effectLst>
        </p:spPr>
      </p:pic>
    </p:spTree>
    <p:extLst>
      <p:ext uri="{BB962C8B-B14F-4D97-AF65-F5344CB8AC3E}">
        <p14:creationId xmlns:p14="http://schemas.microsoft.com/office/powerpoint/2010/main" xmlns="" val="116683655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4839791" y="756014"/>
            <a:ext cx="3847011" cy="4025537"/>
          </a:xfrm>
          <a:prstGeom prst="roundRect">
            <a:avLst>
              <a:gd name="adj" fmla="val 8904"/>
            </a:avLst>
          </a:prstGeom>
          <a:solidFill>
            <a:schemeClr val="bg1"/>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Honeywell Architecture – DCT50 &amp; D75e</a:t>
            </a:r>
            <a:endParaRPr lang="en-US" dirty="0"/>
          </a:p>
        </p:txBody>
      </p:sp>
      <p:sp>
        <p:nvSpPr>
          <p:cNvPr id="5" name="Content Placeholder 4"/>
          <p:cNvSpPr>
            <a:spLocks noGrp="1"/>
          </p:cNvSpPr>
          <p:nvPr>
            <p:ph sz="half" idx="1"/>
          </p:nvPr>
        </p:nvSpPr>
        <p:spPr>
          <a:xfrm>
            <a:off x="381000" y="742952"/>
            <a:ext cx="4572000" cy="2514599"/>
          </a:xfrm>
        </p:spPr>
        <p:txBody>
          <a:bodyPr>
            <a:normAutofit/>
          </a:bodyPr>
          <a:lstStyle/>
          <a:p>
            <a:pPr marL="117475" lvl="0" indent="-117475" eaLnBrk="0" hangingPunct="0">
              <a:lnSpc>
                <a:spcPct val="100000"/>
              </a:lnSpc>
              <a:spcBef>
                <a:spcPct val="0"/>
              </a:spcBef>
              <a:buClrTx/>
            </a:pPr>
            <a:r>
              <a:rPr lang="en-US" sz="1800" b="0" dirty="0" smtClean="0">
                <a:latin typeface="Arial" pitchFamily="34" charset="0"/>
                <a:ea typeface="Calibri" pitchFamily="34" charset="0"/>
                <a:cs typeface="Arial" pitchFamily="34" charset="0"/>
              </a:rPr>
              <a:t>Honeywell invested in the Snapdragon 800 series quad-core Qualcomm processor architecture which is more complex than dual-core Qualcomm processor, key benefits are: </a:t>
            </a:r>
          </a:p>
          <a:p>
            <a:pPr lvl="1" indent="-174625" eaLnBrk="0" hangingPunct="0">
              <a:lnSpc>
                <a:spcPct val="100000"/>
              </a:lnSpc>
              <a:spcBef>
                <a:spcPct val="0"/>
              </a:spcBef>
              <a:buClrTx/>
            </a:pPr>
            <a:r>
              <a:rPr lang="en-US" sz="1600" b="0" dirty="0" smtClean="0">
                <a:latin typeface="Arial" pitchFamily="34" charset="0"/>
                <a:ea typeface="Calibri" pitchFamily="34" charset="0"/>
                <a:cs typeface="Arial" pitchFamily="34" charset="0"/>
              </a:rPr>
              <a:t>Qualcomm study highlights that Honeywell architecture is 25 – 50% faster and has 25-30% more battery life than the Next Best Alternative.</a:t>
            </a:r>
          </a:p>
          <a:p>
            <a:pPr lvl="1" indent="-174625" eaLnBrk="0" hangingPunct="0">
              <a:lnSpc>
                <a:spcPct val="100000"/>
              </a:lnSpc>
              <a:spcBef>
                <a:spcPct val="0"/>
              </a:spcBef>
              <a:buClrTx/>
            </a:pPr>
            <a:endParaRPr lang="en-US" sz="1600" b="0" dirty="0" smtClean="0">
              <a:latin typeface="Arial" pitchFamily="34" charset="0"/>
              <a:ea typeface="Calibri" pitchFamily="34" charset="0"/>
              <a:cs typeface="Arial" pitchFamily="34" charset="0"/>
            </a:endParaRPr>
          </a:p>
        </p:txBody>
      </p:sp>
      <p:pic>
        <p:nvPicPr>
          <p:cNvPr id="1026" name="Picture 2"/>
          <p:cNvPicPr>
            <a:picLocks noChangeAspect="1" noChangeArrowheads="1"/>
          </p:cNvPicPr>
          <p:nvPr/>
        </p:nvPicPr>
        <p:blipFill>
          <a:blip r:embed="rId2" cstate="email"/>
          <a:srcRect/>
          <a:stretch>
            <a:fillRect/>
          </a:stretch>
        </p:blipFill>
        <p:spPr bwMode="auto">
          <a:xfrm>
            <a:off x="5181600" y="860637"/>
            <a:ext cx="3276600" cy="1783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5029200" y="2724150"/>
            <a:ext cx="3581400" cy="2100575"/>
          </a:xfrm>
          <a:prstGeom prst="rect">
            <a:avLst/>
          </a:prstGeom>
        </p:spPr>
        <p:txBody>
          <a:bodyPr wrap="square">
            <a:spAutoFit/>
          </a:bodyPr>
          <a:lstStyle/>
          <a:p>
            <a:pPr lvl="0" fontAlgn="base">
              <a:spcBef>
                <a:spcPct val="0"/>
              </a:spcBef>
              <a:spcAft>
                <a:spcPct val="0"/>
              </a:spcAft>
            </a:pPr>
            <a:r>
              <a:rPr lang="en-US" sz="1200" i="1" dirty="0" smtClean="0">
                <a:latin typeface="Arial" pitchFamily="34" charset="0"/>
                <a:ea typeface="Calibri" pitchFamily="34" charset="0"/>
                <a:cs typeface="Arial" pitchFamily="34" charset="0"/>
              </a:rPr>
              <a:t>“Make no mistake, MSM8974 is the new high-end, pushing Snapdragon 600 and S4 Pro parts further down into midrange category.”</a:t>
            </a:r>
            <a:endParaRPr lang="en-US" sz="1050" i="1" dirty="0" smtClean="0">
              <a:latin typeface="Arial" pitchFamily="34" charset="0"/>
              <a:cs typeface="Arial" pitchFamily="34" charset="0"/>
            </a:endParaRPr>
          </a:p>
          <a:p>
            <a:pPr lvl="0" eaLnBrk="0" fontAlgn="base" hangingPunct="0">
              <a:spcBef>
                <a:spcPct val="0"/>
              </a:spcBef>
              <a:spcAft>
                <a:spcPct val="0"/>
              </a:spcAft>
            </a:pPr>
            <a:r>
              <a:rPr lang="en-US" sz="1200" i="1" dirty="0" smtClean="0">
                <a:latin typeface="Arial" pitchFamily="34" charset="0"/>
                <a:ea typeface="Calibri" pitchFamily="34" charset="0"/>
                <a:cs typeface="Arial" pitchFamily="34" charset="0"/>
              </a:rPr>
              <a:t>Page 3</a:t>
            </a:r>
          </a:p>
          <a:p>
            <a:pPr lvl="0" eaLnBrk="0" fontAlgn="base" hangingPunct="0">
              <a:spcBef>
                <a:spcPct val="0"/>
              </a:spcBef>
              <a:spcAft>
                <a:spcPct val="0"/>
              </a:spcAft>
            </a:pPr>
            <a:endParaRPr lang="en-US" sz="1050" i="1" dirty="0" smtClean="0">
              <a:latin typeface="Arial" pitchFamily="34" charset="0"/>
              <a:cs typeface="Arial" pitchFamily="34" charset="0"/>
            </a:endParaRPr>
          </a:p>
          <a:p>
            <a:pPr lvl="0" eaLnBrk="0" fontAlgn="base" hangingPunct="0">
              <a:spcBef>
                <a:spcPct val="0"/>
              </a:spcBef>
              <a:spcAft>
                <a:spcPct val="0"/>
              </a:spcAft>
            </a:pPr>
            <a:r>
              <a:rPr lang="en-US" sz="1200" i="1" dirty="0" smtClean="0">
                <a:latin typeface="Arial" pitchFamily="34" charset="0"/>
                <a:ea typeface="Calibri" pitchFamily="34" charset="0"/>
                <a:cs typeface="Arial" pitchFamily="34" charset="0"/>
              </a:rPr>
              <a:t>“One of the things Qualcomm promised would come with Snapdragon 800 (8974) (and by extension the process improvement with 28nm HPM) was lower power consumption, especially versus Snapdragon 600 (8064).”</a:t>
            </a:r>
            <a:endParaRPr lang="en-US" sz="1050" i="1" dirty="0" smtClean="0">
              <a:latin typeface="Arial" pitchFamily="34" charset="0"/>
              <a:cs typeface="Arial" pitchFamily="34" charset="0"/>
            </a:endParaRPr>
          </a:p>
          <a:p>
            <a:pPr lvl="0" eaLnBrk="0" fontAlgn="base" hangingPunct="0">
              <a:spcBef>
                <a:spcPct val="0"/>
              </a:spcBef>
              <a:spcAft>
                <a:spcPct val="0"/>
              </a:spcAft>
            </a:pPr>
            <a:r>
              <a:rPr lang="en-US" sz="1200" i="1" dirty="0" smtClean="0">
                <a:latin typeface="Arial" pitchFamily="34" charset="0"/>
                <a:ea typeface="Calibri" pitchFamily="34" charset="0"/>
                <a:cs typeface="Arial" pitchFamily="34" charset="0"/>
              </a:rPr>
              <a:t>Page 4 </a:t>
            </a:r>
            <a:endParaRPr lang="en-US" sz="1050" i="1" dirty="0" smtClean="0">
              <a:latin typeface="Arial" pitchFamily="34" charset="0"/>
              <a:cs typeface="Arial" pitchFamily="34" charset="0"/>
            </a:endParaRPr>
          </a:p>
        </p:txBody>
      </p:sp>
      <p:grpSp>
        <p:nvGrpSpPr>
          <p:cNvPr id="4" name="Group 11"/>
          <p:cNvGrpSpPr/>
          <p:nvPr/>
        </p:nvGrpSpPr>
        <p:grpSpPr>
          <a:xfrm>
            <a:off x="2667000" y="3239754"/>
            <a:ext cx="1632280" cy="1526557"/>
            <a:chOff x="476250" y="742951"/>
            <a:chExt cx="4476752" cy="4000500"/>
          </a:xfrm>
        </p:grpSpPr>
        <p:grpSp>
          <p:nvGrpSpPr>
            <p:cNvPr id="7" name="Group 12"/>
            <p:cNvGrpSpPr/>
            <p:nvPr/>
          </p:nvGrpSpPr>
          <p:grpSpPr>
            <a:xfrm>
              <a:off x="476250" y="742951"/>
              <a:ext cx="2238376" cy="4000500"/>
              <a:chOff x="476250" y="742951"/>
              <a:chExt cx="2238376" cy="4000500"/>
            </a:xfrm>
          </p:grpSpPr>
          <p:pic>
            <p:nvPicPr>
              <p:cNvPr id="19" name="Picture 2" descr="Y:\Product Images\Dolphin 70e Black.pn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476250" y="742951"/>
                <a:ext cx="2238376" cy="4000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8"/>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71551" y="1323974"/>
                <a:ext cx="1477519" cy="271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8" name="Group 14"/>
            <p:cNvGrpSpPr/>
            <p:nvPr/>
          </p:nvGrpSpPr>
          <p:grpSpPr>
            <a:xfrm>
              <a:off x="2714626" y="742951"/>
              <a:ext cx="2238376" cy="4000500"/>
              <a:chOff x="2714626" y="742951"/>
              <a:chExt cx="2238376" cy="4000500"/>
            </a:xfrm>
          </p:grpSpPr>
          <p:pic>
            <p:nvPicPr>
              <p:cNvPr id="17" name="Picture 2" descr="Y:\Product Images\Dolphin 70e Black.pn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2714626" y="742951"/>
                <a:ext cx="2238376" cy="40005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0" descr="https://encrypted-tbn3.gstatic.com/images?q=tbn:ANd9GcQVnTy70qS4w2as3kSa0tFb8Fy_utfSJOynytVKW44ujga4YQyEtQ"/>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251200" y="1323974"/>
                <a:ext cx="1397000" cy="2714625"/>
              </a:xfrm>
              <a:prstGeom prst="rect">
                <a:avLst/>
              </a:prstGeom>
              <a:noFill/>
              <a:extLst>
                <a:ext uri="{909E8E84-426E-40DD-AFC4-6F175D3DCCD1}">
                  <a14:hiddenFill xmlns:a14="http://schemas.microsoft.com/office/drawing/2010/main" xmlns="">
                    <a:solidFill>
                      <a:srgbClr val="FFFFFF"/>
                    </a:solidFill>
                  </a14:hiddenFill>
                </a:ext>
              </a:extLst>
            </p:spPr>
          </p:pic>
        </p:grpSp>
      </p:grpSp>
      <p:pic>
        <p:nvPicPr>
          <p:cNvPr id="21" name="Picture 20" descr="Dolphin CT50.jpg"/>
          <p:cNvPicPr>
            <a:picLocks noChangeAspect="1"/>
          </p:cNvPicPr>
          <p:nvPr/>
        </p:nvPicPr>
        <p:blipFill>
          <a:blip r:embed="rId6" cstate="print"/>
          <a:srcRect b="5530"/>
          <a:stretch>
            <a:fillRect/>
          </a:stretch>
        </p:blipFill>
        <p:spPr>
          <a:xfrm>
            <a:off x="381000" y="3105150"/>
            <a:ext cx="2314191" cy="1837055"/>
          </a:xfrm>
          <a:prstGeom prst="rect">
            <a:avLst/>
          </a:prstGeom>
          <a:effectLst>
            <a:softEdge rad="31750"/>
          </a:effec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279400" y="712470"/>
            <a:ext cx="2743200" cy="4071119"/>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11" name="Rounded Rectangle 10"/>
          <p:cNvSpPr/>
          <p:nvPr/>
        </p:nvSpPr>
        <p:spPr bwMode="auto">
          <a:xfrm>
            <a:off x="3143250" y="712470"/>
            <a:ext cx="2743200" cy="4071119"/>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12" name="Rounded Rectangle 11"/>
          <p:cNvSpPr/>
          <p:nvPr/>
        </p:nvSpPr>
        <p:spPr bwMode="auto">
          <a:xfrm>
            <a:off x="6019800" y="712470"/>
            <a:ext cx="2743200" cy="4071119"/>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228600" y="165497"/>
            <a:ext cx="7997825" cy="351234"/>
          </a:xfrm>
        </p:spPr>
        <p:txBody>
          <a:bodyPr/>
          <a:lstStyle/>
          <a:p>
            <a:r>
              <a:rPr lang="en-US" sz="2700" dirty="0" smtClean="0"/>
              <a:t>What Does that Mean for AIDC Landscape?</a:t>
            </a:r>
            <a:endParaRPr lang="en-US" sz="2700" dirty="0"/>
          </a:p>
        </p:txBody>
      </p:sp>
      <p:sp>
        <p:nvSpPr>
          <p:cNvPr id="3" name="Content Placeholder 2"/>
          <p:cNvSpPr>
            <a:spLocks noGrp="1"/>
          </p:cNvSpPr>
          <p:nvPr>
            <p:ph sz="half" idx="4294967295"/>
          </p:nvPr>
        </p:nvSpPr>
        <p:spPr>
          <a:xfrm>
            <a:off x="304800" y="872354"/>
            <a:ext cx="2514600" cy="3773487"/>
          </a:xfrm>
        </p:spPr>
        <p:txBody>
          <a:bodyPr>
            <a:noAutofit/>
          </a:bodyPr>
          <a:lstStyle/>
          <a:p>
            <a:pPr marL="0" indent="0">
              <a:lnSpc>
                <a:spcPct val="120000"/>
              </a:lnSpc>
              <a:buNone/>
            </a:pPr>
            <a:r>
              <a:rPr lang="en-US" sz="2000" dirty="0" smtClean="0"/>
              <a:t>TC55</a:t>
            </a:r>
            <a:r>
              <a:rPr lang="en-US" sz="2000" dirty="0">
                <a:solidFill>
                  <a:srgbClr val="FF0000"/>
                </a:solidFill>
                <a:sym typeface="Wingdings" panose="05000000000000000000" pitchFamily="2" charset="2"/>
              </a:rPr>
              <a:t> </a:t>
            </a:r>
            <a:r>
              <a:rPr lang="en-US" sz="2000" dirty="0" smtClean="0"/>
              <a:t> </a:t>
            </a:r>
            <a:r>
              <a:rPr lang="en-US" sz="2000" dirty="0"/>
              <a:t>vs. </a:t>
            </a:r>
            <a:r>
              <a:rPr lang="en-US" sz="2000" dirty="0" smtClean="0"/>
              <a:t>D75e</a:t>
            </a:r>
            <a:r>
              <a:rPr lang="en-US" sz="2000" dirty="0" smtClean="0">
                <a:solidFill>
                  <a:schemeClr val="accent2"/>
                </a:solidFill>
                <a:sym typeface="Wingdings" panose="05000000000000000000" pitchFamily="2" charset="2"/>
              </a:rPr>
              <a:t></a:t>
            </a:r>
            <a:endParaRPr lang="en-US" sz="2000" dirty="0">
              <a:solidFill>
                <a:schemeClr val="accent2"/>
              </a:solidFill>
            </a:endParaRPr>
          </a:p>
          <a:p>
            <a:pPr>
              <a:lnSpc>
                <a:spcPct val="100000"/>
              </a:lnSpc>
            </a:pPr>
            <a:r>
              <a:rPr lang="en-US" sz="1500" b="0" kern="1200" dirty="0"/>
              <a:t>D75e is 76% better from overall Performance</a:t>
            </a:r>
          </a:p>
          <a:p>
            <a:pPr>
              <a:lnSpc>
                <a:spcPct val="100000"/>
              </a:lnSpc>
            </a:pPr>
            <a:r>
              <a:rPr lang="en-US" sz="1500" b="0" kern="1200" dirty="0"/>
              <a:t>D75e is 2.7x faster from a multi-core Performance</a:t>
            </a:r>
          </a:p>
          <a:p>
            <a:pPr>
              <a:lnSpc>
                <a:spcPct val="100000"/>
              </a:lnSpc>
            </a:pPr>
            <a:r>
              <a:rPr lang="en-US" sz="1500" b="0" kern="1200" dirty="0"/>
              <a:t>D75e has 2.2x better memory performance</a:t>
            </a:r>
          </a:p>
          <a:p>
            <a:pPr>
              <a:lnSpc>
                <a:spcPct val="120000"/>
              </a:lnSpc>
            </a:pPr>
            <a:endParaRPr lang="en-US" sz="1500" b="0" dirty="0" smtClean="0"/>
          </a:p>
          <a:p>
            <a:pPr>
              <a:lnSpc>
                <a:spcPct val="120000"/>
              </a:lnSpc>
            </a:pPr>
            <a:endParaRPr lang="en-US" sz="1500" b="0" dirty="0"/>
          </a:p>
          <a:p>
            <a:pPr>
              <a:lnSpc>
                <a:spcPct val="120000"/>
              </a:lnSpc>
            </a:pPr>
            <a:endParaRPr lang="en-US" sz="1500" b="0" dirty="0" smtClean="0"/>
          </a:p>
          <a:p>
            <a:pPr>
              <a:lnSpc>
                <a:spcPct val="120000"/>
              </a:lnSpc>
            </a:pPr>
            <a:endParaRPr lang="en-US" sz="1600" b="0" dirty="0"/>
          </a:p>
          <a:p>
            <a:pPr>
              <a:lnSpc>
                <a:spcPct val="120000"/>
              </a:lnSpc>
            </a:pPr>
            <a:r>
              <a:rPr lang="en-US" sz="900" b="0" dirty="0" err="1" smtClean="0"/>
              <a:t>Geekbench</a:t>
            </a:r>
            <a:r>
              <a:rPr lang="en-US" sz="900" b="0" dirty="0" smtClean="0"/>
              <a:t> Results</a:t>
            </a:r>
            <a:r>
              <a:rPr lang="en-US" sz="900" b="0" dirty="0"/>
              <a:t>: </a:t>
            </a:r>
            <a:r>
              <a:rPr lang="en-US" sz="900" b="0" dirty="0">
                <a:hlinkClick r:id="rId3"/>
              </a:rPr>
              <a:t>https://</a:t>
            </a:r>
            <a:r>
              <a:rPr lang="en-US" sz="900" b="0" dirty="0" smtClean="0">
                <a:hlinkClick r:id="rId3"/>
              </a:rPr>
              <a:t>browser.primatelabs.com/geekbench3/compare/2695782?baseline=2937005</a:t>
            </a:r>
            <a:r>
              <a:rPr lang="en-US" sz="900" b="0" dirty="0" smtClean="0"/>
              <a:t> </a:t>
            </a:r>
            <a:endParaRPr lang="en-US" sz="900" b="0" dirty="0"/>
          </a:p>
        </p:txBody>
      </p:sp>
      <p:sp>
        <p:nvSpPr>
          <p:cNvPr id="13" name="Content Placeholder 2"/>
          <p:cNvSpPr txBox="1">
            <a:spLocks/>
          </p:cNvSpPr>
          <p:nvPr/>
        </p:nvSpPr>
        <p:spPr bwMode="auto">
          <a:xfrm>
            <a:off x="6096000" y="872354"/>
            <a:ext cx="2732786" cy="3773487"/>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noAutofit/>
          </a:bodyPr>
          <a:lstStyle>
            <a:lvl1pPr indent="0" fontAlgn="base">
              <a:lnSpc>
                <a:spcPct val="120000"/>
              </a:lnSpc>
              <a:spcBef>
                <a:spcPct val="30000"/>
              </a:spcBef>
              <a:spcAft>
                <a:spcPct val="0"/>
              </a:spcAft>
              <a:buClr>
                <a:srgbClr val="DC241F"/>
              </a:buClr>
              <a:buNone/>
              <a:defRPr sz="3800" b="1"/>
            </a:lvl1pPr>
            <a:lvl2pPr indent="-168275" fontAlgn="base">
              <a:lnSpc>
                <a:spcPct val="85000"/>
              </a:lnSpc>
              <a:spcBef>
                <a:spcPct val="30000"/>
              </a:spcBef>
              <a:spcAft>
                <a:spcPct val="0"/>
              </a:spcAft>
              <a:buClr>
                <a:srgbClr val="0053A5"/>
              </a:buClr>
              <a:buSzPct val="120000"/>
              <a:buFont typeface="Arial" charset="0"/>
              <a:buChar char="-"/>
              <a:defRPr sz="2000" b="1"/>
            </a:lvl2pPr>
            <a:lvl3pPr marL="738188" indent="-166688" fontAlgn="base">
              <a:lnSpc>
                <a:spcPct val="85000"/>
              </a:lnSpc>
              <a:spcBef>
                <a:spcPct val="30000"/>
              </a:spcBef>
              <a:spcAft>
                <a:spcPct val="0"/>
              </a:spcAft>
              <a:buClr>
                <a:srgbClr val="317023"/>
              </a:buClr>
              <a:buSzPct val="90000"/>
              <a:buFont typeface="Wingdings" pitchFamily="2" charset="2"/>
              <a:buChar char="w"/>
            </a:lvl3pPr>
            <a:lvl4pPr marL="973138" indent="-120650" fontAlgn="base">
              <a:spcBef>
                <a:spcPct val="20000"/>
              </a:spcBef>
              <a:spcAft>
                <a:spcPct val="0"/>
              </a:spcAft>
              <a:buChar char="•"/>
              <a:defRPr sz="1600"/>
            </a:lvl4pPr>
            <a:lvl5pPr marL="2330450" indent="-271463" fontAlgn="base">
              <a:spcBef>
                <a:spcPct val="20000"/>
              </a:spcBef>
              <a:spcAft>
                <a:spcPct val="0"/>
              </a:spcAft>
              <a:buChar char="»"/>
              <a:defRPr sz="2000">
                <a:latin typeface="Times New Roman" pitchFamily="18" charset="0"/>
              </a:defRPr>
            </a:lvl5pPr>
            <a:lvl6pPr marL="2787650" indent="-271463" fontAlgn="base">
              <a:spcBef>
                <a:spcPct val="20000"/>
              </a:spcBef>
              <a:spcAft>
                <a:spcPct val="0"/>
              </a:spcAft>
              <a:buChar char="»"/>
              <a:defRPr sz="2000">
                <a:latin typeface="Times New Roman" pitchFamily="18" charset="0"/>
              </a:defRPr>
            </a:lvl6pPr>
            <a:lvl7pPr marL="3244850" indent="-271463" fontAlgn="base">
              <a:spcBef>
                <a:spcPct val="20000"/>
              </a:spcBef>
              <a:spcAft>
                <a:spcPct val="0"/>
              </a:spcAft>
              <a:buChar char="»"/>
              <a:defRPr sz="2000">
                <a:latin typeface="Times New Roman" pitchFamily="18" charset="0"/>
              </a:defRPr>
            </a:lvl7pPr>
            <a:lvl8pPr marL="3702050" indent="-271463" fontAlgn="base">
              <a:spcBef>
                <a:spcPct val="20000"/>
              </a:spcBef>
              <a:spcAft>
                <a:spcPct val="0"/>
              </a:spcAft>
              <a:buChar char="»"/>
              <a:defRPr sz="2000">
                <a:latin typeface="Times New Roman" pitchFamily="18" charset="0"/>
              </a:defRPr>
            </a:lvl8pPr>
            <a:lvl9pPr marL="4159250" indent="-271463" fontAlgn="base">
              <a:spcBef>
                <a:spcPct val="20000"/>
              </a:spcBef>
              <a:spcAft>
                <a:spcPct val="0"/>
              </a:spcAft>
              <a:buChar char="»"/>
              <a:defRPr sz="2000">
                <a:latin typeface="Times New Roman" pitchFamily="18" charset="0"/>
              </a:defRPr>
            </a:lvl9pPr>
          </a:lstStyle>
          <a:p>
            <a:r>
              <a:rPr lang="en-US" sz="2000" dirty="0" smtClean="0"/>
              <a:t>TC70</a:t>
            </a:r>
            <a:r>
              <a:rPr lang="en-US" sz="2000" dirty="0">
                <a:solidFill>
                  <a:srgbClr val="FF0000"/>
                </a:solidFill>
                <a:sym typeface="Wingdings" panose="05000000000000000000" pitchFamily="2" charset="2"/>
              </a:rPr>
              <a:t> </a:t>
            </a:r>
            <a:r>
              <a:rPr lang="en-US" sz="2000" dirty="0" smtClean="0"/>
              <a:t> </a:t>
            </a:r>
            <a:r>
              <a:rPr lang="en-US" sz="2000" dirty="0"/>
              <a:t>vs. </a:t>
            </a:r>
            <a:r>
              <a:rPr lang="en-US" sz="2000" dirty="0" smtClean="0"/>
              <a:t>D75e</a:t>
            </a:r>
            <a:r>
              <a:rPr lang="en-US" sz="2000" dirty="0">
                <a:solidFill>
                  <a:schemeClr val="accent2"/>
                </a:solidFill>
                <a:sym typeface="Wingdings" panose="05000000000000000000" pitchFamily="2" charset="2"/>
              </a:rPr>
              <a:t></a:t>
            </a:r>
            <a:endParaRPr lang="en-US" sz="2000" dirty="0">
              <a:solidFill>
                <a:schemeClr val="accent2"/>
              </a:solidFill>
            </a:endParaRPr>
          </a:p>
          <a:p>
            <a:pPr marL="174625" indent="-174625">
              <a:lnSpc>
                <a:spcPct val="100000"/>
              </a:lnSpc>
              <a:buChar char="•"/>
            </a:pPr>
            <a:r>
              <a:rPr lang="en-US" sz="1500" b="0" dirty="0" smtClean="0"/>
              <a:t>D75e </a:t>
            </a:r>
            <a:r>
              <a:rPr lang="en-US" sz="1500" b="0" dirty="0"/>
              <a:t>is 33% better from overall Performance</a:t>
            </a:r>
          </a:p>
          <a:p>
            <a:pPr marL="174625" indent="-174625">
              <a:lnSpc>
                <a:spcPct val="100000"/>
              </a:lnSpc>
              <a:buChar char="•"/>
            </a:pPr>
            <a:r>
              <a:rPr lang="en-US" sz="1500" b="0" dirty="0"/>
              <a:t>D75e is 2x faster from a multi-core Performance</a:t>
            </a:r>
          </a:p>
          <a:p>
            <a:pPr marL="174625" indent="-174625">
              <a:lnSpc>
                <a:spcPct val="100000"/>
              </a:lnSpc>
              <a:buChar char="•"/>
            </a:pPr>
            <a:r>
              <a:rPr lang="en-US" sz="1500" b="0" dirty="0"/>
              <a:t>D75e has 53% better memory performance</a:t>
            </a:r>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a:p>
          <a:p>
            <a:pPr marL="171450" indent="-171450">
              <a:buFont typeface="Arial" panose="020B0604020202020204" pitchFamily="34" charset="0"/>
              <a:buChar char="•"/>
            </a:pPr>
            <a:r>
              <a:rPr lang="en-US" sz="800" b="0" dirty="0" err="1" smtClean="0"/>
              <a:t>Geekbench</a:t>
            </a:r>
            <a:r>
              <a:rPr lang="en-US" sz="800" b="0" dirty="0" smtClean="0"/>
              <a:t> Results</a:t>
            </a:r>
            <a:r>
              <a:rPr lang="en-US" sz="800" b="0" dirty="0"/>
              <a:t>: </a:t>
            </a:r>
            <a:r>
              <a:rPr lang="en-US" sz="800" b="0" dirty="0">
                <a:hlinkClick r:id="rId4"/>
              </a:rPr>
              <a:t>https://browser.primatelabs.com/geekbench3/compare/2937399?baseline=2937005</a:t>
            </a:r>
            <a:r>
              <a:rPr lang="en-US" sz="800" b="0" dirty="0"/>
              <a:t> </a:t>
            </a:r>
          </a:p>
        </p:txBody>
      </p:sp>
      <p:sp>
        <p:nvSpPr>
          <p:cNvPr id="14" name="Content Placeholder 2"/>
          <p:cNvSpPr txBox="1">
            <a:spLocks/>
          </p:cNvSpPr>
          <p:nvPr/>
        </p:nvSpPr>
        <p:spPr bwMode="auto">
          <a:xfrm>
            <a:off x="3295650" y="872354"/>
            <a:ext cx="2647950" cy="3773487"/>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noAutofit/>
          </a:bodyPr>
          <a:lstStyle>
            <a:lvl1pPr indent="0" fontAlgn="base">
              <a:lnSpc>
                <a:spcPct val="120000"/>
              </a:lnSpc>
              <a:spcBef>
                <a:spcPct val="30000"/>
              </a:spcBef>
              <a:spcAft>
                <a:spcPct val="0"/>
              </a:spcAft>
              <a:buClr>
                <a:srgbClr val="DC241F"/>
              </a:buClr>
              <a:buNone/>
              <a:defRPr sz="3800" b="1"/>
            </a:lvl1pPr>
            <a:lvl2pPr indent="-168275" fontAlgn="base">
              <a:lnSpc>
                <a:spcPct val="85000"/>
              </a:lnSpc>
              <a:spcBef>
                <a:spcPct val="30000"/>
              </a:spcBef>
              <a:spcAft>
                <a:spcPct val="0"/>
              </a:spcAft>
              <a:buClr>
                <a:srgbClr val="0053A5"/>
              </a:buClr>
              <a:buSzPct val="120000"/>
              <a:buFont typeface="Arial" charset="0"/>
              <a:buChar char="-"/>
              <a:defRPr sz="2000" b="1"/>
            </a:lvl2pPr>
            <a:lvl3pPr marL="738188" indent="-166688" fontAlgn="base">
              <a:lnSpc>
                <a:spcPct val="85000"/>
              </a:lnSpc>
              <a:spcBef>
                <a:spcPct val="30000"/>
              </a:spcBef>
              <a:spcAft>
                <a:spcPct val="0"/>
              </a:spcAft>
              <a:buClr>
                <a:srgbClr val="317023"/>
              </a:buClr>
              <a:buSzPct val="90000"/>
              <a:buFont typeface="Wingdings" pitchFamily="2" charset="2"/>
              <a:buChar char="w"/>
            </a:lvl3pPr>
            <a:lvl4pPr marL="973138" indent="-120650" fontAlgn="base">
              <a:spcBef>
                <a:spcPct val="20000"/>
              </a:spcBef>
              <a:spcAft>
                <a:spcPct val="0"/>
              </a:spcAft>
              <a:buChar char="•"/>
              <a:defRPr sz="1600"/>
            </a:lvl4pPr>
            <a:lvl5pPr marL="2330450" indent="-271463" fontAlgn="base">
              <a:spcBef>
                <a:spcPct val="20000"/>
              </a:spcBef>
              <a:spcAft>
                <a:spcPct val="0"/>
              </a:spcAft>
              <a:buChar char="»"/>
              <a:defRPr sz="2000">
                <a:latin typeface="Times New Roman" pitchFamily="18" charset="0"/>
              </a:defRPr>
            </a:lvl5pPr>
            <a:lvl6pPr marL="2787650" indent="-271463" fontAlgn="base">
              <a:spcBef>
                <a:spcPct val="20000"/>
              </a:spcBef>
              <a:spcAft>
                <a:spcPct val="0"/>
              </a:spcAft>
              <a:buChar char="»"/>
              <a:defRPr sz="2000">
                <a:latin typeface="Times New Roman" pitchFamily="18" charset="0"/>
              </a:defRPr>
            </a:lvl6pPr>
            <a:lvl7pPr marL="3244850" indent="-271463" fontAlgn="base">
              <a:spcBef>
                <a:spcPct val="20000"/>
              </a:spcBef>
              <a:spcAft>
                <a:spcPct val="0"/>
              </a:spcAft>
              <a:buChar char="»"/>
              <a:defRPr sz="2000">
                <a:latin typeface="Times New Roman" pitchFamily="18" charset="0"/>
              </a:defRPr>
            </a:lvl7pPr>
            <a:lvl8pPr marL="3702050" indent="-271463" fontAlgn="base">
              <a:spcBef>
                <a:spcPct val="20000"/>
              </a:spcBef>
              <a:spcAft>
                <a:spcPct val="0"/>
              </a:spcAft>
              <a:buChar char="»"/>
              <a:defRPr sz="2000">
                <a:latin typeface="Times New Roman" pitchFamily="18" charset="0"/>
              </a:defRPr>
            </a:lvl8pPr>
            <a:lvl9pPr marL="4159250" indent="-271463" fontAlgn="base">
              <a:spcBef>
                <a:spcPct val="20000"/>
              </a:spcBef>
              <a:spcAft>
                <a:spcPct val="0"/>
              </a:spcAft>
              <a:buChar char="»"/>
              <a:defRPr sz="2000">
                <a:latin typeface="Times New Roman" pitchFamily="18" charset="0"/>
              </a:defRPr>
            </a:lvl9pPr>
          </a:lstStyle>
          <a:p>
            <a:r>
              <a:rPr lang="en-US" sz="2000" dirty="0" smtClean="0"/>
              <a:t>MC40</a:t>
            </a:r>
            <a:r>
              <a:rPr lang="en-US" sz="2000" dirty="0" smtClean="0">
                <a:solidFill>
                  <a:srgbClr val="FF0000"/>
                </a:solidFill>
                <a:sym typeface="Wingdings" panose="05000000000000000000" pitchFamily="2" charset="2"/>
              </a:rPr>
              <a:t></a:t>
            </a:r>
            <a:r>
              <a:rPr lang="en-US" sz="2000" dirty="0" smtClean="0"/>
              <a:t> vs</a:t>
            </a:r>
            <a:r>
              <a:rPr lang="en-US" sz="2000" dirty="0"/>
              <a:t>. </a:t>
            </a:r>
            <a:r>
              <a:rPr lang="en-US" sz="2000" dirty="0" smtClean="0"/>
              <a:t>D75e</a:t>
            </a:r>
            <a:r>
              <a:rPr lang="en-US" sz="2000" dirty="0">
                <a:solidFill>
                  <a:schemeClr val="accent2"/>
                </a:solidFill>
                <a:sym typeface="Wingdings" panose="05000000000000000000" pitchFamily="2" charset="2"/>
              </a:rPr>
              <a:t></a:t>
            </a:r>
            <a:endParaRPr lang="en-US" sz="2000" dirty="0">
              <a:solidFill>
                <a:schemeClr val="accent2"/>
              </a:solidFill>
            </a:endParaRPr>
          </a:p>
          <a:p>
            <a:pPr marL="174625" indent="-174625">
              <a:lnSpc>
                <a:spcPct val="100000"/>
              </a:lnSpc>
              <a:buChar char="•"/>
            </a:pPr>
            <a:r>
              <a:rPr lang="en-US" sz="1500" b="0" dirty="0" smtClean="0"/>
              <a:t>D75e </a:t>
            </a:r>
            <a:r>
              <a:rPr lang="en-US" sz="1500" b="0" dirty="0"/>
              <a:t>is 3.8x better from overall Performance</a:t>
            </a:r>
          </a:p>
          <a:p>
            <a:pPr marL="174625" indent="-174625">
              <a:lnSpc>
                <a:spcPct val="100000"/>
              </a:lnSpc>
              <a:buChar char="•"/>
            </a:pPr>
            <a:r>
              <a:rPr lang="en-US" sz="1500" b="0" dirty="0"/>
              <a:t>D75e is 6x faster from a multi-core Performance</a:t>
            </a:r>
          </a:p>
          <a:p>
            <a:pPr marL="174625" indent="-174625">
              <a:lnSpc>
                <a:spcPct val="100000"/>
              </a:lnSpc>
              <a:buChar char="•"/>
            </a:pPr>
            <a:r>
              <a:rPr lang="en-US" sz="1500" b="0" dirty="0"/>
              <a:t>D75e has 7.8x better memory Performance</a:t>
            </a:r>
          </a:p>
          <a:p>
            <a:endParaRPr lang="en-US" sz="1000" b="0" dirty="0" smtClean="0"/>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a:p>
          <a:p>
            <a:pPr marL="171450" indent="-171450">
              <a:buFont typeface="Arial" panose="020B0604020202020204" pitchFamily="34" charset="0"/>
              <a:buChar char="•"/>
            </a:pPr>
            <a:r>
              <a:rPr lang="en-US" sz="900" b="0" dirty="0" err="1" smtClean="0"/>
              <a:t>Geekbench</a:t>
            </a:r>
            <a:r>
              <a:rPr lang="en-US" sz="900" b="0" dirty="0" smtClean="0"/>
              <a:t> Results</a:t>
            </a:r>
            <a:r>
              <a:rPr lang="en-US" sz="900" b="0" dirty="0"/>
              <a:t>: </a:t>
            </a:r>
            <a:r>
              <a:rPr lang="en-US" sz="900" b="0" dirty="0">
                <a:hlinkClick r:id="rId5"/>
              </a:rPr>
              <a:t>https://</a:t>
            </a:r>
            <a:r>
              <a:rPr lang="en-US" sz="900" b="0" dirty="0" smtClean="0">
                <a:hlinkClick r:id="rId5"/>
              </a:rPr>
              <a:t>browser.primatelabs.com/geekbench3/compare/2695849?baseline=2937005</a:t>
            </a:r>
            <a:r>
              <a:rPr lang="en-US" sz="900" b="0" dirty="0" smtClean="0"/>
              <a:t> </a:t>
            </a:r>
            <a:endParaRPr lang="en-US" sz="900" b="0" dirty="0"/>
          </a:p>
        </p:txBody>
      </p:sp>
      <p:pic>
        <p:nvPicPr>
          <p:cNvPr id="15" name="Picture 14"/>
          <p:cNvPicPr>
            <a:picLocks noChangeAspect="1"/>
          </p:cNvPicPr>
          <p:nvPr/>
        </p:nvPicPr>
        <p:blipFill rotWithShape="1">
          <a:blip r:embed="rId6" cstate="print"/>
          <a:srcRect l="51171" t="13541" r="2562" b="48959"/>
          <a:stretch/>
        </p:blipFill>
        <p:spPr>
          <a:xfrm>
            <a:off x="3200400" y="3014701"/>
            <a:ext cx="2667000" cy="1215342"/>
          </a:xfrm>
          <a:prstGeom prst="rect">
            <a:avLst/>
          </a:prstGeom>
        </p:spPr>
      </p:pic>
      <p:pic>
        <p:nvPicPr>
          <p:cNvPr id="16" name="Picture 15"/>
          <p:cNvPicPr>
            <a:picLocks noChangeAspect="1"/>
          </p:cNvPicPr>
          <p:nvPr/>
        </p:nvPicPr>
        <p:blipFill rotWithShape="1">
          <a:blip r:embed="rId7" cstate="print"/>
          <a:srcRect l="1977" t="57292" r="52928" b="6250"/>
          <a:stretch/>
        </p:blipFill>
        <p:spPr>
          <a:xfrm>
            <a:off x="317500" y="3014701"/>
            <a:ext cx="2675534" cy="1216152"/>
          </a:xfrm>
          <a:prstGeom prst="rect">
            <a:avLst/>
          </a:prstGeom>
        </p:spPr>
      </p:pic>
      <p:pic>
        <p:nvPicPr>
          <p:cNvPr id="17" name="Picture 16"/>
          <p:cNvPicPr>
            <a:picLocks noChangeAspect="1"/>
          </p:cNvPicPr>
          <p:nvPr/>
        </p:nvPicPr>
        <p:blipFill rotWithShape="1">
          <a:blip r:embed="rId8" cstate="print"/>
          <a:srcRect l="2563" t="14583" r="52343" b="47917"/>
          <a:stretch/>
        </p:blipFill>
        <p:spPr>
          <a:xfrm>
            <a:off x="6085586" y="3013891"/>
            <a:ext cx="2601214" cy="1216152"/>
          </a:xfrm>
          <a:prstGeom prst="rect">
            <a:avLst/>
          </a:prstGeom>
        </p:spPr>
      </p:pic>
      <p:sp>
        <p:nvSpPr>
          <p:cNvPr id="4" name="TextBox 3"/>
          <p:cNvSpPr txBox="1"/>
          <p:nvPr/>
        </p:nvSpPr>
        <p:spPr>
          <a:xfrm>
            <a:off x="533400" y="4781550"/>
            <a:ext cx="8458200" cy="215444"/>
          </a:xfrm>
          <a:prstGeom prst="rect">
            <a:avLst/>
          </a:prstGeom>
          <a:noFill/>
        </p:spPr>
        <p:txBody>
          <a:bodyPr wrap="square" rtlCol="0">
            <a:spAutoFit/>
          </a:bodyPr>
          <a:lstStyle/>
          <a:p>
            <a:r>
              <a:rPr lang="en-US" sz="800" i="1" dirty="0" smtClean="0"/>
              <a:t>Source: All Test &amp; Scoring Performed Via </a:t>
            </a:r>
            <a:r>
              <a:rPr lang="en-US" sz="800" i="1" dirty="0" err="1" smtClean="0"/>
              <a:t>Geekbench</a:t>
            </a:r>
            <a:r>
              <a:rPr lang="en-US" sz="800" i="1" dirty="0" smtClean="0"/>
              <a:t> Process of Independently Uploading a Test Results File  - All Devices Tested Used Android 4.4 – KitKat Operating System </a:t>
            </a:r>
            <a:endParaRPr lang="en-US" sz="800" i="1" dirty="0"/>
          </a:p>
        </p:txBody>
      </p:sp>
    </p:spTree>
    <p:extLst>
      <p:ext uri="{BB962C8B-B14F-4D97-AF65-F5344CB8AC3E}">
        <p14:creationId xmlns:p14="http://schemas.microsoft.com/office/powerpoint/2010/main" xmlns="" val="3313920158"/>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CT50’s New N66xx Slim Imager Engine</a:t>
            </a:r>
            <a:endParaRPr lang="en-US" dirty="0"/>
          </a:p>
        </p:txBody>
      </p:sp>
      <p:pic>
        <p:nvPicPr>
          <p:cNvPr id="111618" name="Picture 2" descr="C:\Users\E541429\Desktop\N66XX Slim Imager Sales Presentation_draft (2)_Page_05.png"/>
          <p:cNvPicPr>
            <a:picLocks noChangeAspect="1" noChangeArrowheads="1"/>
          </p:cNvPicPr>
          <p:nvPr/>
        </p:nvPicPr>
        <p:blipFill>
          <a:blip r:embed="rId2" cstate="email"/>
          <a:srcRect/>
          <a:stretch>
            <a:fillRect/>
          </a:stretch>
        </p:blipFill>
        <p:spPr bwMode="auto">
          <a:xfrm>
            <a:off x="617838" y="753533"/>
            <a:ext cx="7764162" cy="3989917"/>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CT50 Accessories – Available at Launch</a:t>
            </a:r>
            <a:endParaRPr lang="en-US" dirty="0"/>
          </a:p>
        </p:txBody>
      </p:sp>
      <p:pic>
        <p:nvPicPr>
          <p:cNvPr id="11266" name="Picture 2"/>
          <p:cNvPicPr>
            <a:picLocks noChangeAspect="1" noChangeArrowheads="1"/>
          </p:cNvPicPr>
          <p:nvPr/>
        </p:nvPicPr>
        <p:blipFill>
          <a:blip r:embed="rId2" cstate="email"/>
          <a:srcRect/>
          <a:stretch>
            <a:fillRect/>
          </a:stretch>
        </p:blipFill>
        <p:spPr bwMode="auto">
          <a:xfrm>
            <a:off x="1371600" y="666750"/>
            <a:ext cx="2819400" cy="2111389"/>
          </a:xfrm>
          <a:prstGeom prst="rect">
            <a:avLst/>
          </a:prstGeom>
          <a:noFill/>
          <a:ln w="9525">
            <a:noFill/>
            <a:miter lim="800000"/>
            <a:headEnd/>
            <a:tailEnd/>
          </a:ln>
        </p:spPr>
      </p:pic>
      <p:pic>
        <p:nvPicPr>
          <p:cNvPr id="11267" name="Picture 3"/>
          <p:cNvPicPr>
            <a:picLocks noChangeAspect="1" noChangeArrowheads="1"/>
          </p:cNvPicPr>
          <p:nvPr/>
        </p:nvPicPr>
        <p:blipFill>
          <a:blip r:embed="rId3" cstate="email"/>
          <a:srcRect/>
          <a:stretch>
            <a:fillRect/>
          </a:stretch>
        </p:blipFill>
        <p:spPr bwMode="auto">
          <a:xfrm>
            <a:off x="4665228" y="722694"/>
            <a:ext cx="2649972" cy="2001456"/>
          </a:xfrm>
          <a:prstGeom prst="rect">
            <a:avLst/>
          </a:prstGeom>
          <a:noFill/>
          <a:ln w="9525">
            <a:noFill/>
            <a:miter lim="800000"/>
            <a:headEnd/>
            <a:tailEnd/>
          </a:ln>
        </p:spPr>
      </p:pic>
      <p:pic>
        <p:nvPicPr>
          <p:cNvPr id="11268" name="Picture 4"/>
          <p:cNvPicPr>
            <a:picLocks noChangeAspect="1" noChangeArrowheads="1"/>
          </p:cNvPicPr>
          <p:nvPr/>
        </p:nvPicPr>
        <p:blipFill>
          <a:blip r:embed="rId4" cstate="email"/>
          <a:srcRect/>
          <a:stretch>
            <a:fillRect/>
          </a:stretch>
        </p:blipFill>
        <p:spPr bwMode="auto">
          <a:xfrm>
            <a:off x="1371600" y="2800350"/>
            <a:ext cx="2895600" cy="2012926"/>
          </a:xfrm>
          <a:prstGeom prst="rect">
            <a:avLst/>
          </a:prstGeom>
          <a:noFill/>
          <a:ln w="9525">
            <a:noFill/>
            <a:miter lim="800000"/>
            <a:headEnd/>
            <a:tailEnd/>
          </a:ln>
        </p:spPr>
      </p:pic>
      <p:pic>
        <p:nvPicPr>
          <p:cNvPr id="11269" name="Picture 5"/>
          <p:cNvPicPr>
            <a:picLocks noChangeAspect="1" noChangeArrowheads="1"/>
          </p:cNvPicPr>
          <p:nvPr/>
        </p:nvPicPr>
        <p:blipFill>
          <a:blip r:embed="rId5" cstate="email"/>
          <a:srcRect b="4000"/>
          <a:stretch>
            <a:fillRect/>
          </a:stretch>
        </p:blipFill>
        <p:spPr bwMode="auto">
          <a:xfrm>
            <a:off x="4648199" y="2724150"/>
            <a:ext cx="2967037" cy="2133600"/>
          </a:xfrm>
          <a:prstGeom prst="rect">
            <a:avLst/>
          </a:prstGeom>
          <a:noFill/>
          <a:ln w="9525">
            <a:noFill/>
            <a:miter lim="800000"/>
            <a:headEnd/>
            <a:tailEnd/>
          </a:ln>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Dolphin CT50: Scan Handle</a:t>
            </a:r>
            <a:endParaRPr lang="en-US" dirty="0"/>
          </a:p>
        </p:txBody>
      </p:sp>
      <p:pic>
        <p:nvPicPr>
          <p:cNvPr id="10243" name="Picture 3" descr="C:\Users\H102838\Documents\Handheld Mobile Computers\Hellsinki\Images\Scan Handle\scan-comp.359.jpg"/>
          <p:cNvPicPr>
            <a:picLocks noChangeAspect="1" noChangeArrowheads="1"/>
          </p:cNvPicPr>
          <p:nvPr/>
        </p:nvPicPr>
        <p:blipFill>
          <a:blip r:embed="rId2" cstate="email"/>
          <a:srcRect/>
          <a:stretch>
            <a:fillRect/>
          </a:stretch>
        </p:blipFill>
        <p:spPr bwMode="auto">
          <a:xfrm>
            <a:off x="451920" y="895350"/>
            <a:ext cx="4577280" cy="3795713"/>
          </a:xfrm>
          <a:prstGeom prst="rect">
            <a:avLst/>
          </a:prstGeom>
          <a:noFill/>
        </p:spPr>
      </p:pic>
      <p:pic>
        <p:nvPicPr>
          <p:cNvPr id="10244" name="Picture 4" descr="C:\Users\H102838\Documents\Handheld Mobile Computers\Hellsinki\Images\Scan Handle\scan-handle1.jpg"/>
          <p:cNvPicPr>
            <a:picLocks noChangeAspect="1" noChangeArrowheads="1"/>
          </p:cNvPicPr>
          <p:nvPr/>
        </p:nvPicPr>
        <p:blipFill>
          <a:blip r:embed="rId3" cstate="email"/>
          <a:srcRect/>
          <a:stretch>
            <a:fillRect/>
          </a:stretch>
        </p:blipFill>
        <p:spPr bwMode="auto">
          <a:xfrm rot="19312335">
            <a:off x="5030898" y="1473752"/>
            <a:ext cx="3742107" cy="2494941"/>
          </a:xfrm>
          <a:prstGeom prst="rect">
            <a:avLst/>
          </a:prstGeom>
          <a:noFill/>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CT50 Value Added Solutions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486005474"/>
              </p:ext>
            </p:extLst>
          </p:nvPr>
        </p:nvGraphicFramePr>
        <p:xfrm>
          <a:off x="131248" y="742950"/>
          <a:ext cx="8862456" cy="3999345"/>
        </p:xfrm>
        <a:graphic>
          <a:graphicData uri="http://schemas.openxmlformats.org/drawingml/2006/table">
            <a:tbl>
              <a:tblPr firstRow="1" bandRow="1">
                <a:tableStyleId>{5C22544A-7EE6-4342-B048-85BDC9FD1C3A}</a:tableStyleId>
              </a:tblPr>
              <a:tblGrid>
                <a:gridCol w="6046101"/>
                <a:gridCol w="1435443"/>
                <a:gridCol w="1380912"/>
              </a:tblGrid>
              <a:tr h="310685">
                <a:tc>
                  <a:txBody>
                    <a:bodyPr/>
                    <a:lstStyle/>
                    <a:p>
                      <a:r>
                        <a:rPr lang="en-US" sz="1600" dirty="0" smtClean="0"/>
                        <a:t>HSM Value</a:t>
                      </a:r>
                      <a:r>
                        <a:rPr lang="en-US" sz="1600" baseline="0" dirty="0" smtClean="0"/>
                        <a:t> Add Feature</a:t>
                      </a:r>
                      <a:endParaRPr lang="en-US" sz="1600" dirty="0"/>
                    </a:p>
                  </a:txBody>
                  <a:tcPr marL="101325" marR="101325" marT="37997" marB="37997"/>
                </a:tc>
                <a:tc>
                  <a:txBody>
                    <a:bodyPr/>
                    <a:lstStyle/>
                    <a:p>
                      <a:pPr algn="ctr"/>
                      <a:r>
                        <a:rPr lang="en-US" sz="1600" dirty="0" smtClean="0"/>
                        <a:t>Android</a:t>
                      </a:r>
                      <a:endParaRPr lang="en-US" sz="1600" dirty="0"/>
                    </a:p>
                  </a:txBody>
                  <a:tcPr marL="101325" marR="101325" marT="37997" marB="37997"/>
                </a:tc>
                <a:tc>
                  <a:txBody>
                    <a:bodyPr/>
                    <a:lstStyle/>
                    <a:p>
                      <a:pPr algn="ctr"/>
                      <a:r>
                        <a:rPr lang="en-US" sz="1600" dirty="0" smtClean="0"/>
                        <a:t>WE8.1H</a:t>
                      </a:r>
                      <a:endParaRPr lang="en-US" sz="1600" dirty="0"/>
                    </a:p>
                  </a:txBody>
                  <a:tcPr marL="101325" marR="101325" marT="37997" marB="37997"/>
                </a:tc>
              </a:tr>
              <a:tr h="296081">
                <a:tc>
                  <a:txBody>
                    <a:bodyPr/>
                    <a:lstStyle/>
                    <a:p>
                      <a:r>
                        <a:rPr lang="en-US" sz="1200" b="1" dirty="0" smtClean="0"/>
                        <a:t>Speech</a:t>
                      </a:r>
                      <a:r>
                        <a:rPr lang="en-US" sz="1200" b="1" baseline="0" dirty="0" smtClean="0"/>
                        <a:t> to Text</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r>
              <a:tr h="296081">
                <a:tc>
                  <a:txBody>
                    <a:bodyPr/>
                    <a:lstStyle/>
                    <a:p>
                      <a:r>
                        <a:rPr lang="en-US" sz="1200" b="1" dirty="0" smtClean="0"/>
                        <a:t>Custom Scanner Settings</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No</a:t>
                      </a:r>
                      <a:endParaRPr lang="en-US" sz="1200" b="1" dirty="0"/>
                    </a:p>
                  </a:txBody>
                  <a:tcPr marL="101325" marR="101325" marT="37997" marB="37997"/>
                </a:tc>
              </a:tr>
              <a:tr h="296081">
                <a:tc>
                  <a:txBody>
                    <a:bodyPr/>
                    <a:lstStyle/>
                    <a:p>
                      <a:r>
                        <a:rPr lang="en-US" sz="1200" b="1" dirty="0" smtClean="0"/>
                        <a:t>Programmatic Radio On/Off</a:t>
                      </a:r>
                      <a:r>
                        <a:rPr lang="en-US" sz="1200" b="1" baseline="0" dirty="0" smtClean="0"/>
                        <a:t> Controls</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No</a:t>
                      </a:r>
                      <a:endParaRPr lang="en-US" sz="1200" b="1" dirty="0"/>
                    </a:p>
                  </a:txBody>
                  <a:tcPr marL="101325" marR="101325" marT="37997" marB="37997"/>
                </a:tc>
              </a:tr>
              <a:tr h="296081">
                <a:tc>
                  <a:txBody>
                    <a:bodyPr/>
                    <a:lstStyle/>
                    <a:p>
                      <a:r>
                        <a:rPr lang="en-US" sz="1200" b="1" dirty="0" smtClean="0"/>
                        <a:t>Device Controls: Notification</a:t>
                      </a:r>
                      <a:r>
                        <a:rPr lang="en-US" sz="1200" b="1" baseline="0" dirty="0" smtClean="0"/>
                        <a:t> LED, Vibrator</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No</a:t>
                      </a:r>
                      <a:endParaRPr lang="en-US" sz="1200" b="1" dirty="0"/>
                    </a:p>
                  </a:txBody>
                  <a:tcPr marL="101325" marR="101325" marT="37997" marB="37997"/>
                </a:tc>
              </a:tr>
              <a:tr h="296081">
                <a:tc>
                  <a:txBody>
                    <a:bodyPr/>
                    <a:lstStyle/>
                    <a:p>
                      <a:r>
                        <a:rPr lang="en-US" sz="1200" b="1" dirty="0" smtClean="0"/>
                        <a:t>802.11 CCX v4 Support</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No</a:t>
                      </a:r>
                    </a:p>
                  </a:txBody>
                  <a:tcPr marL="101325" marR="101325" marT="37997" marB="37997"/>
                </a:tc>
              </a:tr>
              <a:tr h="296081">
                <a:tc>
                  <a:txBody>
                    <a:bodyPr/>
                    <a:lstStyle/>
                    <a:p>
                      <a:r>
                        <a:rPr lang="en-US" sz="1200" b="1" dirty="0" smtClean="0"/>
                        <a:t>RF Network Tools</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Yes</a:t>
                      </a:r>
                    </a:p>
                  </a:txBody>
                  <a:tcPr marL="101325" marR="101325" marT="37997" marB="37997"/>
                </a:tc>
              </a:tr>
              <a:tr h="296081">
                <a:tc>
                  <a:txBody>
                    <a:bodyPr/>
                    <a:lstStyle/>
                    <a:p>
                      <a:r>
                        <a:rPr lang="en-US" sz="1200" b="1" dirty="0" smtClean="0"/>
                        <a:t>Diagnostic</a:t>
                      </a:r>
                      <a:r>
                        <a:rPr lang="en-US" sz="1200" b="1" baseline="0" dirty="0" smtClean="0"/>
                        <a:t> Information (</a:t>
                      </a:r>
                      <a:r>
                        <a:rPr lang="en-US" sz="1200" b="1" baseline="0" dirty="0" err="1" smtClean="0"/>
                        <a:t>SysInfo</a:t>
                      </a:r>
                      <a:r>
                        <a:rPr lang="en-US" sz="1200" b="1" baseline="0" dirty="0" smtClean="0"/>
                        <a:t> / Device Health)</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Yes</a:t>
                      </a:r>
                    </a:p>
                  </a:txBody>
                  <a:tcPr marL="101325" marR="101325" marT="37997" marB="37997"/>
                </a:tc>
              </a:tr>
              <a:tr h="296081">
                <a:tc>
                  <a:txBody>
                    <a:bodyPr/>
                    <a:lstStyle/>
                    <a:p>
                      <a:r>
                        <a:rPr lang="en-US" sz="1200" b="1" dirty="0" smtClean="0"/>
                        <a:t>Printing SDK</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Yes</a:t>
                      </a:r>
                    </a:p>
                  </a:txBody>
                  <a:tcPr marL="101325" marR="101325" marT="37997" marB="37997"/>
                </a:tc>
              </a:tr>
              <a:tr h="296081">
                <a:tc>
                  <a:txBody>
                    <a:bodyPr/>
                    <a:lstStyle/>
                    <a:p>
                      <a:r>
                        <a:rPr lang="en-US" sz="1200" b="1" dirty="0" smtClean="0"/>
                        <a:t>Driver License Parsing SDK</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Yes</a:t>
                      </a:r>
                    </a:p>
                  </a:txBody>
                  <a:tcPr marL="101325" marR="101325" marT="37997" marB="37997"/>
                </a:tc>
              </a:tr>
              <a:tr h="296081">
                <a:tc>
                  <a:txBody>
                    <a:bodyPr/>
                    <a:lstStyle/>
                    <a:p>
                      <a:r>
                        <a:rPr lang="en-US" sz="1200" b="1" dirty="0" smtClean="0"/>
                        <a:t>Enterprise</a:t>
                      </a:r>
                      <a:r>
                        <a:rPr lang="en-US" sz="1200" b="1" baseline="0" dirty="0" smtClean="0"/>
                        <a:t> Launcher</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No*</a:t>
                      </a:r>
                    </a:p>
                  </a:txBody>
                  <a:tcPr marL="101325" marR="101325" marT="37997" marB="37997"/>
                </a:tc>
              </a:tr>
              <a:tr h="296081">
                <a:tc>
                  <a:txBody>
                    <a:bodyPr/>
                    <a:lstStyle/>
                    <a:p>
                      <a:r>
                        <a:rPr lang="en-US" sz="1200" b="1" dirty="0" smtClean="0"/>
                        <a:t>Scan-based Provisioning</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Yes</a:t>
                      </a:r>
                    </a:p>
                  </a:txBody>
                  <a:tcPr marL="101325" marR="101325" marT="37997" marB="37997"/>
                </a:tc>
              </a:tr>
              <a:tr h="422620">
                <a:tc>
                  <a:txBody>
                    <a:bodyPr/>
                    <a:lstStyle/>
                    <a:p>
                      <a:r>
                        <a:rPr lang="en-US" sz="1200" b="1" dirty="0" smtClean="0"/>
                        <a:t>Push-to-Talk</a:t>
                      </a:r>
                      <a:endParaRPr lang="en-US" sz="1200" b="1" dirty="0"/>
                    </a:p>
                  </a:txBody>
                  <a:tcPr marL="101325" marR="101325" marT="37997" marB="37997"/>
                </a:tc>
                <a:tc>
                  <a:txBody>
                    <a:bodyPr/>
                    <a:lstStyle/>
                    <a:p>
                      <a:pPr algn="ctr"/>
                      <a:r>
                        <a:rPr lang="en-US" sz="1200" b="1" dirty="0" smtClean="0"/>
                        <a:t>3</a:t>
                      </a:r>
                      <a:r>
                        <a:rPr lang="en-US" sz="1200" b="1" baseline="30000" dirty="0" smtClean="0"/>
                        <a:t>rd</a:t>
                      </a:r>
                      <a:r>
                        <a:rPr lang="en-US" sz="1200" b="1" baseline="0" dirty="0" smtClean="0"/>
                        <a:t> Party (</a:t>
                      </a:r>
                      <a:r>
                        <a:rPr lang="en-US" sz="1200" b="1" baseline="0" dirty="0" err="1" smtClean="0"/>
                        <a:t>Zello</a:t>
                      </a:r>
                      <a:r>
                        <a:rPr lang="en-US" sz="1200" b="1" baseline="0" dirty="0" smtClean="0"/>
                        <a:t>)</a:t>
                      </a:r>
                      <a:endParaRPr lang="en-US" sz="1200" b="1" dirty="0"/>
                    </a:p>
                  </a:txBody>
                  <a:tcPr marL="101325" marR="101325" marT="37997" marB="37997"/>
                </a:tc>
                <a:tc>
                  <a:txBody>
                    <a:bodyPr/>
                    <a:lstStyle/>
                    <a:p>
                      <a:pPr algn="ctr"/>
                      <a:r>
                        <a:rPr lang="en-US" sz="1200" b="1" dirty="0" smtClean="0"/>
                        <a:t>3</a:t>
                      </a:r>
                      <a:r>
                        <a:rPr lang="en-US" sz="1200" b="1" baseline="30000" dirty="0" smtClean="0"/>
                        <a:t>rd</a:t>
                      </a:r>
                      <a:r>
                        <a:rPr lang="en-US" sz="1200" b="1" dirty="0" smtClean="0"/>
                        <a:t> Party</a:t>
                      </a:r>
                      <a:r>
                        <a:rPr lang="en-US" sz="1200" b="1" baseline="0" dirty="0" smtClean="0"/>
                        <a:t> (</a:t>
                      </a:r>
                      <a:r>
                        <a:rPr lang="en-US" sz="1200" b="1" baseline="0" dirty="0" err="1" smtClean="0"/>
                        <a:t>Zello</a:t>
                      </a:r>
                      <a:r>
                        <a:rPr lang="en-US" sz="1200" b="1" baseline="0" dirty="0" smtClean="0"/>
                        <a:t>)</a:t>
                      </a:r>
                      <a:endParaRPr lang="en-US" sz="1200" b="1" dirty="0" smtClean="0"/>
                    </a:p>
                  </a:txBody>
                  <a:tcPr marL="101325" marR="101325" marT="37997" marB="37997"/>
                </a:tc>
              </a:tr>
            </a:tbl>
          </a:graphicData>
        </a:graphic>
      </p:graphicFrame>
      <p:sp>
        <p:nvSpPr>
          <p:cNvPr id="2" name="TextBox 1"/>
          <p:cNvSpPr txBox="1"/>
          <p:nvPr/>
        </p:nvSpPr>
        <p:spPr>
          <a:xfrm>
            <a:off x="4562476" y="4705350"/>
            <a:ext cx="4414202" cy="261610"/>
          </a:xfrm>
          <a:prstGeom prst="rect">
            <a:avLst/>
          </a:prstGeom>
          <a:noFill/>
        </p:spPr>
        <p:txBody>
          <a:bodyPr wrap="square" rtlCol="0">
            <a:spAutoFit/>
          </a:bodyPr>
          <a:lstStyle/>
          <a:p>
            <a:pPr algn="r"/>
            <a:r>
              <a:rPr lang="en-US" sz="1100" dirty="0" smtClean="0">
                <a:latin typeface="+mn-lt"/>
              </a:rPr>
              <a:t>* Enterprise Assigned Access provides similar functionality</a:t>
            </a:r>
            <a:endParaRPr lang="en-US" sz="1100" dirty="0">
              <a:latin typeface="+mn-lt"/>
            </a:endParaRPr>
          </a:p>
        </p:txBody>
      </p:sp>
    </p:spTree>
    <p:extLst>
      <p:ext uri="{BB962C8B-B14F-4D97-AF65-F5344CB8AC3E}">
        <p14:creationId xmlns:p14="http://schemas.microsoft.com/office/powerpoint/2010/main" xmlns="" val="1063875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CT50 Value Added Solutions - Continued</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xmlns="" val="840469040"/>
              </p:ext>
            </p:extLst>
          </p:nvPr>
        </p:nvGraphicFramePr>
        <p:xfrm>
          <a:off x="273700" y="575211"/>
          <a:ext cx="8489299" cy="4276315"/>
        </p:xfrm>
        <a:graphic>
          <a:graphicData uri="http://schemas.openxmlformats.org/drawingml/2006/table">
            <a:tbl>
              <a:tblPr firstRow="1" bandRow="1">
                <a:tableStyleId>{5C22544A-7EE6-4342-B048-85BDC9FD1C3A}</a:tableStyleId>
              </a:tblPr>
              <a:tblGrid>
                <a:gridCol w="1606983"/>
                <a:gridCol w="4577374"/>
                <a:gridCol w="1152471"/>
                <a:gridCol w="1152471"/>
              </a:tblGrid>
              <a:tr h="175658">
                <a:tc>
                  <a:txBody>
                    <a:bodyPr/>
                    <a:lstStyle/>
                    <a:p>
                      <a:r>
                        <a:rPr lang="en-US" sz="1050" dirty="0" smtClean="0"/>
                        <a:t>Feature</a:t>
                      </a:r>
                      <a:endParaRPr lang="en-US" sz="1050" dirty="0"/>
                    </a:p>
                  </a:txBody>
                  <a:tcPr marL="91435" marR="91435" marT="45725" marB="45725"/>
                </a:tc>
                <a:tc>
                  <a:txBody>
                    <a:bodyPr/>
                    <a:lstStyle/>
                    <a:p>
                      <a:r>
                        <a:rPr lang="en-US" sz="1050" dirty="0" smtClean="0"/>
                        <a:t>Description</a:t>
                      </a:r>
                      <a:endParaRPr lang="en-US" sz="1050" dirty="0"/>
                    </a:p>
                  </a:txBody>
                  <a:tcPr marL="91435" marR="91435" marT="45725" marB="45725"/>
                </a:tc>
                <a:tc>
                  <a:txBody>
                    <a:bodyPr/>
                    <a:lstStyle/>
                    <a:p>
                      <a:pPr algn="ctr"/>
                      <a:r>
                        <a:rPr lang="en-US" sz="1050" dirty="0" smtClean="0"/>
                        <a:t>Android</a:t>
                      </a:r>
                      <a:endParaRPr lang="en-US" sz="1050" dirty="0"/>
                    </a:p>
                  </a:txBody>
                  <a:tcPr marL="91435" marR="91435" marT="45725" marB="45725"/>
                </a:tc>
                <a:tc>
                  <a:txBody>
                    <a:bodyPr/>
                    <a:lstStyle/>
                    <a:p>
                      <a:pPr algn="ctr"/>
                      <a:r>
                        <a:rPr lang="en-US" sz="1050" dirty="0" smtClean="0"/>
                        <a:t>WE8H</a:t>
                      </a:r>
                      <a:endParaRPr lang="en-US" sz="1050" dirty="0"/>
                    </a:p>
                  </a:txBody>
                  <a:tcPr marL="91435" marR="91435" marT="45725" marB="45725"/>
                </a:tc>
              </a:tr>
              <a:tr h="287435">
                <a:tc>
                  <a:txBody>
                    <a:bodyPr/>
                    <a:lstStyle/>
                    <a:p>
                      <a:r>
                        <a:rPr lang="en-US" sz="1050" dirty="0" smtClean="0"/>
                        <a:t>Device Health</a:t>
                      </a:r>
                      <a:endParaRPr lang="en-US" sz="1050" dirty="0"/>
                    </a:p>
                  </a:txBody>
                  <a:tcPr marL="91435" marR="91435" marT="45725" marB="45725"/>
                </a:tc>
                <a:tc>
                  <a:txBody>
                    <a:bodyPr/>
                    <a:lstStyle/>
                    <a:p>
                      <a:pPr marL="114300" lvl="1" indent="-114300" algn="l" defTabSz="914400" rtl="0" eaLnBrk="1" latinLnBrk="0" hangingPunct="1">
                        <a:buFont typeface="Arial" pitchFamily="34" charset="0"/>
                        <a:buChar char="•"/>
                      </a:pPr>
                      <a:r>
                        <a:rPr lang="en-US" sz="1050" kern="1200" dirty="0" smtClean="0"/>
                        <a:t>Quick access to critical device health information</a:t>
                      </a:r>
                    </a:p>
                    <a:p>
                      <a:pPr marL="114300" lvl="1" indent="-114300" algn="l" defTabSz="914400" rtl="0" eaLnBrk="1" latinLnBrk="0" hangingPunct="1">
                        <a:buFont typeface="Arial" pitchFamily="34" charset="0"/>
                        <a:buChar char="•"/>
                      </a:pPr>
                      <a:r>
                        <a:rPr lang="en-US" sz="1050" kern="1200" dirty="0" smtClean="0"/>
                        <a:t>Support for alerts</a:t>
                      </a:r>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r>
              <a:tr h="287435">
                <a:tc>
                  <a:txBody>
                    <a:bodyPr/>
                    <a:lstStyle/>
                    <a:p>
                      <a:r>
                        <a:rPr lang="en-US" sz="1050" dirty="0" smtClean="0"/>
                        <a:t>Virtual keypad</a:t>
                      </a:r>
                      <a:endParaRPr lang="en-US" sz="1050" dirty="0"/>
                    </a:p>
                  </a:txBody>
                  <a:tcPr marL="91435" marR="91435" marT="45725" marB="45725"/>
                </a:tc>
                <a:tc>
                  <a:txBody>
                    <a:bodyPr/>
                    <a:lstStyle/>
                    <a:p>
                      <a:pPr marL="114300" lvl="1" indent="-114300" algn="l" defTabSz="914400" rtl="0" eaLnBrk="1" latinLnBrk="0" hangingPunct="1">
                        <a:buFont typeface="Arial" pitchFamily="34" charset="0"/>
                        <a:buChar char="•"/>
                      </a:pPr>
                      <a:r>
                        <a:rPr lang="en-US" sz="1050" kern="1200" dirty="0" smtClean="0"/>
                        <a:t>Keyboard</a:t>
                      </a:r>
                    </a:p>
                    <a:p>
                      <a:pPr marL="114300" lvl="1" indent="-114300" algn="l" defTabSz="914400" rtl="0" eaLnBrk="1" latinLnBrk="0" hangingPunct="1">
                        <a:buFont typeface="Arial" pitchFamily="34" charset="0"/>
                        <a:buChar char="•"/>
                      </a:pPr>
                      <a:r>
                        <a:rPr lang="en-US" sz="1050" kern="1200" dirty="0" smtClean="0"/>
                        <a:t>Keyboard</a:t>
                      </a:r>
                      <a:r>
                        <a:rPr lang="en-US" sz="1050" kern="1200" baseline="0" dirty="0" smtClean="0"/>
                        <a:t> creator (in the cloud)</a:t>
                      </a:r>
                      <a:endParaRPr lang="en-US" sz="1050" kern="1200" dirty="0" smtClean="0">
                        <a:solidFill>
                          <a:schemeClr val="dk1"/>
                        </a:solidFill>
                        <a:latin typeface="+mn-lt"/>
                        <a:ea typeface="+mn-ea"/>
                        <a:cs typeface="+mn-cs"/>
                      </a:endParaRPr>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Native WE8H</a:t>
                      </a:r>
                    </a:p>
                    <a:p>
                      <a:pPr algn="ctr"/>
                      <a:endParaRPr lang="en-US" sz="1050" dirty="0"/>
                    </a:p>
                  </a:txBody>
                  <a:tcPr marL="91435" marR="91435" marT="45725" marB="45725"/>
                </a:tc>
              </a:tr>
              <a:tr h="287435">
                <a:tc>
                  <a:txBody>
                    <a:bodyPr/>
                    <a:lstStyle/>
                    <a:p>
                      <a:r>
                        <a:rPr lang="en-US" sz="1050" dirty="0" smtClean="0"/>
                        <a:t>Industrial HTML5</a:t>
                      </a:r>
                      <a:r>
                        <a:rPr lang="en-US" sz="1050" baseline="0" dirty="0" smtClean="0"/>
                        <a:t> Browser</a:t>
                      </a:r>
                      <a:endParaRPr lang="en-US" sz="1050" dirty="0"/>
                    </a:p>
                  </a:txBody>
                  <a:tcPr marL="91435" marR="91435" marT="45725" marB="45725"/>
                </a:tc>
                <a:tc>
                  <a:txBody>
                    <a:bodyPr/>
                    <a:lstStyle/>
                    <a:p>
                      <a:pPr marL="114300" lvl="1" indent="-114300">
                        <a:buFont typeface="Arial" pitchFamily="34" charset="0"/>
                        <a:buChar char="•"/>
                      </a:pPr>
                      <a:r>
                        <a:rPr lang="en-US" sz="1050" kern="1200" dirty="0" smtClean="0"/>
                        <a:t>Locked down configurable browser</a:t>
                      </a:r>
                    </a:p>
                    <a:p>
                      <a:pPr marL="114300" lvl="1" indent="-114300">
                        <a:buFont typeface="Arial" pitchFamily="34" charset="0"/>
                        <a:buChar char="•"/>
                      </a:pPr>
                      <a:r>
                        <a:rPr lang="en-US" sz="1050" kern="1200" dirty="0" smtClean="0"/>
                        <a:t>Decode and Printing APIs/extensions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r>
              <a:tr h="252865">
                <a:tc>
                  <a:txBody>
                    <a:bodyPr/>
                    <a:lstStyle/>
                    <a:p>
                      <a:r>
                        <a:rPr lang="en-US" sz="1050" dirty="0" smtClean="0"/>
                        <a:t>Document capture</a:t>
                      </a:r>
                      <a:endParaRPr lang="en-US" sz="1050" dirty="0"/>
                    </a:p>
                  </a:txBody>
                  <a:tcPr marL="91435" marR="91435" marT="45725" marB="45725"/>
                </a:tc>
                <a:tc>
                  <a:txBody>
                    <a:bodyPr/>
                    <a:lstStyle/>
                    <a:p>
                      <a:pPr marL="114300" lvl="1" indent="-114300">
                        <a:buFont typeface="Arial" pitchFamily="34" charset="0"/>
                        <a:buChar char="•"/>
                      </a:pPr>
                      <a:r>
                        <a:rPr lang="en-US" sz="1050" kern="1200" dirty="0" smtClean="0"/>
                        <a:t>SDK / Application</a:t>
                      </a:r>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r>
              <a:tr h="287435">
                <a:tc>
                  <a:txBody>
                    <a:bodyPr/>
                    <a:lstStyle/>
                    <a:p>
                      <a:r>
                        <a:rPr lang="en-US" sz="1050" dirty="0" smtClean="0"/>
                        <a:t>Total Freedom</a:t>
                      </a:r>
                      <a:endParaRPr lang="en-US" sz="1050" dirty="0"/>
                    </a:p>
                  </a:txBody>
                  <a:tcPr marL="91435" marR="91435" marT="45725" marB="45725"/>
                </a:tc>
                <a:tc>
                  <a:txBody>
                    <a:bodyPr/>
                    <a:lstStyle/>
                    <a:p>
                      <a:pPr marL="114300" lvl="1" indent="-114300">
                        <a:buFont typeface="Arial" pitchFamily="34" charset="0"/>
                        <a:buChar char="•"/>
                      </a:pPr>
                      <a:r>
                        <a:rPr lang="en-US" sz="1050" kern="1200" dirty="0" smtClean="0"/>
                        <a:t>Easy</a:t>
                      </a:r>
                      <a:r>
                        <a:rPr lang="en-US" sz="1050" kern="1200" baseline="0" dirty="0" smtClean="0"/>
                        <a:t> DL</a:t>
                      </a:r>
                      <a:endParaRPr lang="en-US" sz="1050" kern="1200" dirty="0" smtClean="0"/>
                    </a:p>
                    <a:p>
                      <a:pPr marL="114300" lvl="1" indent="-114300">
                        <a:buFont typeface="Arial" pitchFamily="34" charset="0"/>
                        <a:buChar char="•"/>
                      </a:pPr>
                      <a:r>
                        <a:rPr lang="en-US" sz="1050" kern="1200" dirty="0" smtClean="0"/>
                        <a:t>Easy</a:t>
                      </a:r>
                      <a:r>
                        <a:rPr lang="en-US" sz="1050" kern="1200" baseline="0" dirty="0" smtClean="0"/>
                        <a:t> BP</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r>
              <a:tr h="175658">
                <a:tc>
                  <a:txBody>
                    <a:bodyPr/>
                    <a:lstStyle/>
                    <a:p>
                      <a:r>
                        <a:rPr lang="en-US" sz="1050" dirty="0" smtClean="0"/>
                        <a:t>Launcher</a:t>
                      </a:r>
                      <a:endParaRPr lang="en-US" sz="1050" dirty="0"/>
                    </a:p>
                  </a:txBody>
                  <a:tcPr marL="91435" marR="91435" marT="45725" marB="45725"/>
                </a:tc>
                <a:tc>
                  <a:txBody>
                    <a:bodyPr/>
                    <a:lstStyle/>
                    <a:p>
                      <a:pPr marL="114300" lvl="1" indent="-114300">
                        <a:buFont typeface="Arial" pitchFamily="34" charset="0"/>
                        <a:buChar char="•"/>
                      </a:pPr>
                      <a:r>
                        <a:rPr lang="en-US" sz="1050" kern="1200" dirty="0" smtClean="0"/>
                        <a:t>User based access control</a:t>
                      </a:r>
                      <a:r>
                        <a:rPr lang="en-US" sz="1050" kern="1200" baseline="0" dirty="0" smtClean="0"/>
                        <a:t> and device settings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Native WE8H</a:t>
                      </a:r>
                      <a:endParaRPr lang="en-US" sz="1050" dirty="0"/>
                    </a:p>
                  </a:txBody>
                  <a:tcPr marL="91435" marR="91435" marT="45725" marB="45725"/>
                </a:tc>
              </a:tr>
              <a:tr h="510991">
                <a:tc>
                  <a:txBody>
                    <a:bodyPr/>
                    <a:lstStyle/>
                    <a:p>
                      <a:r>
                        <a:rPr lang="en-US" sz="1050" dirty="0" smtClean="0"/>
                        <a:t>Advanced provisioning</a:t>
                      </a:r>
                      <a:endParaRPr lang="en-US" sz="1050" dirty="0"/>
                    </a:p>
                  </a:txBody>
                  <a:tcPr marL="91435" marR="91435" marT="45725" marB="45725"/>
                </a:tc>
                <a:tc>
                  <a:txBody>
                    <a:bodyPr/>
                    <a:lstStyle/>
                    <a:p>
                      <a:pPr marL="114300" lvl="1" indent="-114300" algn="l" defTabSz="914400" rtl="0" eaLnBrk="1" latinLnBrk="0" hangingPunct="1">
                        <a:buFont typeface="Arial" pitchFamily="34" charset="0"/>
                        <a:buChar char="•"/>
                      </a:pPr>
                      <a:r>
                        <a:rPr lang="en-US" sz="1050" kern="1200" dirty="0" smtClean="0"/>
                        <a:t>Cross platform Device GUI</a:t>
                      </a:r>
                    </a:p>
                    <a:p>
                      <a:pPr marL="114300" lvl="1" indent="-114300" algn="l" defTabSz="914400" rtl="0" eaLnBrk="1" latinLnBrk="0" hangingPunct="1">
                        <a:buFont typeface="Arial" pitchFamily="34" charset="0"/>
                        <a:buChar char="•"/>
                      </a:pPr>
                      <a:r>
                        <a:rPr lang="en-US" sz="1050" kern="1200" dirty="0" smtClean="0"/>
                        <a:t>Support for local provisioning from barcode or file (</a:t>
                      </a:r>
                      <a:r>
                        <a:rPr lang="en-US" sz="1050" kern="1200" dirty="0" err="1" smtClean="0"/>
                        <a:t>ScanNGo</a:t>
                      </a:r>
                      <a:r>
                        <a:rPr lang="en-US" sz="1050" kern="1200" dirty="0" smtClean="0"/>
                        <a:t>/</a:t>
                      </a:r>
                      <a:r>
                        <a:rPr lang="en-US" sz="1050" kern="1200" dirty="0" err="1" smtClean="0"/>
                        <a:t>EZConfig</a:t>
                      </a:r>
                      <a:r>
                        <a:rPr lang="en-US" sz="1050" kern="1200" dirty="0" smtClean="0"/>
                        <a:t>/</a:t>
                      </a:r>
                      <a:r>
                        <a:rPr lang="en-US" sz="1050" kern="1200" dirty="0" err="1" smtClean="0"/>
                        <a:t>DeviceConfig</a:t>
                      </a:r>
                      <a:r>
                        <a:rPr lang="en-US" sz="1050" kern="1200" dirty="0" smtClean="0"/>
                        <a:t>)</a:t>
                      </a:r>
                    </a:p>
                    <a:p>
                      <a:pPr marL="114300" lvl="1" indent="-114300" algn="l" defTabSz="914400" rtl="0" eaLnBrk="1" latinLnBrk="0" hangingPunct="1">
                        <a:buFont typeface="Arial" pitchFamily="34" charset="0"/>
                        <a:buChar char="•"/>
                      </a:pPr>
                      <a:r>
                        <a:rPr lang="en-US" sz="1050" kern="1200" dirty="0" smtClean="0"/>
                        <a:t>License Support</a:t>
                      </a:r>
                      <a:endParaRPr lang="en-US" sz="1050" kern="1200" dirty="0" smtClean="0">
                        <a:solidFill>
                          <a:schemeClr val="dk1"/>
                        </a:solidFill>
                        <a:latin typeface="+mn-lt"/>
                        <a:ea typeface="+mn-ea"/>
                        <a:cs typeface="+mn-cs"/>
                      </a:endParaRPr>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r>
              <a:tr h="287435">
                <a:tc>
                  <a:txBody>
                    <a:bodyPr/>
                    <a:lstStyle/>
                    <a:p>
                      <a:r>
                        <a:rPr lang="en-US" sz="1050" dirty="0" smtClean="0"/>
                        <a:t>Indoor</a:t>
                      </a:r>
                      <a:r>
                        <a:rPr lang="en-US" sz="1050" baseline="0" dirty="0" smtClean="0"/>
                        <a:t> location positioning</a:t>
                      </a:r>
                      <a:endParaRPr lang="en-US" sz="1050" dirty="0"/>
                    </a:p>
                  </a:txBody>
                  <a:tcPr marL="91435" marR="91435" marT="45725" marB="45725"/>
                </a:tc>
                <a:tc>
                  <a:txBody>
                    <a:bodyPr/>
                    <a:lstStyle/>
                    <a:p>
                      <a:pPr marL="114300" lvl="1" indent="-114300">
                        <a:buFont typeface="Arial" pitchFamily="34" charset="0"/>
                        <a:buChar char="•"/>
                      </a:pPr>
                      <a:r>
                        <a:rPr lang="en-US" sz="1050" kern="1200" dirty="0" smtClean="0"/>
                        <a:t>Demo</a:t>
                      </a:r>
                      <a:r>
                        <a:rPr lang="en-US" sz="1050" kern="1200" baseline="0" dirty="0" smtClean="0"/>
                        <a:t> a</a:t>
                      </a:r>
                      <a:r>
                        <a:rPr lang="en-US" sz="1050" kern="1200" dirty="0" smtClean="0"/>
                        <a:t>pplication</a:t>
                      </a:r>
                    </a:p>
                    <a:p>
                      <a:pPr marL="114300" lvl="1" indent="-114300">
                        <a:buFont typeface="Arial" pitchFamily="34" charset="0"/>
                        <a:buChar char="•"/>
                      </a:pPr>
                      <a:r>
                        <a:rPr lang="en-US" sz="1050" kern="1200" dirty="0" smtClean="0"/>
                        <a:t>SDK </a:t>
                      </a:r>
                      <a:endParaRPr lang="en-US" sz="1050" kern="1200" dirty="0" smtClean="0">
                        <a:solidFill>
                          <a:schemeClr val="dk1"/>
                        </a:solidFill>
                        <a:latin typeface="+mn-lt"/>
                        <a:ea typeface="+mn-ea"/>
                        <a:cs typeface="+mn-cs"/>
                      </a:endParaRPr>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r>
              <a:tr h="510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t>New Data Collection Architecture (DCS)</a:t>
                      </a:r>
                    </a:p>
                    <a:p>
                      <a:pPr marL="0" algn="l" defTabSz="914400" rtl="0" eaLnBrk="1" latinLnBrk="0" hangingPunct="1"/>
                      <a:endParaRPr lang="en-US" sz="1050" kern="1200" dirty="0">
                        <a:solidFill>
                          <a:schemeClr val="dk1"/>
                        </a:solidFill>
                        <a:latin typeface="+mn-lt"/>
                        <a:ea typeface="+mn-ea"/>
                        <a:cs typeface="+mn-cs"/>
                      </a:endParaRPr>
                    </a:p>
                  </a:txBody>
                  <a:tcPr marL="91435" marR="91435" marT="45725" marB="45725"/>
                </a:tc>
                <a:tc>
                  <a:txBody>
                    <a:bodyPr/>
                    <a:lstStyle/>
                    <a:p>
                      <a:pPr marL="114300" lvl="1" indent="-114300" algn="l" defTabSz="914400" rtl="0" eaLnBrk="1" latinLnBrk="0" hangingPunct="1">
                        <a:buFont typeface="Arial" pitchFamily="34" charset="0"/>
                        <a:buChar char="•"/>
                      </a:pPr>
                      <a:r>
                        <a:rPr lang="en-US" sz="1050" kern="1200" dirty="0" smtClean="0"/>
                        <a:t>Support for standard MS POS API (WE8H) with extension</a:t>
                      </a:r>
                    </a:p>
                    <a:p>
                      <a:pPr marL="114300" lvl="1" indent="-114300" algn="l" defTabSz="914400" rtl="0" eaLnBrk="1" latinLnBrk="0" hangingPunct="1">
                        <a:buFont typeface="Arial" pitchFamily="34" charset="0"/>
                        <a:buChar char="•"/>
                      </a:pPr>
                      <a:r>
                        <a:rPr lang="en-US" sz="1050" kern="1200" dirty="0" smtClean="0"/>
                        <a:t>Integrated Scan out of the box Wedge</a:t>
                      </a:r>
                    </a:p>
                    <a:p>
                      <a:pPr marL="114300" lvl="1" indent="-114300" algn="l" defTabSz="914400" rtl="0" eaLnBrk="1" latinLnBrk="0" hangingPunct="1">
                        <a:buFont typeface="Arial" pitchFamily="34" charset="0"/>
                        <a:buChar char="•"/>
                      </a:pPr>
                      <a:r>
                        <a:rPr lang="en-US" sz="1050" kern="1200" dirty="0" smtClean="0"/>
                        <a:t>Future support for other data input device </a:t>
                      </a:r>
                    </a:p>
                    <a:p>
                      <a:pPr marL="0" lvl="1" indent="0" algn="l" defTabSz="914400" rtl="0" eaLnBrk="1" latinLnBrk="0" hangingPunct="1">
                        <a:buFont typeface="Arial" pitchFamily="34" charset="0"/>
                        <a:buNone/>
                      </a:pPr>
                      <a:r>
                        <a:rPr lang="en-US" sz="1050" kern="1200" dirty="0" smtClean="0"/>
                        <a:t>   (i.e. MSR, RFID, External scanner)</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Native WE8H POS / Profiles</a:t>
                      </a:r>
                    </a:p>
                    <a:p>
                      <a:pPr algn="ctr"/>
                      <a:endParaRPr lang="en-US" sz="1050" dirty="0"/>
                    </a:p>
                  </a:txBody>
                  <a:tcPr marL="91435" marR="91435" marT="45725" marB="45725"/>
                </a:tc>
              </a:tr>
            </a:tbl>
          </a:graphicData>
        </a:graphic>
      </p:graphicFrame>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HSM Android Value Add Components</a:t>
            </a:r>
            <a:endParaRPr lang="en-US" dirty="0"/>
          </a:p>
        </p:txBody>
      </p:sp>
      <p:sp>
        <p:nvSpPr>
          <p:cNvPr id="3" name="Content Placeholder 2"/>
          <p:cNvSpPr>
            <a:spLocks noGrp="1"/>
          </p:cNvSpPr>
          <p:nvPr>
            <p:ph idx="1"/>
          </p:nvPr>
        </p:nvSpPr>
        <p:spPr/>
        <p:txBody>
          <a:bodyPr/>
          <a:lstStyle/>
          <a:p>
            <a:r>
              <a:rPr lang="en-US" dirty="0" smtClean="0"/>
              <a:t>Scanner Settings Management</a:t>
            </a:r>
          </a:p>
          <a:p>
            <a:pPr lvl="1"/>
            <a:r>
              <a:rPr lang="en-US" b="0" dirty="0" smtClean="0"/>
              <a:t>Data Wedging</a:t>
            </a:r>
          </a:p>
          <a:p>
            <a:pPr lvl="1"/>
            <a:r>
              <a:rPr lang="en-US" b="0" dirty="0" smtClean="0"/>
              <a:t>Data Collection SDK</a:t>
            </a:r>
          </a:p>
          <a:p>
            <a:r>
              <a:rPr lang="en-US" dirty="0" smtClean="0"/>
              <a:t>Enterprise Browser</a:t>
            </a:r>
          </a:p>
          <a:p>
            <a:pPr lvl="1"/>
            <a:r>
              <a:rPr lang="en-US" b="0" dirty="0" smtClean="0"/>
              <a:t>Scanning and Printing SDKs</a:t>
            </a:r>
          </a:p>
          <a:p>
            <a:r>
              <a:rPr lang="en-US" dirty="0" smtClean="0"/>
              <a:t>EZ </a:t>
            </a:r>
            <a:r>
              <a:rPr lang="en-US" dirty="0" err="1" smtClean="0"/>
              <a:t>Config</a:t>
            </a:r>
            <a:r>
              <a:rPr lang="en-US" dirty="0" smtClean="0"/>
              <a:t> / </a:t>
            </a:r>
            <a:r>
              <a:rPr lang="en-US" dirty="0" err="1" smtClean="0"/>
              <a:t>ScanNGo</a:t>
            </a:r>
            <a:endParaRPr lang="en-US" dirty="0" smtClean="0"/>
          </a:p>
          <a:p>
            <a:r>
              <a:rPr lang="en-US" dirty="0" smtClean="0"/>
              <a:t>Diagnostic Power Tools</a:t>
            </a:r>
          </a:p>
          <a:p>
            <a:r>
              <a:rPr lang="en-US" dirty="0" smtClean="0"/>
              <a:t>Enterprise Launcher</a:t>
            </a:r>
          </a:p>
          <a:p>
            <a:pPr lvl="1"/>
            <a:r>
              <a:rPr lang="en-US" b="0" dirty="0" smtClean="0"/>
              <a:t>Device Lockdown, Feature Lockdown, </a:t>
            </a:r>
            <a:br>
              <a:rPr lang="en-US" b="0" dirty="0" smtClean="0"/>
            </a:br>
            <a:r>
              <a:rPr lang="en-US" b="0" dirty="0" smtClean="0"/>
              <a:t>Application White-Listing</a:t>
            </a:r>
            <a:endParaRPr lang="en-US" b="0" dirty="0"/>
          </a:p>
        </p:txBody>
      </p:sp>
      <p:sp>
        <p:nvSpPr>
          <p:cNvPr id="4" name="TextBox 3"/>
          <p:cNvSpPr txBox="1"/>
          <p:nvPr/>
        </p:nvSpPr>
        <p:spPr>
          <a:xfrm>
            <a:off x="457200" y="4481466"/>
            <a:ext cx="8229600" cy="300084"/>
          </a:xfrm>
          <a:prstGeom prst="rect">
            <a:avLst/>
          </a:prstGeom>
          <a:noFill/>
          <a:ln w="9525" algn="ctr">
            <a:noFill/>
            <a:miter lim="800000"/>
            <a:headEnd/>
            <a:tailEnd/>
          </a:ln>
        </p:spPr>
        <p:txBody>
          <a:bodyPr/>
          <a:lstStyle>
            <a:defPPr>
              <a:defRPr lang="en-US"/>
            </a:defPPr>
            <a:lvl1pPr algn="ctr" fontAlgn="base">
              <a:spcAft>
                <a:spcPct val="0"/>
              </a:spcAft>
              <a:buSzPct val="65000"/>
              <a:defRPr sz="2000" b="1" i="1">
                <a:solidFill>
                  <a:srgbClr val="FF0000"/>
                </a:solidFill>
                <a:latin typeface="Arial Black" pitchFamily="34" charset="0"/>
                <a:cs typeface="Arial" pitchFamily="34" charset="0"/>
              </a:defRPr>
            </a:lvl1pPr>
          </a:lstStyle>
          <a:p>
            <a:r>
              <a:rPr lang="en-US" dirty="0" smtClean="0"/>
              <a:t>Enhancing Android for the Enterprise</a:t>
            </a:r>
            <a:endParaRPr lang="en-US" dirty="0"/>
          </a:p>
        </p:txBody>
      </p:sp>
      <p:pic>
        <p:nvPicPr>
          <p:cNvPr id="6" name="Picture 5" descr="Dolphin CT50.jpg"/>
          <p:cNvPicPr>
            <a:picLocks noChangeAspect="1"/>
          </p:cNvPicPr>
          <p:nvPr/>
        </p:nvPicPr>
        <p:blipFill rotWithShape="1">
          <a:blip r:embed="rId2" cstate="print"/>
          <a:srcRect r="49833" b="5530"/>
          <a:stretch/>
        </p:blipFill>
        <p:spPr>
          <a:xfrm>
            <a:off x="6858000" y="1047752"/>
            <a:ext cx="1978121" cy="3130105"/>
          </a:xfrm>
          <a:prstGeom prst="rect">
            <a:avLst/>
          </a:prstGeom>
          <a:effectLst>
            <a:softEdge rad="31750"/>
          </a:effectLst>
        </p:spPr>
      </p:pic>
    </p:spTree>
    <p:extLst>
      <p:ext uri="{BB962C8B-B14F-4D97-AF65-F5344CB8AC3E}">
        <p14:creationId xmlns:p14="http://schemas.microsoft.com/office/powerpoint/2010/main" xmlns="" val="18680518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WE8.1H Enterprise Advantages</a:t>
            </a:r>
            <a:endParaRPr lang="en-US" dirty="0"/>
          </a:p>
        </p:txBody>
      </p:sp>
      <p:sp>
        <p:nvSpPr>
          <p:cNvPr id="6" name="Content Placeholder 5"/>
          <p:cNvSpPr>
            <a:spLocks noGrp="1"/>
          </p:cNvSpPr>
          <p:nvPr>
            <p:ph idx="1"/>
          </p:nvPr>
        </p:nvSpPr>
        <p:spPr/>
        <p:txBody>
          <a:bodyPr/>
          <a:lstStyle/>
          <a:p>
            <a:r>
              <a:rPr lang="en-US" sz="1800" dirty="0" smtClean="0"/>
              <a:t>Released May 2014</a:t>
            </a:r>
          </a:p>
          <a:p>
            <a:r>
              <a:rPr lang="en-US" sz="1800" dirty="0" smtClean="0"/>
              <a:t>Security Architecture Inherited from the Desktop</a:t>
            </a:r>
          </a:p>
          <a:p>
            <a:pPr lvl="1"/>
            <a:r>
              <a:rPr lang="en-US" sz="1600" b="0" dirty="0" smtClean="0"/>
              <a:t>Secure Boot, </a:t>
            </a:r>
            <a:r>
              <a:rPr lang="en-US" sz="1600" b="0" dirty="0" err="1" smtClean="0"/>
              <a:t>Bitlocker</a:t>
            </a:r>
            <a:r>
              <a:rPr lang="en-US" sz="1600" b="0" dirty="0" smtClean="0"/>
              <a:t> Encryption, Application Sandboxing</a:t>
            </a:r>
          </a:p>
          <a:p>
            <a:r>
              <a:rPr lang="en-US" sz="1800" dirty="0" smtClean="0"/>
              <a:t>Shared Kernel Delivers Consistent User Experience</a:t>
            </a:r>
          </a:p>
          <a:p>
            <a:pPr lvl="1"/>
            <a:r>
              <a:rPr lang="en-US" sz="1600" b="0" dirty="0" smtClean="0"/>
              <a:t>Common Developer Tool Chain; Universal Apps</a:t>
            </a:r>
          </a:p>
          <a:p>
            <a:pPr lvl="1"/>
            <a:r>
              <a:rPr lang="en-US" sz="1600" b="0" dirty="0" smtClean="0"/>
              <a:t>Full Windows Phone App Compatibility</a:t>
            </a:r>
          </a:p>
          <a:p>
            <a:r>
              <a:rPr lang="en-US" sz="1800" dirty="0" smtClean="0"/>
              <a:t>Enterprise Assigned Access</a:t>
            </a:r>
          </a:p>
          <a:p>
            <a:pPr lvl="1"/>
            <a:r>
              <a:rPr lang="en-US" sz="1600" b="0" dirty="0" smtClean="0"/>
              <a:t>Lockdown Experience, Multiple User / Role Support</a:t>
            </a:r>
          </a:p>
          <a:p>
            <a:pPr lvl="1"/>
            <a:r>
              <a:rPr lang="en-US" sz="1600" b="0" dirty="0" smtClean="0"/>
              <a:t>Extra APIs to Enable Data Sharing by Enterprise Signed Apps</a:t>
            </a:r>
          </a:p>
          <a:p>
            <a:r>
              <a:rPr lang="en-US" sz="1800" dirty="0" smtClean="0"/>
              <a:t>Remote Management and Provisioning</a:t>
            </a:r>
          </a:p>
          <a:p>
            <a:pPr lvl="1"/>
            <a:r>
              <a:rPr lang="en-US" sz="1600" b="0" dirty="0" smtClean="0"/>
              <a:t>Open MDM Protocol</a:t>
            </a:r>
          </a:p>
          <a:p>
            <a:pPr lvl="1"/>
            <a:r>
              <a:rPr lang="en-US" sz="1600" b="0" dirty="0" smtClean="0"/>
              <a:t>Controllable OS Update Rollout</a:t>
            </a:r>
          </a:p>
        </p:txBody>
      </p:sp>
      <p:sp>
        <p:nvSpPr>
          <p:cNvPr id="7" name="TextBox 6"/>
          <p:cNvSpPr txBox="1"/>
          <p:nvPr/>
        </p:nvSpPr>
        <p:spPr>
          <a:xfrm>
            <a:off x="457200" y="4481468"/>
            <a:ext cx="8225481" cy="300083"/>
          </a:xfrm>
          <a:prstGeom prst="rect">
            <a:avLst/>
          </a:prstGeom>
          <a:noFill/>
          <a:ln w="9525" algn="ctr">
            <a:noFill/>
            <a:miter lim="800000"/>
            <a:headEnd/>
            <a:tailEnd/>
          </a:ln>
        </p:spPr>
        <p:txBody>
          <a:bodyPr/>
          <a:lstStyle>
            <a:defPPr>
              <a:defRPr lang="en-US"/>
            </a:defPPr>
            <a:lvl1pPr algn="ctr" fontAlgn="base">
              <a:spcAft>
                <a:spcPct val="0"/>
              </a:spcAft>
              <a:buSzPct val="65000"/>
              <a:defRPr sz="2000" b="1" i="1">
                <a:solidFill>
                  <a:srgbClr val="FF0000"/>
                </a:solidFill>
                <a:latin typeface="Arial Black" pitchFamily="34" charset="0"/>
                <a:cs typeface="Arial" pitchFamily="34" charset="0"/>
              </a:defRPr>
            </a:lvl1pPr>
          </a:lstStyle>
          <a:p>
            <a:r>
              <a:rPr lang="en-US" dirty="0" smtClean="0"/>
              <a:t>WE8.1H – Now Enterprise Ready</a:t>
            </a:r>
            <a:endParaRPr lang="en-US" dirty="0"/>
          </a:p>
        </p:txBody>
      </p:sp>
      <p:pic>
        <p:nvPicPr>
          <p:cNvPr id="10" name="Picture 9" descr="Dolphin CT50.jpg"/>
          <p:cNvPicPr>
            <a:picLocks noChangeAspect="1"/>
          </p:cNvPicPr>
          <p:nvPr/>
        </p:nvPicPr>
        <p:blipFill rotWithShape="1">
          <a:blip r:embed="rId2" cstate="print"/>
          <a:srcRect l="52100" r="3452" b="5530"/>
          <a:stretch/>
        </p:blipFill>
        <p:spPr>
          <a:xfrm>
            <a:off x="7010400" y="1047750"/>
            <a:ext cx="1752600" cy="3130105"/>
          </a:xfrm>
          <a:prstGeom prst="rect">
            <a:avLst/>
          </a:prstGeom>
          <a:effectLst>
            <a:softEdge rad="31750"/>
          </a:effectLst>
        </p:spPr>
      </p:pic>
    </p:spTree>
    <p:extLst>
      <p:ext uri="{BB962C8B-B14F-4D97-AF65-F5344CB8AC3E}">
        <p14:creationId xmlns:p14="http://schemas.microsoft.com/office/powerpoint/2010/main" xmlns="" val="4011776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7"/>
          <p:cNvGrpSpPr/>
          <p:nvPr/>
        </p:nvGrpSpPr>
        <p:grpSpPr>
          <a:xfrm>
            <a:off x="1282535" y="1721927"/>
            <a:ext cx="7647709" cy="299085"/>
            <a:chOff x="198120" y="2095500"/>
            <a:chExt cx="7826633" cy="299085"/>
          </a:xfrm>
        </p:grpSpPr>
        <p:sp>
          <p:nvSpPr>
            <p:cNvPr id="50" name="Pentagon 49"/>
            <p:cNvSpPr/>
            <p:nvPr/>
          </p:nvSpPr>
          <p:spPr bwMode="auto">
            <a:xfrm>
              <a:off x="975360" y="2097405"/>
              <a:ext cx="7049393" cy="297180"/>
            </a:xfrm>
            <a:prstGeom prst="homePlate">
              <a:avLst/>
            </a:prstGeom>
            <a:solidFill>
              <a:schemeClr val="bg2">
                <a:lumMod val="40000"/>
                <a:lumOff val="60000"/>
              </a:schemeClr>
            </a:solidFill>
            <a:ln>
              <a:noFill/>
            </a:ln>
            <a:effectLst/>
            <a:extLst>
              <a:ext uri="{91240B29-F687-4F45-9708-019B960494DF}">
                <a14:hiddenLine xmlns:a14="http://schemas.microsoft.com/office/drawing/2010/main" xmlns=""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endParaRPr lang="en-US" smtClean="0">
                <a:solidFill>
                  <a:srgbClr val="000000"/>
                </a:solidFill>
                <a:latin typeface="Arial" charset="0"/>
              </a:endParaRPr>
            </a:p>
          </p:txBody>
        </p:sp>
        <p:sp>
          <p:nvSpPr>
            <p:cNvPr id="49" name="Pentagon 48"/>
            <p:cNvSpPr/>
            <p:nvPr/>
          </p:nvSpPr>
          <p:spPr bwMode="auto">
            <a:xfrm rot="10800000">
              <a:off x="198120" y="2095500"/>
              <a:ext cx="6050280" cy="295275"/>
            </a:xfrm>
            <a:prstGeom prst="homePlate">
              <a:avLst/>
            </a:prstGeom>
            <a:solidFill>
              <a:schemeClr val="bg2">
                <a:lumMod val="40000"/>
                <a:lumOff val="60000"/>
              </a:schemeClr>
            </a:solidFill>
            <a:ln>
              <a:noFill/>
            </a:ln>
            <a:effectLst/>
            <a:extLst>
              <a:ext uri="{91240B29-F687-4F45-9708-019B960494DF}">
                <a14:hiddenLine xmlns:a14="http://schemas.microsoft.com/office/drawing/2010/main" xmlns=""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endParaRPr lang="en-US" smtClean="0">
                <a:solidFill>
                  <a:srgbClr val="000000"/>
                </a:solidFill>
                <a:latin typeface="Arial" charset="0"/>
              </a:endParaRPr>
            </a:p>
          </p:txBody>
        </p:sp>
      </p:grpSp>
      <p:pic>
        <p:nvPicPr>
          <p:cNvPr id="2058" name="Picture 10" descr="CN51_Field_Service_413.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281460" y="709676"/>
            <a:ext cx="1176366" cy="10191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marckka\AppData\Local\Microsoft\Windows\Temporary Internet Files\Content.IE5\42866RTB\Truck_Driver_09_2_039.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295902" y="716290"/>
            <a:ext cx="1168117" cy="10125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Handheld Mobile Computer Portfolio</a:t>
            </a:r>
            <a:endParaRPr lang="en-US" dirty="0"/>
          </a:p>
        </p:txBody>
      </p:sp>
      <p:grpSp>
        <p:nvGrpSpPr>
          <p:cNvPr id="4" name="Group 58"/>
          <p:cNvGrpSpPr/>
          <p:nvPr/>
        </p:nvGrpSpPr>
        <p:grpSpPr>
          <a:xfrm>
            <a:off x="1244360" y="2428875"/>
            <a:ext cx="899605" cy="1342697"/>
            <a:chOff x="1384056" y="2428875"/>
            <a:chExt cx="899605" cy="1342697"/>
          </a:xfrm>
        </p:grpSpPr>
        <p:pic>
          <p:nvPicPr>
            <p:cNvPr id="32" name="Picture 2" descr="C:\Users\marckka\Documents\60s\Pictures\Numeric with WM.tif"/>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511193" y="2428875"/>
              <a:ext cx="670826" cy="8787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2"/>
            <p:cNvSpPr/>
            <p:nvPr/>
          </p:nvSpPr>
          <p:spPr>
            <a:xfrm>
              <a:off x="1384056" y="3294518"/>
              <a:ext cx="899605" cy="477054"/>
            </a:xfrm>
            <a:prstGeom prst="rect">
              <a:avLst/>
            </a:prstGeom>
          </p:spPr>
          <p:txBody>
            <a:bodyPr wrap="none">
              <a:spAutoFit/>
            </a:bodyPr>
            <a:lstStyle/>
            <a:p>
              <a:pPr algn="ctr"/>
              <a:r>
                <a:rPr lang="en-US" sz="1400" dirty="0" smtClean="0">
                  <a:solidFill>
                    <a:srgbClr val="FF0000"/>
                  </a:solidFill>
                  <a:latin typeface="+mn-lt"/>
                </a:rPr>
                <a:t>D60s</a:t>
              </a:r>
            </a:p>
            <a:p>
              <a:pPr algn="ctr"/>
              <a:r>
                <a:rPr lang="en-US" sz="1100" dirty="0" err="1" smtClean="0">
                  <a:solidFill>
                    <a:srgbClr val="FFFFFF">
                      <a:lumMod val="50000"/>
                    </a:srgbClr>
                  </a:solidFill>
                  <a:latin typeface="+mn-lt"/>
                </a:rPr>
                <a:t>Scanphone</a:t>
              </a:r>
              <a:endParaRPr lang="en-US" sz="1100" dirty="0">
                <a:solidFill>
                  <a:srgbClr val="FFFFFF">
                    <a:lumMod val="50000"/>
                  </a:srgbClr>
                </a:solidFill>
                <a:latin typeface="+mn-lt"/>
              </a:endParaRPr>
            </a:p>
          </p:txBody>
        </p:sp>
      </p:grpSp>
      <p:grpSp>
        <p:nvGrpSpPr>
          <p:cNvPr id="5" name="Group 3"/>
          <p:cNvGrpSpPr/>
          <p:nvPr/>
        </p:nvGrpSpPr>
        <p:grpSpPr>
          <a:xfrm>
            <a:off x="2451873" y="2409791"/>
            <a:ext cx="1090362" cy="1325914"/>
            <a:chOff x="2294333" y="2447925"/>
            <a:chExt cx="1090362" cy="1325914"/>
          </a:xfrm>
        </p:grpSpPr>
        <p:pic>
          <p:nvPicPr>
            <p:cNvPr id="31" name="Picture 30"/>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2538264" y="2447925"/>
              <a:ext cx="583455" cy="827429"/>
            </a:xfrm>
            <a:prstGeom prst="rect">
              <a:avLst/>
            </a:prstGeom>
          </p:spPr>
        </p:pic>
        <p:sp>
          <p:nvSpPr>
            <p:cNvPr id="35" name="Rectangle 34"/>
            <p:cNvSpPr/>
            <p:nvPr/>
          </p:nvSpPr>
          <p:spPr>
            <a:xfrm>
              <a:off x="2294333" y="3296785"/>
              <a:ext cx="1090362" cy="477054"/>
            </a:xfrm>
            <a:prstGeom prst="rect">
              <a:avLst/>
            </a:prstGeom>
          </p:spPr>
          <p:txBody>
            <a:bodyPr wrap="none">
              <a:spAutoFit/>
            </a:bodyPr>
            <a:lstStyle/>
            <a:p>
              <a:pPr algn="ctr"/>
              <a:r>
                <a:rPr lang="en-US" sz="1400" dirty="0" smtClean="0">
                  <a:solidFill>
                    <a:srgbClr val="FF0000"/>
                  </a:solidFill>
                  <a:latin typeface="+mn-lt"/>
                </a:rPr>
                <a:t>D70e/D75e</a:t>
              </a:r>
              <a:endParaRPr lang="en-US" sz="1100" dirty="0" smtClean="0">
                <a:solidFill>
                  <a:srgbClr val="FF0000"/>
                </a:solidFill>
                <a:latin typeface="+mn-lt"/>
              </a:endParaRPr>
            </a:p>
            <a:p>
              <a:pPr algn="ctr"/>
              <a:r>
                <a:rPr lang="en-US" sz="1100" dirty="0" smtClean="0">
                  <a:solidFill>
                    <a:srgbClr val="FFFFFF">
                      <a:lumMod val="50000"/>
                    </a:srgbClr>
                  </a:solidFill>
                  <a:latin typeface="+mn-lt"/>
                </a:rPr>
                <a:t>Hybrid</a:t>
              </a:r>
              <a:endParaRPr lang="en-US" sz="1100" dirty="0">
                <a:solidFill>
                  <a:srgbClr val="FFFFFF">
                    <a:lumMod val="50000"/>
                  </a:srgbClr>
                </a:solidFill>
                <a:latin typeface="+mn-lt"/>
              </a:endParaRPr>
            </a:p>
          </p:txBody>
        </p:sp>
      </p:grpSp>
      <p:pic>
        <p:nvPicPr>
          <p:cNvPr id="1026" name="Picture 2" descr="C:\Users\marckka\AppData\Local\Microsoft\Windows\Temporary Internet Files\Content.IE5\42866RTB\Field_Service_2_AZ_034.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464018" y="700646"/>
            <a:ext cx="1171456" cy="102820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marckka\AppData\Local\Microsoft\Windows\Temporary Internet Files\Content.IE5\7WL2RGVQ\CS40_Appliance_Repair_121.jpg"/>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1341472" y="724910"/>
            <a:ext cx="1057745" cy="994417"/>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marckka\AppData\Local\Microsoft\Windows\Temporary Internet Files\Content.IE5\HOTHDP3T\CS40_Appliance_Repair_077.jpg"/>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2389687" y="712729"/>
            <a:ext cx="874906" cy="100659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marckka\AppData\Local\Microsoft\Windows\Temporary Internet Files\Content.IE5\42866RTB\Appliance_Repair_09_051.jpg"/>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3264598" y="706820"/>
            <a:ext cx="1069281" cy="101250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marckka\AppData\Local\Microsoft\Windows\Temporary Internet Files\Content.IE5\42866RTB\Paper_Mill_CN70e_102.jpg"/>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7635478" y="711737"/>
            <a:ext cx="1190089" cy="1017090"/>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6"/>
          <p:cNvSpPr txBox="1">
            <a:spLocks noChangeArrowheads="1"/>
          </p:cNvSpPr>
          <p:nvPr/>
        </p:nvSpPr>
        <p:spPr bwMode="auto">
          <a:xfrm>
            <a:off x="1458779" y="1681087"/>
            <a:ext cx="94769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b="1">
                <a:solidFill>
                  <a:srgbClr val="003D78"/>
                </a:solidFill>
                <a:latin typeface="Trebuchet MS" pitchFamily="34" charset="0"/>
                <a:cs typeface="Arial" pitchFamily="34" charset="0"/>
              </a:defRPr>
            </a:lvl1pPr>
            <a:lvl2pPr marL="742950" indent="-285750" eaLnBrk="0" hangingPunct="0">
              <a:defRPr sz="1100" b="1">
                <a:solidFill>
                  <a:srgbClr val="003D78"/>
                </a:solidFill>
                <a:latin typeface="Trebuchet MS" pitchFamily="34" charset="0"/>
                <a:cs typeface="Arial" pitchFamily="34" charset="0"/>
              </a:defRPr>
            </a:lvl2pPr>
            <a:lvl3pPr marL="1143000" indent="-228600" eaLnBrk="0" hangingPunct="0">
              <a:defRPr sz="1100" b="1">
                <a:solidFill>
                  <a:srgbClr val="003D78"/>
                </a:solidFill>
                <a:latin typeface="Trebuchet MS" pitchFamily="34" charset="0"/>
                <a:cs typeface="Arial" pitchFamily="34" charset="0"/>
              </a:defRPr>
            </a:lvl3pPr>
            <a:lvl4pPr marL="1600200" indent="-228600" eaLnBrk="0" hangingPunct="0">
              <a:defRPr sz="1100" b="1">
                <a:solidFill>
                  <a:srgbClr val="003D78"/>
                </a:solidFill>
                <a:latin typeface="Trebuchet MS" pitchFamily="34" charset="0"/>
                <a:cs typeface="Arial" pitchFamily="34" charset="0"/>
              </a:defRPr>
            </a:lvl4pPr>
            <a:lvl5pPr marL="2057400" indent="-228600" eaLnBrk="0" hangingPunct="0">
              <a:defRPr sz="1100" b="1">
                <a:solidFill>
                  <a:srgbClr val="003D78"/>
                </a:solidFill>
                <a:latin typeface="Trebuchet MS" pitchFamily="34" charset="0"/>
                <a:cs typeface="Arial" pitchFamily="34" charset="0"/>
              </a:defRPr>
            </a:lvl5pPr>
            <a:lvl6pPr marL="2514600" indent="-228600" eaLnBrk="0" fontAlgn="base" hangingPunct="0">
              <a:spcBef>
                <a:spcPct val="0"/>
              </a:spcBef>
              <a:spcAft>
                <a:spcPct val="0"/>
              </a:spcAft>
              <a:defRPr sz="1100" b="1">
                <a:solidFill>
                  <a:srgbClr val="003D78"/>
                </a:solidFill>
                <a:latin typeface="Trebuchet MS" pitchFamily="34" charset="0"/>
                <a:cs typeface="Arial" pitchFamily="34" charset="0"/>
              </a:defRPr>
            </a:lvl6pPr>
            <a:lvl7pPr marL="2971800" indent="-228600" eaLnBrk="0" fontAlgn="base" hangingPunct="0">
              <a:spcBef>
                <a:spcPct val="0"/>
              </a:spcBef>
              <a:spcAft>
                <a:spcPct val="0"/>
              </a:spcAft>
              <a:defRPr sz="1100" b="1">
                <a:solidFill>
                  <a:srgbClr val="003D78"/>
                </a:solidFill>
                <a:latin typeface="Trebuchet MS" pitchFamily="34" charset="0"/>
                <a:cs typeface="Arial" pitchFamily="34" charset="0"/>
              </a:defRPr>
            </a:lvl7pPr>
            <a:lvl8pPr marL="3429000" indent="-228600" eaLnBrk="0" fontAlgn="base" hangingPunct="0">
              <a:spcBef>
                <a:spcPct val="0"/>
              </a:spcBef>
              <a:spcAft>
                <a:spcPct val="0"/>
              </a:spcAft>
              <a:defRPr sz="1100" b="1">
                <a:solidFill>
                  <a:srgbClr val="003D78"/>
                </a:solidFill>
                <a:latin typeface="Trebuchet MS" pitchFamily="34" charset="0"/>
                <a:cs typeface="Arial" pitchFamily="34" charset="0"/>
              </a:defRPr>
            </a:lvl8pPr>
            <a:lvl9pPr marL="3886200" indent="-228600" eaLnBrk="0" fontAlgn="base" hangingPunct="0">
              <a:spcBef>
                <a:spcPct val="0"/>
              </a:spcBef>
              <a:spcAft>
                <a:spcPct val="0"/>
              </a:spcAft>
              <a:defRPr sz="1100" b="1">
                <a:solidFill>
                  <a:srgbClr val="003D78"/>
                </a:solidFill>
                <a:latin typeface="Trebuchet MS" pitchFamily="34" charset="0"/>
                <a:cs typeface="Arial" pitchFamily="34" charset="0"/>
              </a:defRPr>
            </a:lvl9pPr>
          </a:lstStyle>
          <a:p>
            <a:pPr eaLnBrk="1" hangingPunct="1"/>
            <a:r>
              <a:rPr lang="en-US" sz="1600" dirty="0" smtClean="0">
                <a:solidFill>
                  <a:srgbClr val="000000"/>
                </a:solidFill>
                <a:latin typeface="Arial" pitchFamily="34" charset="0"/>
              </a:rPr>
              <a:t>Durable</a:t>
            </a:r>
            <a:endParaRPr lang="en-US" sz="1600" dirty="0">
              <a:solidFill>
                <a:srgbClr val="000000"/>
              </a:solidFill>
              <a:latin typeface="Arial" pitchFamily="34" charset="0"/>
            </a:endParaRPr>
          </a:p>
        </p:txBody>
      </p:sp>
      <p:sp>
        <p:nvSpPr>
          <p:cNvPr id="20" name="TextBox 17"/>
          <p:cNvSpPr txBox="1">
            <a:spLocks noChangeArrowheads="1"/>
          </p:cNvSpPr>
          <p:nvPr/>
        </p:nvSpPr>
        <p:spPr bwMode="auto">
          <a:xfrm>
            <a:off x="6879718" y="1677514"/>
            <a:ext cx="173990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100" b="1">
                <a:solidFill>
                  <a:srgbClr val="003D78"/>
                </a:solidFill>
                <a:latin typeface="Trebuchet MS" pitchFamily="34" charset="0"/>
                <a:cs typeface="Arial" pitchFamily="34" charset="0"/>
              </a:defRPr>
            </a:lvl1pPr>
            <a:lvl2pPr marL="742950" indent="-285750" eaLnBrk="0" hangingPunct="0">
              <a:defRPr sz="1100" b="1">
                <a:solidFill>
                  <a:srgbClr val="003D78"/>
                </a:solidFill>
                <a:latin typeface="Trebuchet MS" pitchFamily="34" charset="0"/>
                <a:cs typeface="Arial" pitchFamily="34" charset="0"/>
              </a:defRPr>
            </a:lvl2pPr>
            <a:lvl3pPr marL="1143000" indent="-228600" eaLnBrk="0" hangingPunct="0">
              <a:defRPr sz="1100" b="1">
                <a:solidFill>
                  <a:srgbClr val="003D78"/>
                </a:solidFill>
                <a:latin typeface="Trebuchet MS" pitchFamily="34" charset="0"/>
                <a:cs typeface="Arial" pitchFamily="34" charset="0"/>
              </a:defRPr>
            </a:lvl3pPr>
            <a:lvl4pPr marL="1600200" indent="-228600" eaLnBrk="0" hangingPunct="0">
              <a:defRPr sz="1100" b="1">
                <a:solidFill>
                  <a:srgbClr val="003D78"/>
                </a:solidFill>
                <a:latin typeface="Trebuchet MS" pitchFamily="34" charset="0"/>
                <a:cs typeface="Arial" pitchFamily="34" charset="0"/>
              </a:defRPr>
            </a:lvl4pPr>
            <a:lvl5pPr marL="2057400" indent="-228600" eaLnBrk="0" hangingPunct="0">
              <a:defRPr sz="1100" b="1">
                <a:solidFill>
                  <a:srgbClr val="003D78"/>
                </a:solidFill>
                <a:latin typeface="Trebuchet MS" pitchFamily="34" charset="0"/>
                <a:cs typeface="Arial" pitchFamily="34" charset="0"/>
              </a:defRPr>
            </a:lvl5pPr>
            <a:lvl6pPr marL="2514600" indent="-228600" eaLnBrk="0" fontAlgn="base" hangingPunct="0">
              <a:spcBef>
                <a:spcPct val="0"/>
              </a:spcBef>
              <a:spcAft>
                <a:spcPct val="0"/>
              </a:spcAft>
              <a:defRPr sz="1100" b="1">
                <a:solidFill>
                  <a:srgbClr val="003D78"/>
                </a:solidFill>
                <a:latin typeface="Trebuchet MS" pitchFamily="34" charset="0"/>
                <a:cs typeface="Arial" pitchFamily="34" charset="0"/>
              </a:defRPr>
            </a:lvl6pPr>
            <a:lvl7pPr marL="2971800" indent="-228600" eaLnBrk="0" fontAlgn="base" hangingPunct="0">
              <a:spcBef>
                <a:spcPct val="0"/>
              </a:spcBef>
              <a:spcAft>
                <a:spcPct val="0"/>
              </a:spcAft>
              <a:defRPr sz="1100" b="1">
                <a:solidFill>
                  <a:srgbClr val="003D78"/>
                </a:solidFill>
                <a:latin typeface="Trebuchet MS" pitchFamily="34" charset="0"/>
                <a:cs typeface="Arial" pitchFamily="34" charset="0"/>
              </a:defRPr>
            </a:lvl7pPr>
            <a:lvl8pPr marL="3429000" indent="-228600" eaLnBrk="0" fontAlgn="base" hangingPunct="0">
              <a:spcBef>
                <a:spcPct val="0"/>
              </a:spcBef>
              <a:spcAft>
                <a:spcPct val="0"/>
              </a:spcAft>
              <a:defRPr sz="1100" b="1">
                <a:solidFill>
                  <a:srgbClr val="003D78"/>
                </a:solidFill>
                <a:latin typeface="Trebuchet MS" pitchFamily="34" charset="0"/>
                <a:cs typeface="Arial" pitchFamily="34" charset="0"/>
              </a:defRPr>
            </a:lvl8pPr>
            <a:lvl9pPr marL="3886200" indent="-228600" eaLnBrk="0" fontAlgn="base" hangingPunct="0">
              <a:spcBef>
                <a:spcPct val="0"/>
              </a:spcBef>
              <a:spcAft>
                <a:spcPct val="0"/>
              </a:spcAft>
              <a:defRPr sz="1100" b="1">
                <a:solidFill>
                  <a:srgbClr val="003D78"/>
                </a:solidFill>
                <a:latin typeface="Trebuchet MS" pitchFamily="34" charset="0"/>
                <a:cs typeface="Arial" pitchFamily="34" charset="0"/>
              </a:defRPr>
            </a:lvl9pPr>
          </a:lstStyle>
          <a:p>
            <a:pPr eaLnBrk="1" hangingPunct="1"/>
            <a:r>
              <a:rPr lang="en-US" sz="1600" dirty="0" smtClean="0">
                <a:solidFill>
                  <a:srgbClr val="000000"/>
                </a:solidFill>
                <a:latin typeface="Arial" pitchFamily="34" charset="0"/>
              </a:rPr>
              <a:t>Ultra Rugged</a:t>
            </a:r>
            <a:endParaRPr lang="en-US" sz="1600" dirty="0">
              <a:solidFill>
                <a:srgbClr val="000000"/>
              </a:solidFill>
              <a:latin typeface="Arial" pitchFamily="34" charset="0"/>
            </a:endParaRPr>
          </a:p>
        </p:txBody>
      </p:sp>
      <p:grpSp>
        <p:nvGrpSpPr>
          <p:cNvPr id="6" name="Group 5"/>
          <p:cNvGrpSpPr/>
          <p:nvPr/>
        </p:nvGrpSpPr>
        <p:grpSpPr>
          <a:xfrm>
            <a:off x="190500" y="722161"/>
            <a:ext cx="1109356" cy="1340191"/>
            <a:chOff x="238125" y="1261263"/>
            <a:chExt cx="1109356" cy="1475666"/>
          </a:xfrm>
        </p:grpSpPr>
        <p:pic>
          <p:nvPicPr>
            <p:cNvPr id="2060" name="Picture 12" descr="Appliance_Repair_09_048.jpg"/>
            <p:cNvPicPr>
              <a:picLocks noChangeAspect="1" noChangeArrowheads="1"/>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a:off x="246288" y="1261263"/>
              <a:ext cx="1091696" cy="1103102"/>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Rectangle 29"/>
            <p:cNvSpPr/>
            <p:nvPr/>
          </p:nvSpPr>
          <p:spPr bwMode="auto">
            <a:xfrm>
              <a:off x="238125" y="2319134"/>
              <a:ext cx="1109356" cy="417795"/>
            </a:xfrm>
            <a:prstGeom prst="rect">
              <a:avLst/>
            </a:prstGeom>
            <a:solidFill>
              <a:schemeClr val="bg2">
                <a:lumMod val="60000"/>
                <a:lumOff val="40000"/>
              </a:schemeClr>
            </a:solidFill>
            <a:ln w="9525" cap="flat" cmpd="sng" algn="ctr">
              <a:noFill/>
              <a:prstDash val="solid"/>
              <a:round/>
              <a:headEnd type="none" w="med" len="med"/>
              <a:tailEnd type="none" w="med" len="med"/>
            </a:ln>
            <a:effectLst>
              <a:softEdge rad="12700"/>
            </a:effectLst>
          </p:spPr>
          <p:txBody>
            <a:bodyPr/>
            <a:lstStyle/>
            <a:p>
              <a:pPr algn="ctr">
                <a:defRPr/>
              </a:pPr>
              <a:r>
                <a:rPr lang="en-US" sz="1600" b="1" dirty="0" smtClean="0">
                  <a:solidFill>
                    <a:srgbClr val="000000"/>
                  </a:solidFill>
                  <a:latin typeface="Arial" charset="0"/>
                  <a:ea typeface="ＭＳ Ｐゴシック" pitchFamily="8" charset="-128"/>
                </a:rPr>
                <a:t>BYOD</a:t>
              </a:r>
              <a:endParaRPr lang="en-US" sz="1600" b="1" dirty="0">
                <a:solidFill>
                  <a:srgbClr val="000000"/>
                </a:solidFill>
                <a:latin typeface="Arial" charset="0"/>
                <a:ea typeface="ＭＳ Ｐゴシック" pitchFamily="8" charset="-128"/>
              </a:endParaRPr>
            </a:p>
          </p:txBody>
        </p:sp>
      </p:grpSp>
      <p:sp>
        <p:nvSpPr>
          <p:cNvPr id="38" name="TextBox 16"/>
          <p:cNvSpPr txBox="1">
            <a:spLocks noChangeArrowheads="1"/>
          </p:cNvSpPr>
          <p:nvPr/>
        </p:nvSpPr>
        <p:spPr bwMode="auto">
          <a:xfrm>
            <a:off x="4166698" y="1669636"/>
            <a:ext cx="9460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b="1">
                <a:solidFill>
                  <a:srgbClr val="003D78"/>
                </a:solidFill>
                <a:latin typeface="Trebuchet MS" pitchFamily="34" charset="0"/>
                <a:cs typeface="Arial" pitchFamily="34" charset="0"/>
              </a:defRPr>
            </a:lvl1pPr>
            <a:lvl2pPr marL="742950" indent="-285750" eaLnBrk="0" hangingPunct="0">
              <a:defRPr sz="1100" b="1">
                <a:solidFill>
                  <a:srgbClr val="003D78"/>
                </a:solidFill>
                <a:latin typeface="Trebuchet MS" pitchFamily="34" charset="0"/>
                <a:cs typeface="Arial" pitchFamily="34" charset="0"/>
              </a:defRPr>
            </a:lvl2pPr>
            <a:lvl3pPr marL="1143000" indent="-228600" eaLnBrk="0" hangingPunct="0">
              <a:defRPr sz="1100" b="1">
                <a:solidFill>
                  <a:srgbClr val="003D78"/>
                </a:solidFill>
                <a:latin typeface="Trebuchet MS" pitchFamily="34" charset="0"/>
                <a:cs typeface="Arial" pitchFamily="34" charset="0"/>
              </a:defRPr>
            </a:lvl3pPr>
            <a:lvl4pPr marL="1600200" indent="-228600" eaLnBrk="0" hangingPunct="0">
              <a:defRPr sz="1100" b="1">
                <a:solidFill>
                  <a:srgbClr val="003D78"/>
                </a:solidFill>
                <a:latin typeface="Trebuchet MS" pitchFamily="34" charset="0"/>
                <a:cs typeface="Arial" pitchFamily="34" charset="0"/>
              </a:defRPr>
            </a:lvl4pPr>
            <a:lvl5pPr marL="2057400" indent="-228600" eaLnBrk="0" hangingPunct="0">
              <a:defRPr sz="1100" b="1">
                <a:solidFill>
                  <a:srgbClr val="003D78"/>
                </a:solidFill>
                <a:latin typeface="Trebuchet MS" pitchFamily="34" charset="0"/>
                <a:cs typeface="Arial" pitchFamily="34" charset="0"/>
              </a:defRPr>
            </a:lvl5pPr>
            <a:lvl6pPr marL="2514600" indent="-228600" eaLnBrk="0" fontAlgn="base" hangingPunct="0">
              <a:spcBef>
                <a:spcPct val="0"/>
              </a:spcBef>
              <a:spcAft>
                <a:spcPct val="0"/>
              </a:spcAft>
              <a:defRPr sz="1100" b="1">
                <a:solidFill>
                  <a:srgbClr val="003D78"/>
                </a:solidFill>
                <a:latin typeface="Trebuchet MS" pitchFamily="34" charset="0"/>
                <a:cs typeface="Arial" pitchFamily="34" charset="0"/>
              </a:defRPr>
            </a:lvl6pPr>
            <a:lvl7pPr marL="2971800" indent="-228600" eaLnBrk="0" fontAlgn="base" hangingPunct="0">
              <a:spcBef>
                <a:spcPct val="0"/>
              </a:spcBef>
              <a:spcAft>
                <a:spcPct val="0"/>
              </a:spcAft>
              <a:defRPr sz="1100" b="1">
                <a:solidFill>
                  <a:srgbClr val="003D78"/>
                </a:solidFill>
                <a:latin typeface="Trebuchet MS" pitchFamily="34" charset="0"/>
                <a:cs typeface="Arial" pitchFamily="34" charset="0"/>
              </a:defRPr>
            </a:lvl7pPr>
            <a:lvl8pPr marL="3429000" indent="-228600" eaLnBrk="0" fontAlgn="base" hangingPunct="0">
              <a:spcBef>
                <a:spcPct val="0"/>
              </a:spcBef>
              <a:spcAft>
                <a:spcPct val="0"/>
              </a:spcAft>
              <a:defRPr sz="1100" b="1">
                <a:solidFill>
                  <a:srgbClr val="003D78"/>
                </a:solidFill>
                <a:latin typeface="Trebuchet MS" pitchFamily="34" charset="0"/>
                <a:cs typeface="Arial" pitchFamily="34" charset="0"/>
              </a:defRPr>
            </a:lvl8pPr>
            <a:lvl9pPr marL="3886200" indent="-228600" eaLnBrk="0" fontAlgn="base" hangingPunct="0">
              <a:spcBef>
                <a:spcPct val="0"/>
              </a:spcBef>
              <a:spcAft>
                <a:spcPct val="0"/>
              </a:spcAft>
              <a:defRPr sz="1100" b="1">
                <a:solidFill>
                  <a:srgbClr val="003D78"/>
                </a:solidFill>
                <a:latin typeface="Trebuchet MS" pitchFamily="34" charset="0"/>
                <a:cs typeface="Arial" pitchFamily="34" charset="0"/>
              </a:defRPr>
            </a:lvl9pPr>
          </a:lstStyle>
          <a:p>
            <a:pPr eaLnBrk="1" hangingPunct="1"/>
            <a:r>
              <a:rPr lang="en-US" sz="1600" dirty="0" smtClean="0">
                <a:solidFill>
                  <a:srgbClr val="000000"/>
                </a:solidFill>
                <a:latin typeface="Arial" pitchFamily="34" charset="0"/>
              </a:rPr>
              <a:t>Rugged</a:t>
            </a:r>
            <a:endParaRPr lang="en-US" sz="1600" dirty="0">
              <a:solidFill>
                <a:srgbClr val="000000"/>
              </a:solidFill>
              <a:latin typeface="Arial" pitchFamily="34" charset="0"/>
            </a:endParaRPr>
          </a:p>
        </p:txBody>
      </p:sp>
      <p:grpSp>
        <p:nvGrpSpPr>
          <p:cNvPr id="7" name="Group 4"/>
          <p:cNvGrpSpPr/>
          <p:nvPr/>
        </p:nvGrpSpPr>
        <p:grpSpPr>
          <a:xfrm>
            <a:off x="5557218" y="2371729"/>
            <a:ext cx="643125" cy="1395579"/>
            <a:chOff x="4289755" y="2371725"/>
            <a:chExt cx="643125" cy="1395579"/>
          </a:xfrm>
        </p:grpSpPr>
        <p:pic>
          <p:nvPicPr>
            <p:cNvPr id="36" name="Picture 2" descr="C:\Users\marckka\AppData\Local\Microsoft\Windows\Temporary Internet Files\Content.IE5\HOTHDP3T\Thumb_CN51_13_PRO6a.jpg"/>
            <p:cNvPicPr>
              <a:picLocks noChangeAspect="1" noChangeArrowheads="1"/>
            </p:cNvPicPr>
            <p:nvPr/>
          </p:nvPicPr>
          <p:blipFill rotWithShape="1">
            <a:blip r:embed="rId13" cstate="email">
              <a:extLst>
                <a:ext uri="{28A0092B-C50C-407E-A947-70E740481C1C}">
                  <a14:useLocalDpi xmlns:a14="http://schemas.microsoft.com/office/drawing/2010/main" xmlns="" val="0"/>
                </a:ext>
              </a:extLst>
            </a:blip>
            <a:srcRect/>
            <a:stretch/>
          </p:blipFill>
          <p:spPr bwMode="auto">
            <a:xfrm>
              <a:off x="4311266" y="2371725"/>
              <a:ext cx="620574" cy="882645"/>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Rectangle 39"/>
            <p:cNvSpPr/>
            <p:nvPr/>
          </p:nvSpPr>
          <p:spPr>
            <a:xfrm>
              <a:off x="4289755" y="3290250"/>
              <a:ext cx="643125" cy="477054"/>
            </a:xfrm>
            <a:prstGeom prst="rect">
              <a:avLst/>
            </a:prstGeom>
          </p:spPr>
          <p:txBody>
            <a:bodyPr wrap="none">
              <a:spAutoFit/>
            </a:bodyPr>
            <a:lstStyle/>
            <a:p>
              <a:pPr algn="ctr"/>
              <a:r>
                <a:rPr lang="en-US" sz="1400" dirty="0" smtClean="0">
                  <a:solidFill>
                    <a:srgbClr val="FF0000"/>
                  </a:solidFill>
                  <a:latin typeface="+mn-lt"/>
                </a:rPr>
                <a:t>CN51</a:t>
              </a:r>
            </a:p>
            <a:p>
              <a:pPr algn="ctr"/>
              <a:r>
                <a:rPr lang="en-US" sz="1100" dirty="0" smtClean="0">
                  <a:solidFill>
                    <a:srgbClr val="FFFFFF">
                      <a:lumMod val="50000"/>
                    </a:srgbClr>
                  </a:solidFill>
                  <a:latin typeface="+mn-lt"/>
                </a:rPr>
                <a:t>EDA</a:t>
              </a:r>
              <a:endParaRPr lang="en-US" sz="1100" dirty="0">
                <a:solidFill>
                  <a:srgbClr val="FFFFFF">
                    <a:lumMod val="50000"/>
                  </a:srgbClr>
                </a:solidFill>
                <a:latin typeface="+mn-lt"/>
              </a:endParaRPr>
            </a:p>
          </p:txBody>
        </p:sp>
      </p:grpSp>
      <p:pic>
        <p:nvPicPr>
          <p:cNvPr id="41" name="Picture 40" descr="cn70e.png"/>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7691224" y="2200277"/>
            <a:ext cx="543494" cy="1058017"/>
          </a:xfrm>
          <a:prstGeom prst="rect">
            <a:avLst/>
          </a:prstGeom>
        </p:spPr>
      </p:pic>
      <p:pic>
        <p:nvPicPr>
          <p:cNvPr id="42" name="Picture 41" descr="cn70.png"/>
          <p:cNvPicPr>
            <a:picLocks noChangeAspect="1"/>
          </p:cNvPicPr>
          <p:nvPr/>
        </p:nvPicPr>
        <p:blipFill>
          <a:blip r:embed="rId15" cstate="email">
            <a:extLst>
              <a:ext uri="{28A0092B-C50C-407E-A947-70E740481C1C}">
                <a14:useLocalDpi xmlns:a14="http://schemas.microsoft.com/office/drawing/2010/main" xmlns="" val="0"/>
              </a:ext>
            </a:extLst>
          </a:blip>
          <a:stretch>
            <a:fillRect/>
          </a:stretch>
        </p:blipFill>
        <p:spPr>
          <a:xfrm>
            <a:off x="6902818" y="2247902"/>
            <a:ext cx="562974" cy="999487"/>
          </a:xfrm>
          <a:prstGeom prst="rect">
            <a:avLst/>
          </a:prstGeom>
        </p:spPr>
      </p:pic>
      <p:pic>
        <p:nvPicPr>
          <p:cNvPr id="43" name="Picture 42"/>
          <p:cNvPicPr>
            <a:picLocks noChangeAspect="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394938" y="2072197"/>
            <a:ext cx="688630" cy="1318705"/>
          </a:xfrm>
          <a:prstGeom prst="rect">
            <a:avLst/>
          </a:prstGeom>
        </p:spPr>
      </p:pic>
      <p:sp>
        <p:nvSpPr>
          <p:cNvPr id="44" name="Rectangle 43"/>
          <p:cNvSpPr/>
          <p:nvPr/>
        </p:nvSpPr>
        <p:spPr>
          <a:xfrm>
            <a:off x="6946504" y="3289348"/>
            <a:ext cx="643125" cy="477054"/>
          </a:xfrm>
          <a:prstGeom prst="rect">
            <a:avLst/>
          </a:prstGeom>
        </p:spPr>
        <p:txBody>
          <a:bodyPr wrap="none">
            <a:spAutoFit/>
          </a:bodyPr>
          <a:lstStyle/>
          <a:p>
            <a:pPr algn="ctr"/>
            <a:r>
              <a:rPr lang="en-US" sz="1400" dirty="0" smtClean="0">
                <a:solidFill>
                  <a:srgbClr val="FF0000"/>
                </a:solidFill>
                <a:latin typeface="+mn-lt"/>
              </a:rPr>
              <a:t>CN70</a:t>
            </a:r>
          </a:p>
          <a:p>
            <a:pPr algn="ctr"/>
            <a:r>
              <a:rPr lang="en-US" sz="1100" dirty="0" smtClean="0">
                <a:solidFill>
                  <a:srgbClr val="FFFFFF">
                    <a:lumMod val="50000"/>
                  </a:srgbClr>
                </a:solidFill>
                <a:latin typeface="+mn-lt"/>
              </a:rPr>
              <a:t>EDA</a:t>
            </a:r>
            <a:endParaRPr lang="en-US" sz="1100" dirty="0">
              <a:solidFill>
                <a:srgbClr val="FFFFFF">
                  <a:lumMod val="50000"/>
                </a:srgbClr>
              </a:solidFill>
              <a:latin typeface="+mn-lt"/>
            </a:endParaRPr>
          </a:p>
        </p:txBody>
      </p:sp>
      <p:sp>
        <p:nvSpPr>
          <p:cNvPr id="45" name="Rectangle 44"/>
          <p:cNvSpPr/>
          <p:nvPr/>
        </p:nvSpPr>
        <p:spPr>
          <a:xfrm>
            <a:off x="7658578" y="3296491"/>
            <a:ext cx="742511" cy="477054"/>
          </a:xfrm>
          <a:prstGeom prst="rect">
            <a:avLst/>
          </a:prstGeom>
        </p:spPr>
        <p:txBody>
          <a:bodyPr wrap="none">
            <a:spAutoFit/>
          </a:bodyPr>
          <a:lstStyle/>
          <a:p>
            <a:pPr algn="ctr"/>
            <a:r>
              <a:rPr lang="en-US" sz="1400" dirty="0" smtClean="0">
                <a:solidFill>
                  <a:srgbClr val="FF0000"/>
                </a:solidFill>
                <a:latin typeface="+mn-lt"/>
              </a:rPr>
              <a:t>CN70e</a:t>
            </a:r>
          </a:p>
          <a:p>
            <a:pPr algn="ctr"/>
            <a:r>
              <a:rPr lang="en-US" sz="1100" dirty="0" smtClean="0">
                <a:solidFill>
                  <a:srgbClr val="FFFFFF">
                    <a:lumMod val="50000"/>
                  </a:srgbClr>
                </a:solidFill>
                <a:latin typeface="+mn-lt"/>
              </a:rPr>
              <a:t>EDA</a:t>
            </a:r>
            <a:endParaRPr lang="en-US" sz="1100" dirty="0">
              <a:solidFill>
                <a:srgbClr val="FFFFFF">
                  <a:lumMod val="50000"/>
                </a:srgbClr>
              </a:solidFill>
              <a:latin typeface="+mn-lt"/>
            </a:endParaRPr>
          </a:p>
        </p:txBody>
      </p:sp>
      <p:sp>
        <p:nvSpPr>
          <p:cNvPr id="46" name="Rectangle 45"/>
          <p:cNvSpPr/>
          <p:nvPr/>
        </p:nvSpPr>
        <p:spPr>
          <a:xfrm>
            <a:off x="8458516" y="3289348"/>
            <a:ext cx="623889" cy="477054"/>
          </a:xfrm>
          <a:prstGeom prst="rect">
            <a:avLst/>
          </a:prstGeom>
        </p:spPr>
        <p:txBody>
          <a:bodyPr wrap="none">
            <a:spAutoFit/>
          </a:bodyPr>
          <a:lstStyle/>
          <a:p>
            <a:pPr algn="ctr"/>
            <a:r>
              <a:rPr lang="en-US" sz="1400" dirty="0" smtClean="0">
                <a:solidFill>
                  <a:srgbClr val="FF0000"/>
                </a:solidFill>
                <a:latin typeface="+mn-lt"/>
              </a:rPr>
              <a:t>99EX</a:t>
            </a:r>
          </a:p>
          <a:p>
            <a:pPr algn="ctr"/>
            <a:r>
              <a:rPr lang="en-US" sz="1100" dirty="0" smtClean="0">
                <a:solidFill>
                  <a:srgbClr val="FFFFFF">
                    <a:lumMod val="50000"/>
                  </a:srgbClr>
                </a:solidFill>
                <a:latin typeface="+mn-lt"/>
              </a:rPr>
              <a:t>PDT</a:t>
            </a:r>
            <a:endParaRPr lang="en-US" sz="1100" dirty="0">
              <a:solidFill>
                <a:srgbClr val="FFFFFF">
                  <a:lumMod val="50000"/>
                </a:srgbClr>
              </a:solidFill>
              <a:latin typeface="+mn-lt"/>
            </a:endParaRPr>
          </a:p>
        </p:txBody>
      </p:sp>
      <p:sp>
        <p:nvSpPr>
          <p:cNvPr id="24" name="TextBox 23"/>
          <p:cNvSpPr txBox="1"/>
          <p:nvPr/>
        </p:nvSpPr>
        <p:spPr>
          <a:xfrm>
            <a:off x="717718" y="3883236"/>
            <a:ext cx="1912043" cy="600164"/>
          </a:xfrm>
          <a:prstGeom prst="rect">
            <a:avLst/>
          </a:prstGeom>
          <a:noFill/>
          <a:effectLst/>
          <a:scene3d>
            <a:camera prst="orthographicFront"/>
            <a:lightRig rig="threePt" dir="t"/>
          </a:scene3d>
          <a:sp3d>
            <a:bevelT/>
          </a:sp3d>
        </p:spPr>
        <p:txBody>
          <a:bodyPr wrap="square" rtlCol="0">
            <a:spAutoFit/>
          </a:bodyPr>
          <a:lstStyle/>
          <a:p>
            <a:pPr algn="ctr"/>
            <a:r>
              <a:rPr lang="en-US" sz="1100" dirty="0" smtClean="0">
                <a:solidFill>
                  <a:srgbClr val="000000"/>
                </a:solidFill>
                <a:latin typeface="+mj-lt"/>
              </a:rPr>
              <a:t>“Entry Level” </a:t>
            </a:r>
          </a:p>
          <a:p>
            <a:pPr algn="ctr"/>
            <a:r>
              <a:rPr lang="en-US" sz="1100" dirty="0" err="1" smtClean="0">
                <a:solidFill>
                  <a:srgbClr val="000000"/>
                </a:solidFill>
                <a:latin typeface="+mj-lt"/>
              </a:rPr>
              <a:t>Pocketable</a:t>
            </a:r>
            <a:r>
              <a:rPr lang="en-US" sz="1100" dirty="0" smtClean="0">
                <a:solidFill>
                  <a:srgbClr val="000000"/>
                </a:solidFill>
                <a:latin typeface="+mj-lt"/>
              </a:rPr>
              <a:t> </a:t>
            </a:r>
          </a:p>
          <a:p>
            <a:pPr algn="ctr"/>
            <a:r>
              <a:rPr lang="en-US" sz="1100" dirty="0" smtClean="0">
                <a:solidFill>
                  <a:srgbClr val="000000"/>
                </a:solidFill>
                <a:latin typeface="+mj-lt"/>
              </a:rPr>
              <a:t>Device Consolidation</a:t>
            </a:r>
          </a:p>
        </p:txBody>
      </p:sp>
      <p:sp>
        <p:nvSpPr>
          <p:cNvPr id="52" name="TextBox 51"/>
          <p:cNvSpPr txBox="1"/>
          <p:nvPr/>
        </p:nvSpPr>
        <p:spPr>
          <a:xfrm>
            <a:off x="4940303" y="3883238"/>
            <a:ext cx="2069059" cy="769441"/>
          </a:xfrm>
          <a:prstGeom prst="rect">
            <a:avLst/>
          </a:prstGeom>
          <a:noFill/>
          <a:effectLst/>
          <a:scene3d>
            <a:camera prst="orthographicFront"/>
            <a:lightRig rig="threePt" dir="t"/>
          </a:scene3d>
          <a:sp3d>
            <a:bevelT/>
          </a:sp3d>
        </p:spPr>
        <p:txBody>
          <a:bodyPr wrap="square" rtlCol="0">
            <a:spAutoFit/>
          </a:bodyPr>
          <a:lstStyle/>
          <a:p>
            <a:pPr algn="ctr"/>
            <a:r>
              <a:rPr lang="en-US" sz="1100" dirty="0" smtClean="0">
                <a:solidFill>
                  <a:srgbClr val="000000"/>
                </a:solidFill>
                <a:latin typeface="+mj-lt"/>
              </a:rPr>
              <a:t>“Versatile”</a:t>
            </a:r>
          </a:p>
          <a:p>
            <a:pPr algn="ctr"/>
            <a:r>
              <a:rPr lang="en-US" sz="1100" dirty="0" smtClean="0">
                <a:solidFill>
                  <a:srgbClr val="000000"/>
                </a:solidFill>
                <a:latin typeface="+mj-lt"/>
              </a:rPr>
              <a:t>Compact &amp; Lightweight</a:t>
            </a:r>
          </a:p>
          <a:p>
            <a:pPr algn="ctr"/>
            <a:r>
              <a:rPr lang="en-US" sz="1100" dirty="0" smtClean="0">
                <a:solidFill>
                  <a:srgbClr val="000000"/>
                </a:solidFill>
                <a:latin typeface="+mj-lt"/>
              </a:rPr>
              <a:t>Best Imaging Technologies</a:t>
            </a:r>
          </a:p>
          <a:p>
            <a:pPr algn="ctr"/>
            <a:r>
              <a:rPr lang="en-US" sz="1100" dirty="0" smtClean="0">
                <a:solidFill>
                  <a:srgbClr val="000000"/>
                </a:solidFill>
                <a:latin typeface="+mj-lt"/>
              </a:rPr>
              <a:t>Larger Display with Keypad</a:t>
            </a:r>
          </a:p>
        </p:txBody>
      </p:sp>
      <p:sp>
        <p:nvSpPr>
          <p:cNvPr id="53" name="TextBox 52"/>
          <p:cNvSpPr txBox="1"/>
          <p:nvPr/>
        </p:nvSpPr>
        <p:spPr>
          <a:xfrm>
            <a:off x="6588782" y="3841867"/>
            <a:ext cx="2654923" cy="938719"/>
          </a:xfrm>
          <a:prstGeom prst="rect">
            <a:avLst/>
          </a:prstGeom>
          <a:noFill/>
          <a:effectLst/>
          <a:scene3d>
            <a:camera prst="orthographicFront"/>
            <a:lightRig rig="threePt" dir="t"/>
          </a:scene3d>
          <a:sp3d>
            <a:bevelT/>
          </a:sp3d>
        </p:spPr>
        <p:txBody>
          <a:bodyPr wrap="square" rtlCol="0">
            <a:spAutoFit/>
          </a:bodyPr>
          <a:lstStyle/>
          <a:p>
            <a:pPr algn="ctr"/>
            <a:r>
              <a:rPr lang="en-US" sz="1100" dirty="0" smtClean="0">
                <a:solidFill>
                  <a:srgbClr val="000000"/>
                </a:solidFill>
                <a:latin typeface="+mj-lt"/>
              </a:rPr>
              <a:t>“No Compromise”</a:t>
            </a:r>
          </a:p>
          <a:p>
            <a:pPr algn="ctr"/>
            <a:r>
              <a:rPr lang="en-US" sz="1100" dirty="0" smtClean="0">
                <a:solidFill>
                  <a:srgbClr val="000000"/>
                </a:solidFill>
                <a:latin typeface="+mj-lt"/>
              </a:rPr>
              <a:t>Heavy Industrial Use</a:t>
            </a:r>
          </a:p>
          <a:p>
            <a:pPr algn="ctr"/>
            <a:r>
              <a:rPr lang="en-US" sz="1100" dirty="0" smtClean="0">
                <a:solidFill>
                  <a:srgbClr val="000000"/>
                </a:solidFill>
                <a:latin typeface="+mj-lt"/>
              </a:rPr>
              <a:t>Best Imaging Technologies</a:t>
            </a:r>
          </a:p>
          <a:p>
            <a:pPr algn="ctr"/>
            <a:r>
              <a:rPr lang="en-US" sz="1100" dirty="0" smtClean="0">
                <a:solidFill>
                  <a:srgbClr val="000000"/>
                </a:solidFill>
                <a:latin typeface="+mj-lt"/>
              </a:rPr>
              <a:t>Most Durable Displays</a:t>
            </a:r>
          </a:p>
          <a:p>
            <a:pPr algn="ctr"/>
            <a:r>
              <a:rPr lang="en-US" sz="1100" dirty="0" smtClean="0">
                <a:solidFill>
                  <a:srgbClr val="000000"/>
                </a:solidFill>
                <a:latin typeface="+mj-lt"/>
              </a:rPr>
              <a:t>Multiple Keypad Options</a:t>
            </a:r>
          </a:p>
        </p:txBody>
      </p:sp>
      <p:pic>
        <p:nvPicPr>
          <p:cNvPr id="54" name="Picture 8" descr="For enterprises looking to extend the capabilities of their employee- or corporateowned Apple® iPhones®, Honeywell’s Captuvo SL42 enterprise sled transforms the popular and familiar smartphone into an enterprise-ready device that provides instant access to critical business information and enables automatic data capture and/or transaction processing right on the spot. By not having to carry a secondary device, the sleek and compact SL42 empowers mobile workers with the tools to be more efficient and productive while improving  &#10;customer experience.&#10;">
            <a:hlinkClick r:id="rId17"/>
          </p:cNvPr>
          <p:cNvPicPr>
            <a:picLocks noChangeAspect="1" noChangeArrowheads="1"/>
          </p:cNvPicPr>
          <p:nvPr/>
        </p:nvPicPr>
        <p:blipFill rotWithShape="1">
          <a:blip r:embed="rId18"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l="22507" r="24976"/>
          <a:stretch/>
        </p:blipFill>
        <p:spPr bwMode="auto">
          <a:xfrm>
            <a:off x="217606" y="2352676"/>
            <a:ext cx="640080" cy="987380"/>
          </a:xfrm>
          <a:prstGeom prst="rect">
            <a:avLst/>
          </a:prstGeom>
          <a:noFill/>
          <a:extLst>
            <a:ext uri="{909E8E84-426E-40DD-AFC4-6F175D3DCCD1}">
              <a14:hiddenFill xmlns:a14="http://schemas.microsoft.com/office/drawing/2010/main" xmlns="">
                <a:solidFill>
                  <a:srgbClr val="FFFFFF"/>
                </a:solidFill>
              </a14:hiddenFill>
            </a:ext>
          </a:extLst>
        </p:spPr>
      </p:pic>
      <p:sp>
        <p:nvSpPr>
          <p:cNvPr id="56" name="TextBox 55"/>
          <p:cNvSpPr txBox="1"/>
          <p:nvPr/>
        </p:nvSpPr>
        <p:spPr>
          <a:xfrm>
            <a:off x="35163" y="3883236"/>
            <a:ext cx="1091696" cy="600164"/>
          </a:xfrm>
          <a:prstGeom prst="rect">
            <a:avLst/>
          </a:prstGeom>
          <a:noFill/>
          <a:effectLst/>
          <a:scene3d>
            <a:camera prst="orthographicFront"/>
            <a:lightRig rig="threePt" dir="t"/>
          </a:scene3d>
          <a:sp3d>
            <a:bevelT/>
          </a:sp3d>
        </p:spPr>
        <p:txBody>
          <a:bodyPr wrap="square" rtlCol="0">
            <a:spAutoFit/>
          </a:bodyPr>
          <a:lstStyle/>
          <a:p>
            <a:pPr algn="ctr"/>
            <a:r>
              <a:rPr lang="en-US" sz="1100" dirty="0" smtClean="0">
                <a:solidFill>
                  <a:srgbClr val="000000"/>
                </a:solidFill>
                <a:latin typeface="+mj-lt"/>
              </a:rPr>
              <a:t>“Consumer”</a:t>
            </a:r>
          </a:p>
          <a:p>
            <a:pPr algn="ctr"/>
            <a:r>
              <a:rPr lang="en-US" sz="1100" dirty="0" smtClean="0">
                <a:solidFill>
                  <a:srgbClr val="000000"/>
                </a:solidFill>
                <a:latin typeface="+mj-lt"/>
              </a:rPr>
              <a:t>Apple® iPhone®</a:t>
            </a:r>
          </a:p>
        </p:txBody>
      </p:sp>
      <p:sp>
        <p:nvSpPr>
          <p:cNvPr id="47" name="Rectangle 46"/>
          <p:cNvSpPr/>
          <p:nvPr/>
        </p:nvSpPr>
        <p:spPr>
          <a:xfrm>
            <a:off x="126684" y="3286209"/>
            <a:ext cx="851515" cy="477054"/>
          </a:xfrm>
          <a:prstGeom prst="rect">
            <a:avLst/>
          </a:prstGeom>
        </p:spPr>
        <p:txBody>
          <a:bodyPr wrap="none">
            <a:spAutoFit/>
          </a:bodyPr>
          <a:lstStyle/>
          <a:p>
            <a:pPr algn="ctr"/>
            <a:r>
              <a:rPr lang="en-US" sz="1400" dirty="0" smtClean="0">
                <a:solidFill>
                  <a:srgbClr val="FF0000"/>
                </a:solidFill>
                <a:latin typeface="+mn-lt"/>
              </a:rPr>
              <a:t>SL22/42</a:t>
            </a:r>
          </a:p>
          <a:p>
            <a:pPr algn="ctr"/>
            <a:r>
              <a:rPr lang="en-US" sz="1100" dirty="0" smtClean="0">
                <a:solidFill>
                  <a:srgbClr val="FFFFFF">
                    <a:lumMod val="50000"/>
                  </a:srgbClr>
                </a:solidFill>
                <a:latin typeface="+mn-lt"/>
              </a:rPr>
              <a:t>Sled</a:t>
            </a:r>
            <a:endParaRPr lang="en-US" sz="1100" dirty="0">
              <a:solidFill>
                <a:srgbClr val="FFFFFF">
                  <a:lumMod val="50000"/>
                </a:srgbClr>
              </a:solidFill>
              <a:latin typeface="+mn-lt"/>
            </a:endParaRPr>
          </a:p>
        </p:txBody>
      </p:sp>
      <p:sp>
        <p:nvSpPr>
          <p:cNvPr id="51" name="TextBox 50"/>
          <p:cNvSpPr txBox="1"/>
          <p:nvPr/>
        </p:nvSpPr>
        <p:spPr>
          <a:xfrm>
            <a:off x="2198537" y="3880855"/>
            <a:ext cx="1573363" cy="600164"/>
          </a:xfrm>
          <a:prstGeom prst="rect">
            <a:avLst/>
          </a:prstGeom>
          <a:noFill/>
          <a:effectLst/>
          <a:scene3d>
            <a:camera prst="orthographicFront"/>
            <a:lightRig rig="threePt" dir="t"/>
          </a:scene3d>
          <a:sp3d>
            <a:bevelT/>
          </a:sp3d>
        </p:spPr>
        <p:txBody>
          <a:bodyPr wrap="square" rtlCol="0">
            <a:spAutoFit/>
          </a:bodyPr>
          <a:lstStyle/>
          <a:p>
            <a:pPr algn="ctr"/>
            <a:r>
              <a:rPr lang="en-US" sz="1100" dirty="0" smtClean="0">
                <a:solidFill>
                  <a:srgbClr val="000000"/>
                </a:solidFill>
                <a:latin typeface="+mj-lt"/>
              </a:rPr>
              <a:t>“Hybrid” </a:t>
            </a:r>
          </a:p>
          <a:p>
            <a:pPr algn="ctr"/>
            <a:r>
              <a:rPr lang="en-US" sz="1100" dirty="0" err="1" smtClean="0">
                <a:solidFill>
                  <a:srgbClr val="000000"/>
                </a:solidFill>
                <a:latin typeface="+mj-lt"/>
              </a:rPr>
              <a:t>Pocketable</a:t>
            </a:r>
            <a:r>
              <a:rPr lang="en-US" sz="1100" dirty="0" smtClean="0">
                <a:solidFill>
                  <a:srgbClr val="000000"/>
                </a:solidFill>
                <a:latin typeface="+mj-lt"/>
              </a:rPr>
              <a:t> &amp; Usability</a:t>
            </a:r>
          </a:p>
        </p:txBody>
      </p:sp>
      <p:grpSp>
        <p:nvGrpSpPr>
          <p:cNvPr id="8" name="Group 56"/>
          <p:cNvGrpSpPr/>
          <p:nvPr/>
        </p:nvGrpSpPr>
        <p:grpSpPr>
          <a:xfrm>
            <a:off x="3864353" y="2388977"/>
            <a:ext cx="1008609" cy="1346728"/>
            <a:chOff x="4016750" y="2388975"/>
            <a:chExt cx="1008609" cy="1346728"/>
          </a:xfrm>
        </p:grpSpPr>
        <p:pic>
          <p:nvPicPr>
            <p:cNvPr id="48" name="Picture 47"/>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4263171" y="2388975"/>
              <a:ext cx="470624" cy="900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5" name="Rectangle 54"/>
            <p:cNvSpPr/>
            <p:nvPr/>
          </p:nvSpPr>
          <p:spPr>
            <a:xfrm>
              <a:off x="4016750" y="3258649"/>
              <a:ext cx="1008609" cy="477054"/>
            </a:xfrm>
            <a:prstGeom prst="rect">
              <a:avLst/>
            </a:prstGeom>
          </p:spPr>
          <p:txBody>
            <a:bodyPr wrap="none">
              <a:spAutoFit/>
            </a:bodyPr>
            <a:lstStyle/>
            <a:p>
              <a:pPr algn="ctr"/>
              <a:r>
                <a:rPr lang="en-US" sz="1400" dirty="0" smtClean="0">
                  <a:solidFill>
                    <a:srgbClr val="FF0000"/>
                  </a:solidFill>
                  <a:latin typeface="+mn-lt"/>
                </a:rPr>
                <a:t>DCT50</a:t>
              </a:r>
            </a:p>
            <a:p>
              <a:pPr algn="ctr"/>
              <a:r>
                <a:rPr lang="en-US" sz="1100" dirty="0" smtClean="0">
                  <a:solidFill>
                    <a:srgbClr val="FFFFFF">
                      <a:lumMod val="50000"/>
                    </a:srgbClr>
                  </a:solidFill>
                  <a:latin typeface="+mn-lt"/>
                </a:rPr>
                <a:t>“Fully Touch”</a:t>
              </a:r>
              <a:endParaRPr lang="en-US" sz="1100" dirty="0">
                <a:solidFill>
                  <a:srgbClr val="FFFFFF">
                    <a:lumMod val="50000"/>
                  </a:srgbClr>
                </a:solidFill>
                <a:latin typeface="+mn-lt"/>
              </a:endParaRPr>
            </a:p>
          </p:txBody>
        </p:sp>
      </p:grpSp>
      <p:sp>
        <p:nvSpPr>
          <p:cNvPr id="58" name="TextBox 57"/>
          <p:cNvSpPr txBox="1"/>
          <p:nvPr/>
        </p:nvSpPr>
        <p:spPr>
          <a:xfrm>
            <a:off x="3532041" y="3952786"/>
            <a:ext cx="1573363" cy="769441"/>
          </a:xfrm>
          <a:prstGeom prst="rect">
            <a:avLst/>
          </a:prstGeom>
          <a:noFill/>
          <a:effectLst/>
          <a:scene3d>
            <a:camera prst="orthographicFront"/>
            <a:lightRig rig="threePt" dir="t"/>
          </a:scene3d>
          <a:sp3d>
            <a:bevelT/>
          </a:sp3d>
        </p:spPr>
        <p:txBody>
          <a:bodyPr wrap="square" rtlCol="0">
            <a:spAutoFit/>
          </a:bodyPr>
          <a:lstStyle/>
          <a:p>
            <a:pPr algn="ctr"/>
            <a:r>
              <a:rPr lang="en-US" sz="1100" dirty="0" smtClean="0">
                <a:solidFill>
                  <a:srgbClr val="000000"/>
                </a:solidFill>
                <a:latin typeface="+mj-lt"/>
              </a:rPr>
              <a:t>Real-Time Connectivity &amp; Data Capture. </a:t>
            </a:r>
          </a:p>
          <a:p>
            <a:pPr algn="ctr"/>
            <a:r>
              <a:rPr lang="en-US" sz="1100" dirty="0" smtClean="0">
                <a:solidFill>
                  <a:srgbClr val="000000"/>
                </a:solidFill>
                <a:latin typeface="+mj-lt"/>
              </a:rPr>
              <a:t>Anytime. Anywhere.</a:t>
            </a:r>
          </a:p>
        </p:txBody>
      </p:sp>
      <p:sp>
        <p:nvSpPr>
          <p:cNvPr id="57" name="Rectangle 56"/>
          <p:cNvSpPr/>
          <p:nvPr/>
        </p:nvSpPr>
        <p:spPr bwMode="auto">
          <a:xfrm>
            <a:off x="3607904" y="2343150"/>
            <a:ext cx="1447800" cy="2362200"/>
          </a:xfrm>
          <a:prstGeom prst="rect">
            <a:avLst/>
          </a:prstGeom>
          <a:noFill/>
          <a:ln w="12699" cap="flat" cmpd="sng" algn="ctr">
            <a:solidFill>
              <a:srgbClr val="FF0000"/>
            </a:solid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035852264"/>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Launch Strategy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from Honeywell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870556451"/>
              </p:ext>
            </p:extLst>
          </p:nvPr>
        </p:nvGraphicFramePr>
        <p:xfrm>
          <a:off x="152402" y="666751"/>
          <a:ext cx="8686797" cy="4190999"/>
        </p:xfrm>
        <a:graphic>
          <a:graphicData uri="http://schemas.openxmlformats.org/drawingml/2006/table">
            <a:tbl>
              <a:tblPr firstRow="1" bandRow="1">
                <a:tableStyleId>{6E25E649-3F16-4E02-A733-19D2CDBF48F0}</a:tableStyleId>
              </a:tblPr>
              <a:tblGrid>
                <a:gridCol w="1755706"/>
                <a:gridCol w="1055983"/>
                <a:gridCol w="1151981"/>
                <a:gridCol w="1247980"/>
                <a:gridCol w="1151981"/>
                <a:gridCol w="1151981"/>
                <a:gridCol w="1171185"/>
              </a:tblGrid>
              <a:tr h="428307">
                <a:tc>
                  <a:txBody>
                    <a:bodyPr/>
                    <a:lstStyle/>
                    <a:p>
                      <a:pPr algn="l"/>
                      <a:endParaRPr lang="en-US" sz="1200" b="1"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US" sz="1100" dirty="0" smtClean="0">
                          <a:solidFill>
                            <a:schemeClr val="bg1"/>
                          </a:solidFill>
                        </a:rPr>
                        <a:t>July</a:t>
                      </a:r>
                      <a:endParaRPr lang="en-US" sz="1100" b="1" dirty="0">
                        <a:solidFill>
                          <a:schemeClr val="bg1"/>
                        </a:solidFill>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solidFill>
                        <a:srgbClr val="FFFFFF"/>
                      </a:solidFill>
                      <a:prstDash val="solid"/>
                      <a:round/>
                      <a:headEnd type="none" w="med" len="med"/>
                      <a:tailEnd type="none" w="med" len="med"/>
                    </a:lnR>
                    <a:lnT w="25400" cmpd="sng">
                      <a:noFill/>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3C3C"/>
                    </a:solidFill>
                  </a:tcPr>
                </a:tc>
                <a:tc>
                  <a:txBody>
                    <a:bodyPr/>
                    <a:lstStyle/>
                    <a:p>
                      <a:pPr algn="ctr"/>
                      <a:r>
                        <a:rPr lang="en-US" sz="1100" dirty="0" smtClean="0">
                          <a:solidFill>
                            <a:schemeClr val="bg1"/>
                          </a:solidFill>
                        </a:rPr>
                        <a:t>Aug</a:t>
                      </a:r>
                      <a:endParaRPr lang="en-US" sz="1100" b="1" dirty="0">
                        <a:solidFill>
                          <a:schemeClr val="bg1"/>
                        </a:solidFill>
                        <a:latin typeface="Arial" panose="020B0604020202020204" pitchFamily="34" charset="0"/>
                        <a:cs typeface="Arial" panose="020B0604020202020204" pitchFamily="34" charset="0"/>
                      </a:endParaRPr>
                    </a:p>
                  </a:txBody>
                  <a:tcPr marL="0" marR="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25400" cmpd="sng">
                      <a:noFill/>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3C3C"/>
                    </a:solidFill>
                  </a:tcPr>
                </a:tc>
                <a:tc>
                  <a:txBody>
                    <a:bodyPr/>
                    <a:lstStyle/>
                    <a:p>
                      <a:pPr algn="ctr"/>
                      <a:r>
                        <a:rPr lang="en-US" sz="1100" dirty="0" smtClean="0">
                          <a:solidFill>
                            <a:schemeClr val="bg1"/>
                          </a:solidFill>
                        </a:rPr>
                        <a:t>Sept</a:t>
                      </a:r>
                      <a:endParaRPr lang="en-US" sz="1100" b="1" dirty="0">
                        <a:solidFill>
                          <a:schemeClr val="bg1"/>
                        </a:solidFill>
                        <a:latin typeface="Arial" panose="020B0604020202020204" pitchFamily="34" charset="0"/>
                        <a:cs typeface="Arial" panose="020B0604020202020204" pitchFamily="34" charset="0"/>
                      </a:endParaRPr>
                    </a:p>
                  </a:txBody>
                  <a:tcPr marL="0" marR="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25400" cmpd="sng">
                      <a:noFill/>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3C3C"/>
                    </a:solidFill>
                  </a:tcPr>
                </a:tc>
                <a:tc>
                  <a:txBody>
                    <a:bodyPr/>
                    <a:lstStyle/>
                    <a:p>
                      <a:pPr algn="ctr"/>
                      <a:r>
                        <a:rPr lang="en-US" sz="1100" b="1" dirty="0" smtClean="0">
                          <a:solidFill>
                            <a:schemeClr val="bg1"/>
                          </a:solidFill>
                          <a:latin typeface="Arial" panose="020B0604020202020204" pitchFamily="34" charset="0"/>
                          <a:cs typeface="Arial" panose="020B0604020202020204" pitchFamily="34" charset="0"/>
                        </a:rPr>
                        <a:t>Oct</a:t>
                      </a:r>
                      <a:endParaRPr lang="en-US" sz="1100" b="1" dirty="0">
                        <a:solidFill>
                          <a:schemeClr val="bg1"/>
                        </a:solidFill>
                        <a:latin typeface="Arial" panose="020B0604020202020204" pitchFamily="34" charset="0"/>
                        <a:cs typeface="Arial" panose="020B0604020202020204" pitchFamily="34" charset="0"/>
                      </a:endParaRPr>
                    </a:p>
                  </a:txBody>
                  <a:tcPr marL="0" marR="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25400" cmpd="sng">
                      <a:noFill/>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3C3C"/>
                    </a:solidFill>
                  </a:tcPr>
                </a:tc>
                <a:tc>
                  <a:txBody>
                    <a:bodyPr/>
                    <a:lstStyle/>
                    <a:p>
                      <a:pPr algn="ctr"/>
                      <a:r>
                        <a:rPr lang="en-US" sz="1100" b="1" dirty="0" smtClean="0">
                          <a:solidFill>
                            <a:schemeClr val="bg1"/>
                          </a:solidFill>
                          <a:latin typeface="Arial" panose="020B0604020202020204" pitchFamily="34" charset="0"/>
                          <a:cs typeface="Arial" panose="020B0604020202020204" pitchFamily="34" charset="0"/>
                        </a:rPr>
                        <a:t>Nov</a:t>
                      </a:r>
                      <a:endParaRPr lang="en-US" sz="1100" b="1" dirty="0">
                        <a:solidFill>
                          <a:schemeClr val="bg1"/>
                        </a:solidFill>
                        <a:latin typeface="Arial" panose="020B0604020202020204" pitchFamily="34" charset="0"/>
                        <a:cs typeface="Arial" panose="020B0604020202020204" pitchFamily="34" charset="0"/>
                      </a:endParaRPr>
                    </a:p>
                  </a:txBody>
                  <a:tcPr marL="0" marR="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25400" cmpd="sng">
                      <a:noFill/>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3C3C"/>
                    </a:solidFill>
                  </a:tcPr>
                </a:tc>
                <a:tc>
                  <a:txBody>
                    <a:bodyPr/>
                    <a:lstStyle/>
                    <a:p>
                      <a:pPr algn="ctr"/>
                      <a:r>
                        <a:rPr lang="en-US" sz="1100" b="1" dirty="0" smtClean="0">
                          <a:solidFill>
                            <a:schemeClr val="bg1"/>
                          </a:solidFill>
                          <a:latin typeface="Arial" panose="020B0604020202020204" pitchFamily="34" charset="0"/>
                          <a:cs typeface="Arial" panose="020B0604020202020204" pitchFamily="34" charset="0"/>
                        </a:rPr>
                        <a:t>Dec</a:t>
                      </a:r>
                      <a:endParaRPr lang="en-US" sz="1100" b="1" dirty="0">
                        <a:solidFill>
                          <a:schemeClr val="bg1"/>
                        </a:solidFill>
                        <a:latin typeface="Arial" panose="020B0604020202020204" pitchFamily="34" charset="0"/>
                        <a:cs typeface="Arial" panose="020B0604020202020204" pitchFamily="34" charset="0"/>
                      </a:endParaRPr>
                    </a:p>
                  </a:txBody>
                  <a:tcPr marL="0" marR="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25400" cmpd="sng">
                      <a:noFill/>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3C3C"/>
                    </a:solidFill>
                  </a:tcPr>
                </a:tc>
              </a:tr>
              <a:tr h="1111418">
                <a:tc>
                  <a:txBody>
                    <a:bodyPr/>
                    <a:lstStyle/>
                    <a:p>
                      <a:pPr marL="91440" marR="0" lvl="0" indent="0" algn="l" defTabSz="932742" rtl="0" eaLnBrk="1" fontAlgn="auto" latinLnBrk="0" hangingPunct="1">
                        <a:lnSpc>
                          <a:spcPct val="100000"/>
                        </a:lnSpc>
                        <a:spcBef>
                          <a:spcPts val="0"/>
                        </a:spcBef>
                        <a:spcAft>
                          <a:spcPts val="0"/>
                        </a:spcAft>
                        <a:buClrTx/>
                        <a:buSzTx/>
                        <a:buFontTx/>
                        <a:buNone/>
                        <a:tabLst/>
                        <a:defRPr/>
                      </a:pPr>
                      <a:r>
                        <a:rPr lang="en-US" sz="1100" b="1" kern="1200" dirty="0" smtClean="0">
                          <a:solidFill>
                            <a:srgbClr val="FFFFFF"/>
                          </a:solidFill>
                        </a:rPr>
                        <a:t>Product</a:t>
                      </a:r>
                      <a:endParaRPr lang="en-US" sz="1100" b="1" kern="1200" dirty="0">
                        <a:solidFill>
                          <a:srgbClr val="FFFFFF"/>
                        </a:solidFill>
                        <a:latin typeface="Arial" panose="020B0604020202020204" pitchFamily="34" charset="0"/>
                        <a:ea typeface="+mn-ea"/>
                        <a:cs typeface="Arial" panose="020B0604020202020204" pitchFamily="34" charset="0"/>
                      </a:endParaRPr>
                    </a:p>
                  </a:txBody>
                  <a:tcPr marL="0" marR="0" marT="0" marB="0" anchor="ctr">
                    <a:lnR w="12700" cap="flat" cmpd="sng" algn="ctr">
                      <a:noFill/>
                      <a:prstDash val="solid"/>
                      <a:round/>
                      <a:headEnd type="none" w="med" len="med"/>
                      <a:tailEnd type="none" w="med" len="med"/>
                    </a:lnR>
                    <a:lnT w="19050" cap="flat" cmpd="sng" algn="ctr">
                      <a:no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3"/>
                    </a:solidFill>
                  </a:tcPr>
                </a:tc>
                <a:tc>
                  <a:txBody>
                    <a:bodyPr/>
                    <a:lstStyle/>
                    <a:p>
                      <a:endParaRPr lang="en-US" sz="7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325637">
                <a:tc>
                  <a:txBody>
                    <a:bodyPr/>
                    <a:lstStyle/>
                    <a:p>
                      <a:pPr marL="91440" marR="0" lvl="0" indent="0" algn="l" defTabSz="932742" rtl="0" eaLnBrk="1" fontAlgn="auto" latinLnBrk="0" hangingPunct="1">
                        <a:lnSpc>
                          <a:spcPct val="100000"/>
                        </a:lnSpc>
                        <a:spcBef>
                          <a:spcPts val="0"/>
                        </a:spcBef>
                        <a:spcAft>
                          <a:spcPts val="0"/>
                        </a:spcAft>
                        <a:buClrTx/>
                        <a:buSzTx/>
                        <a:buFontTx/>
                        <a:buNone/>
                        <a:tabLst/>
                        <a:defRPr/>
                      </a:pPr>
                      <a:r>
                        <a:rPr lang="en-US" sz="1100" b="1" kern="1200" dirty="0" smtClean="0">
                          <a:solidFill>
                            <a:srgbClr val="FFFFFF"/>
                          </a:solidFill>
                        </a:rPr>
                        <a:t>Marketing/PR</a:t>
                      </a:r>
                      <a:endParaRPr lang="en-US" sz="1100" b="1" kern="1200" dirty="0">
                        <a:solidFill>
                          <a:srgbClr val="FFFFFF"/>
                        </a:solidFill>
                        <a:latin typeface="Arial" panose="020B0604020202020204" pitchFamily="34" charset="0"/>
                        <a:ea typeface="+mn-ea"/>
                        <a:cs typeface="Arial" panose="020B0604020202020204" pitchFamily="34" charset="0"/>
                      </a:endParaRPr>
                    </a:p>
                  </a:txBody>
                  <a:tcPr marL="0" marR="0" marT="0" marB="0" anchor="ctr">
                    <a:lnR w="1270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endParaRPr lang="en-US" sz="7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325637">
                <a:tc>
                  <a:txBody>
                    <a:bodyPr/>
                    <a:lstStyle/>
                    <a:p>
                      <a:pPr marL="91440" marR="0" lvl="0" indent="0" algn="l" defTabSz="932742" rtl="0" eaLnBrk="1" fontAlgn="auto" latinLnBrk="0" hangingPunct="1">
                        <a:lnSpc>
                          <a:spcPct val="100000"/>
                        </a:lnSpc>
                        <a:spcBef>
                          <a:spcPts val="0"/>
                        </a:spcBef>
                        <a:spcAft>
                          <a:spcPts val="0"/>
                        </a:spcAft>
                        <a:buClrTx/>
                        <a:buSzTx/>
                        <a:buFontTx/>
                        <a:buNone/>
                        <a:tabLst/>
                        <a:defRPr/>
                      </a:pPr>
                      <a:r>
                        <a:rPr lang="en-US" sz="1100" b="1" kern="1200" dirty="0" smtClean="0">
                          <a:solidFill>
                            <a:srgbClr val="FFFFFF"/>
                          </a:solidFill>
                          <a:latin typeface="+mn-lt"/>
                          <a:ea typeface="+mn-ea"/>
                          <a:cs typeface="+mn-cs"/>
                        </a:rPr>
                        <a:t>Events</a:t>
                      </a:r>
                      <a:endParaRPr lang="en-US" sz="1100" b="1" kern="1200" dirty="0" smtClean="0">
                        <a:solidFill>
                          <a:srgbClr val="FFFFFF"/>
                        </a:solidFill>
                        <a:latin typeface="Arial" panose="020B0604020202020204" pitchFamily="34" charset="0"/>
                        <a:ea typeface="+mn-ea"/>
                        <a:cs typeface="Arial" panose="020B0604020202020204" pitchFamily="34" charset="0"/>
                      </a:endParaRPr>
                    </a:p>
                  </a:txBody>
                  <a:tcPr marL="0" marR="0" marT="0" marB="0" anchor="ctr">
                    <a:lnR w="1270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5">
                        <a:lumMod val="75000"/>
                      </a:schemeClr>
                    </a:solidFill>
                  </a:tcPr>
                </a:tc>
                <a:tc>
                  <a:txBody>
                    <a:bodyPr/>
                    <a:lstStyle/>
                    <a:p>
                      <a:endParaRPr lang="en-US" sz="7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0" name="Rectangle 9"/>
          <p:cNvSpPr/>
          <p:nvPr/>
        </p:nvSpPr>
        <p:spPr bwMode="auto">
          <a:xfrm>
            <a:off x="2971800" y="2282190"/>
            <a:ext cx="822960" cy="82296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DCT50</a:t>
            </a:r>
          </a:p>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Product</a:t>
            </a:r>
          </a:p>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Announce/ Marketing Collateral Available</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2987040" y="1200148"/>
            <a:ext cx="822960" cy="6858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WLAN</a:t>
            </a:r>
          </a:p>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EU WWAN Production Begins</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981200" y="1200148"/>
            <a:ext cx="899160" cy="6858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900" dirty="0" err="1" smtClean="0">
                <a:gradFill>
                  <a:gsLst>
                    <a:gs pos="0">
                      <a:srgbClr val="FFFFFF"/>
                    </a:gs>
                    <a:gs pos="100000">
                      <a:srgbClr val="FFFFFF"/>
                    </a:gs>
                  </a:gsLst>
                  <a:lin ang="5400000" scaled="0"/>
                </a:gradFill>
                <a:ea typeface="Segoe UI" pitchFamily="34" charset="0"/>
                <a:cs typeface="Segoe UI" pitchFamily="34" charset="0"/>
              </a:rPr>
              <a:t>Distys</a:t>
            </a:r>
            <a:r>
              <a:rPr lang="en-US" sz="900" dirty="0" smtClean="0">
                <a:gradFill>
                  <a:gsLst>
                    <a:gs pos="0">
                      <a:srgbClr val="FFFFFF"/>
                    </a:gs>
                    <a:gs pos="100000">
                      <a:srgbClr val="FFFFFF"/>
                    </a:gs>
                  </a:gsLst>
                  <a:lin ang="5400000" scaled="0"/>
                </a:gradFill>
                <a:ea typeface="Segoe UI" pitchFamily="34" charset="0"/>
                <a:cs typeface="Segoe UI" pitchFamily="34" charset="0"/>
              </a:rPr>
              <a:t> Stocking Orders;</a:t>
            </a:r>
          </a:p>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Pricing/</a:t>
            </a:r>
          </a:p>
          <a:p>
            <a:pPr algn="ctr" defTabSz="1268006" fontAlgn="base">
              <a:lnSpc>
                <a:spcPct val="90000"/>
              </a:lnSpc>
              <a:spcBef>
                <a:spcPct val="0"/>
              </a:spcBef>
              <a:spcAft>
                <a:spcPct val="0"/>
              </a:spcAft>
            </a:pPr>
            <a:r>
              <a:rPr lang="en-US" sz="900" dirty="0" err="1" smtClean="0">
                <a:gradFill>
                  <a:gsLst>
                    <a:gs pos="0">
                      <a:srgbClr val="FFFFFF"/>
                    </a:gs>
                    <a:gs pos="100000">
                      <a:srgbClr val="FFFFFF"/>
                    </a:gs>
                  </a:gsLst>
                  <a:lin ang="5400000" scaled="0"/>
                </a:gradFill>
                <a:ea typeface="Segoe UI" pitchFamily="34" charset="0"/>
                <a:cs typeface="Segoe UI" pitchFamily="34" charset="0"/>
              </a:rPr>
              <a:t>Skus</a:t>
            </a:r>
            <a:r>
              <a:rPr lang="en-US" sz="900" dirty="0" smtClean="0">
                <a:gradFill>
                  <a:gsLst>
                    <a:gs pos="0">
                      <a:srgbClr val="FFFFFF"/>
                    </a:gs>
                    <a:gs pos="100000">
                      <a:srgbClr val="FFFFFF"/>
                    </a:gs>
                  </a:gsLst>
                  <a:lin ang="5400000" scaled="0"/>
                </a:gradFill>
                <a:ea typeface="Segoe UI" pitchFamily="34" charset="0"/>
                <a:cs typeface="Segoe UI" pitchFamily="34" charset="0"/>
              </a:rPr>
              <a:t> Loaded</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3886200" y="2291193"/>
            <a:ext cx="822960" cy="82296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Change Your Perspective Campaign Materials Available</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7315200" y="1733550"/>
            <a:ext cx="1295400" cy="457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Pistol Grip Availability</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5334000" y="1123948"/>
            <a:ext cx="1219200" cy="5334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WWAN Verizon Production Begins</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6629400" y="1123948"/>
            <a:ext cx="1219200" cy="5334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WWAN AT&amp;T</a:t>
            </a:r>
          </a:p>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Production Begins</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2133600" y="2291193"/>
            <a:ext cx="762000" cy="82296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DCT50</a:t>
            </a:r>
          </a:p>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Press Announce</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5410200" y="2282190"/>
            <a:ext cx="822960" cy="82296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Verizon certification announce</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6644640" y="2282190"/>
            <a:ext cx="822960" cy="82296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AT&amp;T certification announce</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4038600" y="3638550"/>
            <a:ext cx="914400" cy="5334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800" dirty="0" smtClean="0">
                <a:gradFill>
                  <a:gsLst>
                    <a:gs pos="0">
                      <a:srgbClr val="FFFFFF"/>
                    </a:gs>
                    <a:gs pos="100000">
                      <a:srgbClr val="FFFFFF"/>
                    </a:gs>
                  </a:gsLst>
                  <a:lin ang="5400000" scaled="0"/>
                </a:gradFill>
                <a:ea typeface="Segoe UI" pitchFamily="34" charset="0"/>
                <a:cs typeface="Segoe UI" pitchFamily="34" charset="0"/>
              </a:rPr>
              <a:t>Sept. 16-18</a:t>
            </a:r>
          </a:p>
          <a:p>
            <a:pPr algn="ctr" defTabSz="1268006" fontAlgn="base">
              <a:lnSpc>
                <a:spcPct val="90000"/>
              </a:lnSpc>
              <a:spcBef>
                <a:spcPct val="0"/>
              </a:spcBef>
              <a:spcAft>
                <a:spcPct val="0"/>
              </a:spcAft>
            </a:pPr>
            <a:r>
              <a:rPr lang="en-US" sz="800" dirty="0" smtClean="0">
                <a:gradFill>
                  <a:gsLst>
                    <a:gs pos="0">
                      <a:srgbClr val="FFFFFF"/>
                    </a:gs>
                    <a:gs pos="100000">
                      <a:srgbClr val="FFFFFF"/>
                    </a:gs>
                  </a:gsLst>
                  <a:lin ang="5400000" scaled="0"/>
                </a:gradFill>
                <a:ea typeface="Segoe UI" pitchFamily="34" charset="0"/>
                <a:cs typeface="Segoe UI" pitchFamily="34" charset="0"/>
              </a:rPr>
              <a:t>End User Edge Conference</a:t>
            </a:r>
          </a:p>
          <a:p>
            <a:pPr algn="ctr" defTabSz="1268006" fontAlgn="base">
              <a:lnSpc>
                <a:spcPct val="90000"/>
              </a:lnSpc>
              <a:spcBef>
                <a:spcPct val="0"/>
              </a:spcBef>
              <a:spcAft>
                <a:spcPct val="0"/>
              </a:spcAft>
            </a:pPr>
            <a:r>
              <a:rPr lang="en-US" sz="800" dirty="0" smtClean="0">
                <a:gradFill>
                  <a:gsLst>
                    <a:gs pos="0">
                      <a:srgbClr val="FFFFFF"/>
                    </a:gs>
                    <a:gs pos="100000">
                      <a:srgbClr val="FFFFFF"/>
                    </a:gs>
                  </a:gsLst>
                  <a:lin ang="5400000" scaled="0"/>
                </a:gradFill>
                <a:ea typeface="Segoe UI" pitchFamily="34" charset="0"/>
                <a:cs typeface="Segoe UI" pitchFamily="34" charset="0"/>
              </a:rPr>
              <a:t>Phoenix</a:t>
            </a: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5486400" y="4324350"/>
            <a:ext cx="3352800" cy="3810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Regional </a:t>
            </a:r>
            <a:r>
              <a:rPr lang="en-US" sz="900" dirty="0" err="1" smtClean="0">
                <a:gradFill>
                  <a:gsLst>
                    <a:gs pos="0">
                      <a:srgbClr val="FFFFFF"/>
                    </a:gs>
                    <a:gs pos="100000">
                      <a:srgbClr val="FFFFFF"/>
                    </a:gs>
                  </a:gsLst>
                  <a:lin ang="5400000" scaled="0"/>
                </a:gradFill>
                <a:ea typeface="Segoe UI" pitchFamily="34" charset="0"/>
                <a:cs typeface="Segoe UI" pitchFamily="34" charset="0"/>
              </a:rPr>
              <a:t>Disty</a:t>
            </a:r>
            <a:r>
              <a:rPr lang="en-US" sz="900" dirty="0" smtClean="0">
                <a:gradFill>
                  <a:gsLst>
                    <a:gs pos="0">
                      <a:srgbClr val="FFFFFF"/>
                    </a:gs>
                    <a:gs pos="100000">
                      <a:srgbClr val="FFFFFF"/>
                    </a:gs>
                  </a:gsLst>
                  <a:lin ang="5400000" scaled="0"/>
                </a:gradFill>
                <a:ea typeface="Segoe UI" pitchFamily="34" charset="0"/>
                <a:cs typeface="Segoe UI" pitchFamily="34" charset="0"/>
              </a:rPr>
              <a:t>/ Partner Road Shows</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5044440" y="3638550"/>
            <a:ext cx="899160" cy="5334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800" dirty="0" smtClean="0">
                <a:gradFill>
                  <a:gsLst>
                    <a:gs pos="0">
                      <a:srgbClr val="FFFFFF"/>
                    </a:gs>
                    <a:gs pos="100000">
                      <a:srgbClr val="FFFFFF"/>
                    </a:gs>
                  </a:gsLst>
                  <a:lin ang="5400000" scaled="0"/>
                </a:gradFill>
                <a:ea typeface="Segoe UI" pitchFamily="34" charset="0"/>
                <a:cs typeface="Segoe UI" pitchFamily="34" charset="0"/>
              </a:rPr>
              <a:t>Sept. 29-Oct. 1</a:t>
            </a:r>
          </a:p>
          <a:p>
            <a:pPr algn="ctr" defTabSz="1268006" fontAlgn="base">
              <a:lnSpc>
                <a:spcPct val="90000"/>
              </a:lnSpc>
              <a:spcBef>
                <a:spcPct val="0"/>
              </a:spcBef>
              <a:spcAft>
                <a:spcPct val="0"/>
              </a:spcAft>
            </a:pPr>
            <a:r>
              <a:rPr lang="en-US" sz="800" dirty="0" smtClean="0">
                <a:gradFill>
                  <a:gsLst>
                    <a:gs pos="0">
                      <a:srgbClr val="FFFFFF"/>
                    </a:gs>
                    <a:gs pos="100000">
                      <a:srgbClr val="FFFFFF"/>
                    </a:gs>
                  </a:gsLst>
                  <a:lin ang="5400000" scaled="0"/>
                </a:gradFill>
                <a:ea typeface="Segoe UI" pitchFamily="34" charset="0"/>
                <a:cs typeface="Segoe UI" pitchFamily="34" charset="0"/>
              </a:rPr>
              <a:t>Post Expo</a:t>
            </a:r>
          </a:p>
          <a:p>
            <a:pPr algn="ctr" defTabSz="1268006" fontAlgn="base">
              <a:lnSpc>
                <a:spcPct val="90000"/>
              </a:lnSpc>
              <a:spcBef>
                <a:spcPct val="0"/>
              </a:spcBef>
              <a:spcAft>
                <a:spcPct val="0"/>
              </a:spcAft>
            </a:pPr>
            <a:r>
              <a:rPr lang="en-US" sz="800" dirty="0" smtClean="0">
                <a:gradFill>
                  <a:gsLst>
                    <a:gs pos="0">
                      <a:srgbClr val="FFFFFF"/>
                    </a:gs>
                    <a:gs pos="100000">
                      <a:srgbClr val="FFFFFF"/>
                    </a:gs>
                  </a:gsLst>
                  <a:lin ang="5400000" scaled="0"/>
                </a:gradFill>
                <a:ea typeface="Segoe UI" pitchFamily="34" charset="0"/>
                <a:cs typeface="Segoe UI" pitchFamily="34" charset="0"/>
              </a:rPr>
              <a:t>Paris</a:t>
            </a: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4267200" y="4248150"/>
            <a:ext cx="1066800" cy="5334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Sept. 23-25</a:t>
            </a:r>
          </a:p>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Enterprise Mobility Exchange, UK</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6035040" y="3638550"/>
            <a:ext cx="899160" cy="5334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800" dirty="0" smtClean="0">
                <a:gradFill>
                  <a:gsLst>
                    <a:gs pos="0">
                      <a:srgbClr val="FFFFFF"/>
                    </a:gs>
                    <a:gs pos="100000">
                      <a:srgbClr val="FFFFFF"/>
                    </a:gs>
                  </a:gsLst>
                  <a:lin ang="5400000" scaled="0"/>
                </a:gradFill>
                <a:ea typeface="Segoe UI" pitchFamily="34" charset="0"/>
                <a:cs typeface="Segoe UI" pitchFamily="34" charset="0"/>
              </a:rPr>
              <a:t>Oct. 19-21</a:t>
            </a:r>
          </a:p>
          <a:p>
            <a:pPr algn="ctr" defTabSz="1268006" fontAlgn="base">
              <a:lnSpc>
                <a:spcPct val="90000"/>
              </a:lnSpc>
              <a:spcBef>
                <a:spcPct val="0"/>
              </a:spcBef>
              <a:spcAft>
                <a:spcPct val="0"/>
              </a:spcAft>
            </a:pPr>
            <a:r>
              <a:rPr lang="en-US" sz="800" dirty="0" smtClean="0">
                <a:gradFill>
                  <a:gsLst>
                    <a:gs pos="0">
                      <a:srgbClr val="FFFFFF"/>
                    </a:gs>
                    <a:gs pos="100000">
                      <a:srgbClr val="FFFFFF"/>
                    </a:gs>
                  </a:gsLst>
                  <a:lin ang="5400000" scaled="0"/>
                </a:gradFill>
                <a:ea typeface="Segoe UI" pitchFamily="34" charset="0"/>
                <a:cs typeface="Segoe UI" pitchFamily="34" charset="0"/>
              </a:rPr>
              <a:t>Parcel Forum</a:t>
            </a:r>
          </a:p>
          <a:p>
            <a:pPr algn="ctr" defTabSz="1268006" fontAlgn="base">
              <a:lnSpc>
                <a:spcPct val="90000"/>
              </a:lnSpc>
              <a:spcBef>
                <a:spcPct val="0"/>
              </a:spcBef>
              <a:spcAft>
                <a:spcPct val="0"/>
              </a:spcAft>
            </a:pPr>
            <a:r>
              <a:rPr lang="en-US" sz="800" dirty="0" smtClean="0">
                <a:gradFill>
                  <a:gsLst>
                    <a:gs pos="0">
                      <a:srgbClr val="FFFFFF"/>
                    </a:gs>
                    <a:gs pos="100000">
                      <a:srgbClr val="FFFFFF"/>
                    </a:gs>
                  </a:gsLst>
                  <a:lin ang="5400000" scaled="0"/>
                </a:gradFill>
                <a:ea typeface="Segoe UI" pitchFamily="34" charset="0"/>
                <a:cs typeface="Segoe UI" pitchFamily="34" charset="0"/>
              </a:rPr>
              <a:t>Chicago</a:t>
            </a: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7025640" y="3638550"/>
            <a:ext cx="899160" cy="5334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800" dirty="0" smtClean="0">
                <a:gradFill>
                  <a:gsLst>
                    <a:gs pos="0">
                      <a:srgbClr val="FFFFFF"/>
                    </a:gs>
                    <a:gs pos="100000">
                      <a:srgbClr val="FFFFFF"/>
                    </a:gs>
                  </a:gsLst>
                  <a:lin ang="5400000" scaled="0"/>
                </a:gradFill>
                <a:ea typeface="Segoe UI" pitchFamily="34" charset="0"/>
                <a:cs typeface="Segoe UI" pitchFamily="34" charset="0"/>
              </a:rPr>
              <a:t>Oct. 19-21</a:t>
            </a:r>
          </a:p>
          <a:p>
            <a:pPr algn="ctr" defTabSz="1268006" fontAlgn="base">
              <a:lnSpc>
                <a:spcPct val="90000"/>
              </a:lnSpc>
              <a:spcBef>
                <a:spcPct val="0"/>
              </a:spcBef>
              <a:spcAft>
                <a:spcPct val="0"/>
              </a:spcAft>
            </a:pPr>
            <a:r>
              <a:rPr lang="en-US" sz="800" dirty="0" smtClean="0">
                <a:gradFill>
                  <a:gsLst>
                    <a:gs pos="0">
                      <a:srgbClr val="FFFFFF"/>
                    </a:gs>
                    <a:gs pos="100000">
                      <a:srgbClr val="FFFFFF"/>
                    </a:gs>
                  </a:gsLst>
                  <a:lin ang="5400000" scaled="0"/>
                </a:gradFill>
                <a:ea typeface="Segoe UI" pitchFamily="34" charset="0"/>
                <a:cs typeface="Segoe UI" pitchFamily="34" charset="0"/>
              </a:rPr>
              <a:t>World Mail Express</a:t>
            </a:r>
          </a:p>
          <a:p>
            <a:pPr algn="ctr" defTabSz="1268006" fontAlgn="base">
              <a:lnSpc>
                <a:spcPct val="90000"/>
              </a:lnSpc>
              <a:spcBef>
                <a:spcPct val="0"/>
              </a:spcBef>
              <a:spcAft>
                <a:spcPct val="0"/>
              </a:spcAft>
            </a:pPr>
            <a:r>
              <a:rPr lang="en-US" sz="800" dirty="0" smtClean="0">
                <a:gradFill>
                  <a:gsLst>
                    <a:gs pos="0">
                      <a:srgbClr val="FFFFFF"/>
                    </a:gs>
                    <a:gs pos="100000">
                      <a:srgbClr val="FFFFFF"/>
                    </a:gs>
                  </a:gsLst>
                  <a:lin ang="5400000" scaled="0"/>
                </a:gradFill>
                <a:ea typeface="Segoe UI" pitchFamily="34" charset="0"/>
                <a:cs typeface="Segoe UI" pitchFamily="34" charset="0"/>
              </a:rPr>
              <a:t>Manila</a:t>
            </a: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2971800" y="3181350"/>
            <a:ext cx="3200400" cy="38100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68006"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DCT50 Demand Gen Campaigns- T&amp;L/ Field/ DSD</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563565" y="744141"/>
            <a:ext cx="3856036" cy="3774281"/>
          </a:xfrm>
        </p:spPr>
        <p:txBody>
          <a:bodyPr/>
          <a:lstStyle/>
          <a:p>
            <a:pPr marL="0" indent="0">
              <a:buNone/>
            </a:pPr>
            <a:r>
              <a:rPr lang="en-US" sz="1400" dirty="0" smtClean="0">
                <a:solidFill>
                  <a:srgbClr val="0070C0"/>
                </a:solidFill>
              </a:rPr>
              <a:t>Available for download on HSM Partner Performance Portal (early Aug):</a:t>
            </a:r>
          </a:p>
          <a:p>
            <a:r>
              <a:rPr lang="en-US" sz="1200" dirty="0" smtClean="0">
                <a:solidFill>
                  <a:srgbClr val="0070C0"/>
                </a:solidFill>
              </a:rPr>
              <a:t>Product Collateral</a:t>
            </a:r>
          </a:p>
          <a:p>
            <a:pPr lvl="1"/>
            <a:r>
              <a:rPr lang="en-US" sz="1100" dirty="0" smtClean="0"/>
              <a:t>Data sheet</a:t>
            </a:r>
          </a:p>
          <a:p>
            <a:pPr lvl="1"/>
            <a:r>
              <a:rPr lang="en-US" sz="1100" dirty="0" smtClean="0"/>
              <a:t>Accessory guide</a:t>
            </a:r>
          </a:p>
          <a:p>
            <a:pPr lvl="1"/>
            <a:r>
              <a:rPr lang="en-US" sz="1100" dirty="0" smtClean="0"/>
              <a:t>Feature Overview Video</a:t>
            </a:r>
          </a:p>
          <a:p>
            <a:pPr lvl="1"/>
            <a:r>
              <a:rPr lang="en-US" sz="1100" dirty="0" smtClean="0"/>
              <a:t>Media Kit </a:t>
            </a:r>
          </a:p>
          <a:p>
            <a:pPr lvl="1"/>
            <a:r>
              <a:rPr lang="en-US" sz="1100" dirty="0" smtClean="0"/>
              <a:t>Customer-Facing Sales Presentation</a:t>
            </a:r>
          </a:p>
          <a:p>
            <a:pPr lvl="1"/>
            <a:r>
              <a:rPr lang="en-US" sz="1100" dirty="0" smtClean="0"/>
              <a:t>Training presentations/ recorded webinars</a:t>
            </a:r>
          </a:p>
          <a:p>
            <a:pPr lvl="1"/>
            <a:r>
              <a:rPr lang="en-US" sz="1100" dirty="0" smtClean="0"/>
              <a:t>Battle card</a:t>
            </a:r>
          </a:p>
          <a:p>
            <a:r>
              <a:rPr lang="en-US" sz="1200" dirty="0" smtClean="0">
                <a:solidFill>
                  <a:srgbClr val="0070C0"/>
                </a:solidFill>
              </a:rPr>
              <a:t>White Papers/ Application Briefs</a:t>
            </a:r>
          </a:p>
          <a:p>
            <a:pPr lvl="1"/>
            <a:r>
              <a:rPr lang="en-US" sz="1100" dirty="0" smtClean="0"/>
              <a:t>Mobile Operating System O/S</a:t>
            </a:r>
          </a:p>
          <a:p>
            <a:pPr lvl="1"/>
            <a:r>
              <a:rPr lang="en-US" sz="1100" dirty="0" smtClean="0"/>
              <a:t>Things to Consider When Using </a:t>
            </a:r>
            <a:r>
              <a:rPr lang="en-US" sz="1100" dirty="0" err="1" smtClean="0"/>
              <a:t>Smartphones</a:t>
            </a:r>
            <a:r>
              <a:rPr lang="en-US" sz="1100" dirty="0" smtClean="0"/>
              <a:t> for Data Capture</a:t>
            </a:r>
          </a:p>
          <a:p>
            <a:pPr lvl="1"/>
            <a:r>
              <a:rPr lang="en-US" sz="1100" dirty="0" smtClean="0"/>
              <a:t>Enterprise Advantages of VoIP</a:t>
            </a:r>
          </a:p>
          <a:p>
            <a:r>
              <a:rPr lang="en-US" sz="1200" dirty="0" smtClean="0">
                <a:solidFill>
                  <a:srgbClr val="0070C0"/>
                </a:solidFill>
              </a:rPr>
              <a:t>Other</a:t>
            </a:r>
          </a:p>
          <a:p>
            <a:pPr lvl="1"/>
            <a:r>
              <a:rPr lang="en-US" sz="1100" dirty="0" smtClean="0"/>
              <a:t>Honeywell Repair Services Brochure</a:t>
            </a:r>
            <a:endParaRPr lang="en-US" sz="1100" dirty="0"/>
          </a:p>
        </p:txBody>
      </p:sp>
      <p:sp>
        <p:nvSpPr>
          <p:cNvPr id="10" name="Content Placeholder 2"/>
          <p:cNvSpPr txBox="1">
            <a:spLocks/>
          </p:cNvSpPr>
          <p:nvPr/>
        </p:nvSpPr>
        <p:spPr bwMode="auto">
          <a:xfrm>
            <a:off x="4724400" y="742950"/>
            <a:ext cx="3856036" cy="3774281"/>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R="0" lvl="0" algn="l" defTabSz="914400" rtl="0" eaLnBrk="1" fontAlgn="base" latinLnBrk="0" hangingPunct="1">
              <a:lnSpc>
                <a:spcPct val="85000"/>
              </a:lnSpc>
              <a:spcBef>
                <a:spcPct val="30000"/>
              </a:spcBef>
              <a:spcAft>
                <a:spcPct val="0"/>
              </a:spcAft>
              <a:buClr>
                <a:srgbClr val="DC241F"/>
              </a:buClr>
              <a:buSzTx/>
              <a:buFontTx/>
              <a:buNone/>
              <a:tabLst/>
              <a:defRPr/>
            </a:pPr>
            <a:r>
              <a:rPr lang="en-US" sz="1400" b="1" kern="0" dirty="0" smtClean="0">
                <a:solidFill>
                  <a:srgbClr val="0070C0"/>
                </a:solidFill>
              </a:rPr>
              <a:t>Available for download on HSM Partner Concierge (early Aug):</a:t>
            </a:r>
            <a:endParaRPr kumimoji="0" lang="en-US" sz="1400" b="1" i="0" u="none" strike="noStrike" kern="0" cap="none" spc="0" normalizeH="0" baseline="0" noProof="0" dirty="0" smtClean="0">
              <a:ln>
                <a:noFill/>
              </a:ln>
              <a:solidFill>
                <a:srgbClr val="0070C0"/>
              </a:solidFill>
              <a:effectLst/>
              <a:uLnTx/>
              <a:uFillTx/>
              <a:latin typeface="+mn-lt"/>
              <a:ea typeface="+mn-ea"/>
              <a:cs typeface="+mn-cs"/>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1200" b="1" i="0" u="none" strike="noStrike" kern="0" cap="none" spc="0" normalizeH="0" baseline="0" noProof="0" dirty="0" smtClean="0">
                <a:ln>
                  <a:noFill/>
                </a:ln>
                <a:solidFill>
                  <a:srgbClr val="0070C0"/>
                </a:solidFill>
                <a:effectLst/>
                <a:uLnTx/>
                <a:uFillTx/>
                <a:latin typeface="+mn-lt"/>
                <a:ea typeface="+mn-ea"/>
                <a:cs typeface="+mn-cs"/>
              </a:rPr>
              <a:t>Change Your Perspectives campaign (T&amp;L</a:t>
            </a:r>
            <a:r>
              <a:rPr kumimoji="0" lang="en-US" sz="1200" b="1" i="0" u="none" strike="noStrike" kern="0" cap="none" spc="0" normalizeH="0" noProof="0" dirty="0" smtClean="0">
                <a:ln>
                  <a:noFill/>
                </a:ln>
                <a:solidFill>
                  <a:srgbClr val="0070C0"/>
                </a:solidFill>
                <a:effectLst/>
                <a:uLnTx/>
                <a:uFillTx/>
                <a:latin typeface="+mn-lt"/>
                <a:ea typeface="+mn-ea"/>
                <a:cs typeface="+mn-cs"/>
              </a:rPr>
              <a:t> focus)</a:t>
            </a:r>
            <a:endParaRPr kumimoji="0" lang="en-US" sz="1200" b="1" i="0" u="none" strike="noStrike" kern="0" cap="none" spc="0" normalizeH="0" baseline="0" noProof="0" dirty="0" smtClean="0">
              <a:ln>
                <a:noFill/>
              </a:ln>
              <a:solidFill>
                <a:srgbClr val="0070C0"/>
              </a:solidFill>
              <a:effectLst/>
              <a:uLnTx/>
              <a:uFillTx/>
              <a:latin typeface="+mn-lt"/>
              <a:ea typeface="+mn-ea"/>
              <a:cs typeface="+mn-cs"/>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1100" b="1" kern="0" dirty="0" smtClean="0"/>
              <a:t>Print ad</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b="1" i="0" u="none" strike="noStrike" kern="0" cap="none" spc="0" normalizeH="0" baseline="0" noProof="0" dirty="0" smtClean="0">
                <a:ln>
                  <a:noFill/>
                </a:ln>
                <a:solidFill>
                  <a:schemeClr val="tx1"/>
                </a:solidFill>
                <a:effectLst/>
                <a:uLnTx/>
                <a:uFillTx/>
                <a:latin typeface="+mn-lt"/>
              </a:rPr>
              <a:t>Web</a:t>
            </a:r>
            <a:r>
              <a:rPr kumimoji="0" lang="en-US" sz="1100" b="1" i="0" u="none" strike="noStrike" kern="0" cap="none" spc="0" normalizeH="0" noProof="0" dirty="0" smtClean="0">
                <a:ln>
                  <a:noFill/>
                </a:ln>
                <a:solidFill>
                  <a:schemeClr val="tx1"/>
                </a:solidFill>
                <a:effectLst/>
                <a:uLnTx/>
                <a:uFillTx/>
                <a:latin typeface="+mn-lt"/>
              </a:rPr>
              <a:t> banner ads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1100" b="1" kern="0" dirty="0" smtClean="0"/>
              <a:t>Trade show banner</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b="1" i="0" u="none" strike="noStrike" kern="0" cap="none" spc="0" normalizeH="0" noProof="0" dirty="0" smtClean="0">
                <a:ln>
                  <a:noFill/>
                </a:ln>
                <a:solidFill>
                  <a:schemeClr val="tx1"/>
                </a:solidFill>
                <a:effectLst/>
                <a:uLnTx/>
                <a:uFillTx/>
                <a:latin typeface="+mn-lt"/>
              </a:rPr>
              <a:t>E-blast</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1100" b="1" kern="0" noProof="0" dirty="0" smtClean="0"/>
              <a:t>Campaign landing page</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b="1" i="0" u="none" strike="noStrike" kern="0" cap="none" spc="0" normalizeH="0" dirty="0" smtClean="0">
                <a:ln>
                  <a:noFill/>
                </a:ln>
                <a:solidFill>
                  <a:schemeClr val="tx1"/>
                </a:solidFill>
                <a:effectLst/>
                <a:uLnTx/>
                <a:uFillTx/>
                <a:latin typeface="+mn-lt"/>
              </a:rPr>
              <a:t>White paper</a:t>
            </a:r>
            <a:endParaRPr kumimoji="0" lang="en-US" sz="1100" b="1" i="0" u="none" strike="noStrike" kern="0" cap="none" spc="0" normalizeH="0" noProof="0" dirty="0" smtClean="0">
              <a:ln>
                <a:noFill/>
              </a:ln>
              <a:solidFill>
                <a:schemeClr val="tx1"/>
              </a:solidFill>
              <a:effectLst/>
              <a:uLnTx/>
              <a:uFillTx/>
              <a:latin typeface="+mn-lt"/>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1100" b="1" i="0" u="none" strike="noStrike" kern="0" cap="none" spc="0" normalizeH="0" baseline="0" noProof="0" dirty="0">
              <a:ln>
                <a:noFill/>
              </a:ln>
              <a:solidFill>
                <a:schemeClr val="tx1"/>
              </a:solidFill>
              <a:effectLst/>
              <a:uLnTx/>
              <a:uFillTx/>
              <a:latin typeface="+mn-lt"/>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bwMode="auto">
          <a:xfrm>
            <a:off x="6096001" y="1208484"/>
            <a:ext cx="2822574" cy="296346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1400" b="1" i="0" u="none" strike="noStrike" kern="0" cap="none" spc="0" normalizeH="0" baseline="0" noProof="0" dirty="0" smtClean="0">
                <a:ln>
                  <a:noFill/>
                </a:ln>
                <a:solidFill>
                  <a:schemeClr val="tx1"/>
                </a:solidFill>
                <a:effectLst/>
                <a:uLnTx/>
                <a:uFillTx/>
                <a:latin typeface="+mn-lt"/>
                <a:ea typeface="+mn-ea"/>
                <a:cs typeface="+mn-cs"/>
              </a:rPr>
              <a:t>Latest O/S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1400" b="1" kern="0" dirty="0" smtClean="0"/>
              <a:t>Multiple application environment</a:t>
            </a:r>
            <a:r>
              <a:rPr kumimoji="0" lang="en-US" sz="1400" b="1" i="0" u="none" strike="noStrike" kern="0" cap="none" spc="0" normalizeH="0" baseline="0" noProof="0" dirty="0" smtClean="0">
                <a:ln>
                  <a:noFill/>
                </a:ln>
                <a:solidFill>
                  <a:schemeClr val="tx1"/>
                </a:solidFill>
                <a:effectLst/>
                <a:uLnTx/>
                <a:uFillTx/>
                <a:latin typeface="+mn-lt"/>
                <a:ea typeface="+mn-ea"/>
                <a:cs typeface="+mn-cs"/>
              </a:rPr>
              <a:t> </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1400" b="1" kern="0" dirty="0" smtClean="0"/>
              <a:t>Require </a:t>
            </a:r>
            <a:r>
              <a:rPr lang="en-US" sz="1400" b="1" dirty="0" smtClean="0"/>
              <a:t>rugged device, but want a </a:t>
            </a:r>
            <a:r>
              <a:rPr lang="en-US" sz="1400" b="1" dirty="0" err="1" smtClean="0"/>
              <a:t>touchscreen</a:t>
            </a:r>
            <a:r>
              <a:rPr lang="en-US" sz="1400" b="1" dirty="0" smtClean="0"/>
              <a:t> user interface experience</a:t>
            </a:r>
          </a:p>
          <a:p>
            <a:pPr marL="174625" lvl="0" indent="-174625" fontAlgn="base">
              <a:lnSpc>
                <a:spcPct val="85000"/>
              </a:lnSpc>
              <a:spcBef>
                <a:spcPct val="30000"/>
              </a:spcBef>
              <a:spcAft>
                <a:spcPct val="0"/>
              </a:spcAft>
              <a:buClr>
                <a:srgbClr val="DC241F"/>
              </a:buClr>
              <a:buFontTx/>
              <a:buChar char="•"/>
              <a:defRPr/>
            </a:pPr>
            <a:r>
              <a:rPr lang="en-US" sz="1400" b="1" kern="0" dirty="0" err="1" smtClean="0"/>
              <a:t>Ruggedization</a:t>
            </a:r>
            <a:r>
              <a:rPr lang="en-US" sz="1400" b="1" kern="0" dirty="0" smtClean="0"/>
              <a:t> upgrade</a:t>
            </a:r>
          </a:p>
          <a:p>
            <a:pPr marL="174625" indent="-174625" fontAlgn="base">
              <a:lnSpc>
                <a:spcPct val="85000"/>
              </a:lnSpc>
              <a:spcBef>
                <a:spcPct val="30000"/>
              </a:spcBef>
              <a:spcAft>
                <a:spcPct val="0"/>
              </a:spcAft>
              <a:buClr>
                <a:srgbClr val="DC241F"/>
              </a:buClr>
              <a:buFontTx/>
              <a:buChar char="•"/>
              <a:defRPr/>
            </a:pPr>
            <a:r>
              <a:rPr lang="en-US" sz="1400" b="1" kern="0" dirty="0" smtClean="0"/>
              <a:t>High Performance Architecture (i.e. Galaxy S5)</a:t>
            </a:r>
          </a:p>
          <a:p>
            <a:pPr marL="174625" lvl="0" indent="-174625" fontAlgn="base">
              <a:lnSpc>
                <a:spcPct val="85000"/>
              </a:lnSpc>
              <a:spcBef>
                <a:spcPct val="30000"/>
              </a:spcBef>
              <a:spcAft>
                <a:spcPct val="0"/>
              </a:spcAft>
              <a:buClr>
                <a:srgbClr val="DC241F"/>
              </a:buClr>
              <a:buFontTx/>
              <a:buChar char="•"/>
              <a:defRPr/>
            </a:pPr>
            <a:r>
              <a:rPr lang="en-US" sz="1400" b="1" kern="0" dirty="0" smtClean="0"/>
              <a:t>LTE enabled</a:t>
            </a:r>
          </a:p>
          <a:p>
            <a:pPr marL="174625" lvl="0" indent="-174625" fontAlgn="base">
              <a:lnSpc>
                <a:spcPct val="85000"/>
              </a:lnSpc>
              <a:spcBef>
                <a:spcPct val="30000"/>
              </a:spcBef>
              <a:spcAft>
                <a:spcPct val="0"/>
              </a:spcAft>
              <a:buClr>
                <a:srgbClr val="DC241F"/>
              </a:buClr>
              <a:buFontTx/>
              <a:buChar char="•"/>
              <a:defRPr/>
            </a:pPr>
            <a:r>
              <a:rPr lang="en-US" sz="1400" b="1" kern="0" dirty="0" smtClean="0"/>
              <a:t>Next Gen Scan Performance</a:t>
            </a:r>
          </a:p>
          <a:p>
            <a:pPr marL="174625" lvl="0" indent="-174625" fontAlgn="base">
              <a:lnSpc>
                <a:spcPct val="85000"/>
              </a:lnSpc>
              <a:spcBef>
                <a:spcPct val="30000"/>
              </a:spcBef>
              <a:spcAft>
                <a:spcPct val="0"/>
              </a:spcAft>
              <a:buClr>
                <a:srgbClr val="DC241F"/>
              </a:buClr>
              <a:buFontTx/>
              <a:buChar char="•"/>
              <a:defRPr/>
            </a:pPr>
            <a:r>
              <a:rPr lang="en-US" sz="1400" b="1" kern="0" dirty="0" smtClean="0"/>
              <a:t>Comprehensive Accessory Ecosystem</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endParaRPr lang="en-US" sz="1400" b="1" kern="0" dirty="0" smtClean="0"/>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endParaRPr lang="en-US" sz="1400" b="1" kern="0" dirty="0" smtClean="0"/>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endParaRPr lang="en-US" sz="1400" b="1" kern="0" dirty="0" smtClean="0"/>
          </a:p>
        </p:txBody>
      </p:sp>
      <p:sp>
        <p:nvSpPr>
          <p:cNvPr id="3" name="Text Placeholder 2"/>
          <p:cNvSpPr>
            <a:spLocks noGrp="1"/>
          </p:cNvSpPr>
          <p:nvPr>
            <p:ph type="body" idx="1"/>
          </p:nvPr>
        </p:nvSpPr>
        <p:spPr>
          <a:xfrm>
            <a:off x="152400" y="742950"/>
            <a:ext cx="4040188" cy="479822"/>
          </a:xfrm>
        </p:spPr>
        <p:txBody>
          <a:bodyPr/>
          <a:lstStyle/>
          <a:p>
            <a:r>
              <a:rPr lang="en-US" sz="2000" u="sng" dirty="0" smtClean="0"/>
              <a:t>Dolphin 70e Black</a:t>
            </a:r>
            <a:endParaRPr lang="en-US" sz="2000" u="sng" dirty="0"/>
          </a:p>
        </p:txBody>
      </p:sp>
      <p:sp>
        <p:nvSpPr>
          <p:cNvPr id="4" name="Content Placeholder 3"/>
          <p:cNvSpPr>
            <a:spLocks noGrp="1"/>
          </p:cNvSpPr>
          <p:nvPr>
            <p:ph sz="half" idx="2"/>
          </p:nvPr>
        </p:nvSpPr>
        <p:spPr>
          <a:xfrm>
            <a:off x="152400" y="1222771"/>
            <a:ext cx="2743200" cy="2963466"/>
          </a:xfrm>
        </p:spPr>
        <p:txBody>
          <a:bodyPr/>
          <a:lstStyle/>
          <a:p>
            <a:r>
              <a:rPr lang="en-US" sz="1400" dirty="0" smtClean="0"/>
              <a:t>Stable O/S</a:t>
            </a:r>
          </a:p>
          <a:p>
            <a:r>
              <a:rPr lang="en-US" sz="1400" dirty="0" smtClean="0"/>
              <a:t>Purpose-built application environment</a:t>
            </a:r>
          </a:p>
          <a:p>
            <a:r>
              <a:rPr lang="en-US" sz="1400" dirty="0" smtClean="0"/>
              <a:t>Require rugged device, but want a </a:t>
            </a:r>
            <a:r>
              <a:rPr lang="en-US" sz="1400" dirty="0" err="1" smtClean="0"/>
              <a:t>touchscreen</a:t>
            </a:r>
            <a:r>
              <a:rPr lang="en-US" sz="1400" dirty="0" smtClean="0"/>
              <a:t> user interface experience</a:t>
            </a:r>
          </a:p>
          <a:p>
            <a:r>
              <a:rPr lang="en-US" sz="1400" dirty="0" smtClean="0"/>
              <a:t>Durability/ Serviceability (&lt;5% ARR)</a:t>
            </a:r>
          </a:p>
          <a:p>
            <a:r>
              <a:rPr lang="en-US" sz="1400" dirty="0" smtClean="0"/>
              <a:t>Entry-Level Touch Screen WWAN Device</a:t>
            </a:r>
          </a:p>
          <a:p>
            <a:endParaRPr lang="en-US" sz="1400" dirty="0"/>
          </a:p>
        </p:txBody>
      </p:sp>
      <p:sp>
        <p:nvSpPr>
          <p:cNvPr id="5" name="Text Placeholder 4"/>
          <p:cNvSpPr>
            <a:spLocks noGrp="1"/>
          </p:cNvSpPr>
          <p:nvPr>
            <p:ph type="body" sz="quarter" idx="3"/>
          </p:nvPr>
        </p:nvSpPr>
        <p:spPr>
          <a:xfrm>
            <a:off x="2971800" y="742950"/>
            <a:ext cx="4041775" cy="479822"/>
          </a:xfrm>
        </p:spPr>
        <p:txBody>
          <a:bodyPr/>
          <a:lstStyle/>
          <a:p>
            <a:r>
              <a:rPr lang="en-US" sz="2000" u="sng" dirty="0" smtClean="0"/>
              <a:t>Dolphin 75e</a:t>
            </a:r>
            <a:endParaRPr lang="en-US" sz="2000" u="sng" dirty="0"/>
          </a:p>
        </p:txBody>
      </p:sp>
      <p:sp>
        <p:nvSpPr>
          <p:cNvPr id="6" name="Content Placeholder 5"/>
          <p:cNvSpPr>
            <a:spLocks noGrp="1"/>
          </p:cNvSpPr>
          <p:nvPr>
            <p:ph sz="quarter" idx="4"/>
          </p:nvPr>
        </p:nvSpPr>
        <p:spPr>
          <a:xfrm>
            <a:off x="2971800" y="1222771"/>
            <a:ext cx="2971800" cy="2963466"/>
          </a:xfrm>
        </p:spPr>
        <p:txBody>
          <a:bodyPr/>
          <a:lstStyle/>
          <a:p>
            <a:r>
              <a:rPr lang="en-US" sz="1400" dirty="0" smtClean="0"/>
              <a:t>Latest O/S</a:t>
            </a:r>
          </a:p>
          <a:p>
            <a:r>
              <a:rPr lang="en-US" sz="1400" dirty="0" smtClean="0"/>
              <a:t>Multiple application environment</a:t>
            </a:r>
          </a:p>
          <a:p>
            <a:r>
              <a:rPr lang="en-US" sz="1400" dirty="0" smtClean="0"/>
              <a:t>Require rugged device, but want a </a:t>
            </a:r>
            <a:r>
              <a:rPr lang="en-US" sz="1400" dirty="0" err="1" smtClean="0"/>
              <a:t>touchscreen</a:t>
            </a:r>
            <a:r>
              <a:rPr lang="en-US" sz="1400" dirty="0" smtClean="0"/>
              <a:t> user interface experience</a:t>
            </a:r>
          </a:p>
          <a:p>
            <a:r>
              <a:rPr lang="en-US" sz="1400" dirty="0" smtClean="0"/>
              <a:t>Critical connectivity</a:t>
            </a:r>
          </a:p>
          <a:p>
            <a:pPr lvl="0">
              <a:defRPr/>
            </a:pPr>
            <a:r>
              <a:rPr lang="en-US" sz="1400" dirty="0" smtClean="0"/>
              <a:t>High Performance Architecture (i.e. Galaxy S5)</a:t>
            </a:r>
          </a:p>
          <a:p>
            <a:pPr lvl="0">
              <a:defRPr/>
            </a:pPr>
            <a:r>
              <a:rPr lang="en-US" sz="1400" dirty="0" err="1" smtClean="0"/>
              <a:t>WiFi</a:t>
            </a:r>
            <a:r>
              <a:rPr lang="en-US" sz="1400" dirty="0" smtClean="0"/>
              <a:t> only</a:t>
            </a:r>
          </a:p>
          <a:p>
            <a:endParaRPr lang="en-US" sz="1400" dirty="0"/>
          </a:p>
        </p:txBody>
      </p:sp>
      <p:sp>
        <p:nvSpPr>
          <p:cNvPr id="7" name="Text Placeholder 4"/>
          <p:cNvSpPr txBox="1">
            <a:spLocks/>
          </p:cNvSpPr>
          <p:nvPr/>
        </p:nvSpPr>
        <p:spPr bwMode="auto">
          <a:xfrm>
            <a:off x="6019800" y="742950"/>
            <a:ext cx="4041775" cy="479822"/>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marL="0" marR="0" lvl="0" indent="0" algn="l" defTabSz="914400" rtl="0" eaLnBrk="1" fontAlgn="base" latinLnBrk="0" hangingPunct="1">
              <a:lnSpc>
                <a:spcPct val="85000"/>
              </a:lnSpc>
              <a:spcBef>
                <a:spcPct val="30000"/>
              </a:spcBef>
              <a:spcAft>
                <a:spcPct val="0"/>
              </a:spcAft>
              <a:buClr>
                <a:srgbClr val="DC241F"/>
              </a:buClr>
              <a:buSzTx/>
              <a:buFontTx/>
              <a:buNone/>
              <a:tabLst/>
              <a:defRPr/>
            </a:pPr>
            <a:r>
              <a:rPr kumimoji="0" lang="en-US" sz="2000" b="1" i="0" u="sng" strike="noStrike" kern="0" cap="none" spc="0" normalizeH="0" baseline="0" noProof="0" dirty="0" smtClean="0">
                <a:ln>
                  <a:noFill/>
                </a:ln>
                <a:solidFill>
                  <a:schemeClr val="tx1"/>
                </a:solidFill>
                <a:effectLst/>
                <a:uLnTx/>
                <a:uFillTx/>
                <a:latin typeface="+mn-lt"/>
                <a:ea typeface="+mn-ea"/>
                <a:cs typeface="+mn-cs"/>
              </a:rPr>
              <a:t>Dolphin CT50</a:t>
            </a:r>
            <a:endParaRPr kumimoji="0" lang="en-US" sz="2000" b="1" i="0" u="sng" strike="noStrike" kern="0" cap="none" spc="0" normalizeH="0" baseline="0" noProof="0" dirty="0">
              <a:ln>
                <a:noFill/>
              </a:ln>
              <a:solidFill>
                <a:schemeClr val="tx1"/>
              </a:solidFill>
              <a:effectLst/>
              <a:uLnTx/>
              <a:uFillTx/>
              <a:latin typeface="+mn-lt"/>
              <a:ea typeface="+mn-ea"/>
              <a:cs typeface="+mn-cs"/>
            </a:endParaRPr>
          </a:p>
        </p:txBody>
      </p:sp>
      <p:sp>
        <p:nvSpPr>
          <p:cNvPr id="10" name="Title 1"/>
          <p:cNvSpPr>
            <a:spLocks noGrp="1"/>
          </p:cNvSpPr>
          <p:nvPr>
            <p:ph type="title"/>
          </p:nvPr>
        </p:nvSpPr>
        <p:spPr>
          <a:xfrm>
            <a:off x="563564" y="79772"/>
            <a:ext cx="7997825" cy="351234"/>
          </a:xfrm>
        </p:spPr>
        <p:txBody>
          <a:bodyPr/>
          <a:lstStyle/>
          <a:p>
            <a:r>
              <a:rPr lang="en-US" dirty="0" smtClean="0"/>
              <a:t>Positioning HON </a:t>
            </a:r>
            <a:r>
              <a:rPr lang="en-US" dirty="0" err="1" smtClean="0"/>
              <a:t>Touchscreens</a:t>
            </a:r>
            <a:endParaRPr lang="en-US" dirty="0"/>
          </a:p>
        </p:txBody>
      </p:sp>
      <p:sp>
        <p:nvSpPr>
          <p:cNvPr id="9" name="Rectangle 8"/>
          <p:cNvSpPr/>
          <p:nvPr/>
        </p:nvSpPr>
        <p:spPr bwMode="auto">
          <a:xfrm>
            <a:off x="5943600" y="742950"/>
            <a:ext cx="3048000" cy="3581400"/>
          </a:xfrm>
          <a:prstGeom prst="rect">
            <a:avLst/>
          </a:prstGeom>
          <a:solidFill>
            <a:srgbClr val="C00000">
              <a:alpha val="29000"/>
            </a:srgbClr>
          </a:solidFill>
          <a:ln w="12699"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76200" y="742950"/>
            <a:ext cx="2743200" cy="3581400"/>
          </a:xfrm>
          <a:prstGeom prst="rect">
            <a:avLst/>
          </a:prstGeom>
          <a:solidFill>
            <a:schemeClr val="bg1">
              <a:lumMod val="50000"/>
              <a:alpha val="29000"/>
            </a:schemeClr>
          </a:solidFill>
          <a:ln w="12699"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971800" y="742950"/>
            <a:ext cx="2819400" cy="3581400"/>
          </a:xfrm>
          <a:prstGeom prst="rect">
            <a:avLst/>
          </a:prstGeom>
          <a:solidFill>
            <a:schemeClr val="bg1">
              <a:lumMod val="50000"/>
              <a:alpha val="29000"/>
            </a:schemeClr>
          </a:solidFill>
          <a:ln w="12699"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Dolphin CT50 Handheld Computer </a:t>
            </a:r>
            <a:endParaRPr lang="en-US" dirty="0"/>
          </a:p>
        </p:txBody>
      </p:sp>
      <p:sp>
        <p:nvSpPr>
          <p:cNvPr id="3" name="AutoShape 2"/>
          <p:cNvSpPr>
            <a:spLocks noChangeArrowheads="1"/>
          </p:cNvSpPr>
          <p:nvPr/>
        </p:nvSpPr>
        <p:spPr bwMode="auto">
          <a:xfrm>
            <a:off x="3114136" y="742950"/>
            <a:ext cx="5729828" cy="4126762"/>
          </a:xfrm>
          <a:prstGeom prst="roundRect">
            <a:avLst>
              <a:gd name="adj" fmla="val 16667"/>
            </a:avLst>
          </a:prstGeom>
          <a:gradFill rotWithShape="1">
            <a:gsLst>
              <a:gs pos="0">
                <a:srgbClr val="F8F8F8"/>
              </a:gs>
              <a:gs pos="100000">
                <a:srgbClr val="DDDDDD"/>
              </a:gs>
            </a:gsLst>
            <a:lin ang="5400000" scaled="1"/>
          </a:gradFill>
          <a:ln w="9525">
            <a:solidFill>
              <a:srgbClr val="969696"/>
            </a:solidFill>
            <a:round/>
            <a:headEnd/>
            <a:tailEnd/>
          </a:ln>
          <a:effectLst/>
          <a:scene3d>
            <a:camera prst="orthographicFront"/>
            <a:lightRig rig="threePt" dir="t"/>
          </a:scene3d>
          <a:sp3d>
            <a:bevelT/>
          </a:sp3d>
        </p:spPr>
        <p:txBody>
          <a:bodyPr wrap="none"/>
          <a:lstStyle/>
          <a:p>
            <a:pPr algn="ctr" eaLnBrk="1" hangingPunct="1"/>
            <a:endParaRPr lang="en-US" sz="1200" b="1">
              <a:solidFill>
                <a:srgbClr val="DC241F"/>
              </a:solidFill>
              <a:latin typeface="Arial" pitchFamily="34" charset="0"/>
            </a:endParaRPr>
          </a:p>
        </p:txBody>
      </p:sp>
      <p:sp>
        <p:nvSpPr>
          <p:cNvPr id="6" name="AutoShape 4"/>
          <p:cNvSpPr>
            <a:spLocks noChangeArrowheads="1"/>
          </p:cNvSpPr>
          <p:nvPr/>
        </p:nvSpPr>
        <p:spPr bwMode="auto">
          <a:xfrm>
            <a:off x="186994" y="819150"/>
            <a:ext cx="2684462" cy="4039930"/>
          </a:xfrm>
          <a:prstGeom prst="roundRect">
            <a:avLst>
              <a:gd name="adj" fmla="val 16667"/>
            </a:avLst>
          </a:prstGeom>
          <a:gradFill rotWithShape="1">
            <a:gsLst>
              <a:gs pos="0">
                <a:srgbClr val="F8F8F8"/>
              </a:gs>
              <a:gs pos="100000">
                <a:srgbClr val="DDDDDD"/>
              </a:gs>
            </a:gsLst>
            <a:lin ang="5400000" scaled="1"/>
          </a:gradFill>
          <a:ln w="9525">
            <a:solidFill>
              <a:srgbClr val="969696"/>
            </a:solidFill>
            <a:round/>
            <a:headEnd/>
            <a:tailEnd/>
          </a:ln>
          <a:effectLst/>
          <a:scene3d>
            <a:camera prst="orthographicFront"/>
            <a:lightRig rig="threePt" dir="t"/>
          </a:scene3d>
          <a:sp3d>
            <a:bevelT/>
          </a:sp3d>
        </p:spPr>
        <p:txBody>
          <a:bodyPr wrap="none"/>
          <a:lstStyle/>
          <a:p>
            <a:pPr algn="ctr" eaLnBrk="1" hangingPunct="1"/>
            <a:endParaRPr lang="de-DE" sz="1200" b="1">
              <a:solidFill>
                <a:srgbClr val="DC241F"/>
              </a:solidFill>
              <a:latin typeface="Arial" pitchFamily="34" charset="0"/>
            </a:endParaRPr>
          </a:p>
        </p:txBody>
      </p:sp>
      <p:sp>
        <p:nvSpPr>
          <p:cNvPr id="7" name="AutoShape 5"/>
          <p:cNvSpPr>
            <a:spLocks noChangeArrowheads="1"/>
          </p:cNvSpPr>
          <p:nvPr/>
        </p:nvSpPr>
        <p:spPr bwMode="auto">
          <a:xfrm>
            <a:off x="381000" y="3105150"/>
            <a:ext cx="2209800" cy="1447800"/>
          </a:xfrm>
          <a:prstGeom prst="roundRect">
            <a:avLst>
              <a:gd name="adj" fmla="val 11199"/>
            </a:avLst>
          </a:prstGeom>
          <a:solidFill>
            <a:srgbClr val="FFFFFF"/>
          </a:solidFill>
          <a:ln w="9525">
            <a:solidFill>
              <a:srgbClr val="C0C0C0"/>
            </a:solidFill>
            <a:round/>
            <a:headEnd/>
            <a:tailEnd/>
          </a:ln>
          <a:effectLst/>
          <a:scene3d>
            <a:camera prst="orthographicFront"/>
            <a:lightRig rig="threePt" dir="t"/>
          </a:scene3d>
          <a:sp3d>
            <a:bevelT/>
          </a:sp3d>
        </p:spPr>
        <p:txBody>
          <a:bodyPr/>
          <a:lstStyle/>
          <a:p>
            <a:pPr>
              <a:lnSpc>
                <a:spcPct val="110000"/>
              </a:lnSpc>
            </a:pPr>
            <a:r>
              <a:rPr lang="en-US" sz="1200" b="1" u="sng" dirty="0" smtClean="0">
                <a:solidFill>
                  <a:srgbClr val="FF0000"/>
                </a:solidFill>
                <a:latin typeface="Arial" pitchFamily="34" charset="0"/>
              </a:rPr>
              <a:t>Use Cases</a:t>
            </a:r>
            <a:endParaRPr lang="en-US" sz="1200" b="1" u="sng" dirty="0">
              <a:solidFill>
                <a:srgbClr val="FF0000"/>
              </a:solidFill>
              <a:latin typeface="Arial" pitchFamily="34" charset="0"/>
            </a:endParaRPr>
          </a:p>
          <a:p>
            <a:pPr marL="231775" lvl="1" indent="-109538">
              <a:lnSpc>
                <a:spcPct val="110000"/>
              </a:lnSpc>
              <a:buFontTx/>
              <a:buChar char="•"/>
            </a:pPr>
            <a:r>
              <a:rPr lang="de-DE" sz="1050" dirty="0" smtClean="0">
                <a:latin typeface="+mj-lt"/>
              </a:rPr>
              <a:t>Specialty / On-Demand Delivery</a:t>
            </a:r>
          </a:p>
          <a:p>
            <a:pPr marL="231775" lvl="1" indent="-109538">
              <a:lnSpc>
                <a:spcPct val="110000"/>
              </a:lnSpc>
              <a:buFontTx/>
              <a:buChar char="•"/>
            </a:pPr>
            <a:r>
              <a:rPr lang="de-DE" sz="1050" dirty="0" smtClean="0">
                <a:latin typeface="+mj-lt"/>
              </a:rPr>
              <a:t>Remote/Field </a:t>
            </a:r>
            <a:r>
              <a:rPr lang="en-US" sz="1050" dirty="0" smtClean="0">
                <a:solidFill>
                  <a:srgbClr val="000000"/>
                </a:solidFill>
                <a:latin typeface="+mj-lt"/>
              </a:rPr>
              <a:t>Technician </a:t>
            </a:r>
            <a:endParaRPr lang="de-DE" sz="1050" dirty="0" smtClean="0">
              <a:latin typeface="+mj-lt"/>
            </a:endParaRPr>
          </a:p>
          <a:p>
            <a:pPr marL="231775" lvl="1" indent="-109538">
              <a:lnSpc>
                <a:spcPct val="110000"/>
              </a:lnSpc>
              <a:buFontTx/>
              <a:buChar char="•"/>
            </a:pPr>
            <a:r>
              <a:rPr lang="de-DE" sz="1050" dirty="0" smtClean="0">
                <a:latin typeface="+mj-lt"/>
              </a:rPr>
              <a:t>Metering/Auditing</a:t>
            </a:r>
          </a:p>
          <a:p>
            <a:pPr marL="231775" lvl="1" indent="-109538">
              <a:lnSpc>
                <a:spcPct val="110000"/>
              </a:lnSpc>
              <a:buFontTx/>
              <a:buChar char="•"/>
            </a:pPr>
            <a:r>
              <a:rPr lang="de-DE" sz="1050" dirty="0" smtClean="0">
                <a:latin typeface="+mj-lt"/>
              </a:rPr>
              <a:t>Service Contracts/Sales</a:t>
            </a:r>
          </a:p>
          <a:p>
            <a:pPr marL="231775" lvl="1" indent="-109538">
              <a:lnSpc>
                <a:spcPct val="110000"/>
              </a:lnSpc>
              <a:buFontTx/>
              <a:buChar char="•"/>
            </a:pPr>
            <a:r>
              <a:rPr lang="de-DE" sz="1050" dirty="0" smtClean="0">
                <a:latin typeface="+mj-lt"/>
              </a:rPr>
              <a:t>Material/ Asset Tracking</a:t>
            </a:r>
            <a:endParaRPr lang="de-DE" sz="1200" dirty="0" smtClean="0">
              <a:latin typeface="Arial" pitchFamily="34" charset="0"/>
            </a:endParaRPr>
          </a:p>
          <a:p>
            <a:pPr marL="231775" lvl="1" indent="-109538">
              <a:lnSpc>
                <a:spcPct val="110000"/>
              </a:lnSpc>
              <a:buFontTx/>
              <a:buChar char="•"/>
            </a:pPr>
            <a:endParaRPr lang="en-US" sz="1200" dirty="0">
              <a:latin typeface="Arial" pitchFamily="34" charset="0"/>
            </a:endParaRPr>
          </a:p>
        </p:txBody>
      </p:sp>
      <p:sp>
        <p:nvSpPr>
          <p:cNvPr id="9" name="Text Box 12"/>
          <p:cNvSpPr txBox="1">
            <a:spLocks noChangeArrowheads="1"/>
          </p:cNvSpPr>
          <p:nvPr/>
        </p:nvSpPr>
        <p:spPr bwMode="auto">
          <a:xfrm>
            <a:off x="3448050" y="895350"/>
            <a:ext cx="5295900" cy="3839256"/>
          </a:xfrm>
          <a:prstGeom prst="rect">
            <a:avLst/>
          </a:prstGeom>
          <a:noFill/>
          <a:ln w="19050" algn="ctr">
            <a:noFill/>
            <a:miter lim="800000"/>
            <a:headEnd/>
            <a:tailEnd/>
          </a:ln>
          <a:effectLst/>
        </p:spPr>
        <p:txBody>
          <a:bodyPr wrap="square" lIns="90488" tIns="44450" rIns="90488" bIns="44450">
            <a:spAutoFit/>
          </a:bodyPr>
          <a:lstStyle/>
          <a:p>
            <a:pPr>
              <a:lnSpc>
                <a:spcPct val="90000"/>
              </a:lnSpc>
              <a:spcBef>
                <a:spcPct val="25000"/>
              </a:spcBef>
            </a:pPr>
            <a:r>
              <a:rPr lang="en-US" sz="1100" b="1" u="sng" dirty="0" smtClean="0">
                <a:solidFill>
                  <a:srgbClr val="FF0000"/>
                </a:solidFill>
                <a:latin typeface="Arial" pitchFamily="34" charset="0"/>
              </a:rPr>
              <a:t>Why</a:t>
            </a:r>
          </a:p>
          <a:p>
            <a:pPr marL="341313" lvl="1" indent="-109538">
              <a:lnSpc>
                <a:spcPct val="90000"/>
              </a:lnSpc>
              <a:spcBef>
                <a:spcPct val="25000"/>
              </a:spcBef>
              <a:buFontTx/>
              <a:buChar char="•"/>
            </a:pPr>
            <a:r>
              <a:rPr lang="en-US" sz="1100" dirty="0" smtClean="0">
                <a:latin typeface="Arial" pitchFamily="34" charset="0"/>
              </a:rPr>
              <a:t>For organizations who want the ability to increase training, efficiency and accuracy of new policies while outside of the office</a:t>
            </a:r>
          </a:p>
          <a:p>
            <a:pPr marL="341313" lvl="1" indent="-109538">
              <a:lnSpc>
                <a:spcPct val="90000"/>
              </a:lnSpc>
              <a:spcBef>
                <a:spcPct val="25000"/>
              </a:spcBef>
              <a:buFontTx/>
              <a:buChar char="•"/>
            </a:pPr>
            <a:r>
              <a:rPr lang="en-US" sz="1100" dirty="0" smtClean="0">
                <a:latin typeface="Arial" pitchFamily="34" charset="0"/>
              </a:rPr>
              <a:t>For organizations that want the ability to be connected to their ERP/centralized systems at speeds that increase productivity</a:t>
            </a:r>
          </a:p>
          <a:p>
            <a:pPr marL="341313" lvl="1" indent="-109538">
              <a:lnSpc>
                <a:spcPct val="90000"/>
              </a:lnSpc>
              <a:spcBef>
                <a:spcPct val="25000"/>
              </a:spcBef>
              <a:buFontTx/>
              <a:buChar char="•"/>
            </a:pPr>
            <a:r>
              <a:rPr lang="en-US" sz="1100" dirty="0" smtClean="0">
                <a:latin typeface="Arial" pitchFamily="34" charset="0"/>
              </a:rPr>
              <a:t>For organizations that want the ability to rapidly deploy multiple applications into their workforce with ease to increase productivity</a:t>
            </a:r>
          </a:p>
          <a:p>
            <a:pPr>
              <a:lnSpc>
                <a:spcPct val="90000"/>
              </a:lnSpc>
              <a:spcBef>
                <a:spcPct val="25000"/>
              </a:spcBef>
            </a:pPr>
            <a:r>
              <a:rPr lang="en-US" sz="1100" b="1" u="sng" dirty="0" smtClean="0">
                <a:solidFill>
                  <a:srgbClr val="FF0000"/>
                </a:solidFill>
                <a:latin typeface="Arial" pitchFamily="34" charset="0"/>
              </a:rPr>
              <a:t>How</a:t>
            </a:r>
          </a:p>
          <a:p>
            <a:pPr marL="341313" lvl="1" indent="-109538">
              <a:lnSpc>
                <a:spcPct val="90000"/>
              </a:lnSpc>
              <a:spcBef>
                <a:spcPct val="25000"/>
              </a:spcBef>
              <a:buFontTx/>
              <a:buChar char="•"/>
            </a:pPr>
            <a:r>
              <a:rPr lang="en-US" sz="1100" dirty="0" smtClean="0">
                <a:latin typeface="Arial" pitchFamily="34" charset="0"/>
              </a:rPr>
              <a:t>Mobile workers want a form-factor that they are accustomed to using in their personal lives, touch-screens</a:t>
            </a:r>
          </a:p>
          <a:p>
            <a:pPr marL="341313" lvl="1" indent="-109538">
              <a:lnSpc>
                <a:spcPct val="90000"/>
              </a:lnSpc>
              <a:spcBef>
                <a:spcPct val="25000"/>
              </a:spcBef>
              <a:buFontTx/>
              <a:buChar char="•"/>
            </a:pPr>
            <a:r>
              <a:rPr lang="en-US" sz="1100" dirty="0" smtClean="0">
                <a:latin typeface="Arial" pitchFamily="34" charset="0"/>
              </a:rPr>
              <a:t>Organizations need to have consistent connection at speeds 4x faster than today, LTE/4G</a:t>
            </a:r>
          </a:p>
          <a:p>
            <a:pPr marL="341313" lvl="1" indent="-109538">
              <a:lnSpc>
                <a:spcPct val="90000"/>
              </a:lnSpc>
              <a:spcBef>
                <a:spcPct val="25000"/>
              </a:spcBef>
              <a:buFontTx/>
              <a:buChar char="•"/>
            </a:pPr>
            <a:r>
              <a:rPr lang="en-US" sz="1100" dirty="0" smtClean="0">
                <a:latin typeface="Arial" pitchFamily="34" charset="0"/>
              </a:rPr>
              <a:t>Developers need O/S frameworks that support a rapid-prototyping mentality for SW development, Android 5.0 and Windows 8.1 (Win10)</a:t>
            </a:r>
          </a:p>
          <a:p>
            <a:pPr>
              <a:lnSpc>
                <a:spcPct val="90000"/>
              </a:lnSpc>
              <a:spcBef>
                <a:spcPct val="25000"/>
              </a:spcBef>
            </a:pPr>
            <a:r>
              <a:rPr lang="en-US" sz="1100" b="1" u="sng" dirty="0" smtClean="0">
                <a:solidFill>
                  <a:srgbClr val="FF0000"/>
                </a:solidFill>
                <a:latin typeface="Arial" pitchFamily="34" charset="0"/>
              </a:rPr>
              <a:t>What</a:t>
            </a:r>
          </a:p>
          <a:p>
            <a:pPr marL="341313" lvl="1" indent="-109538">
              <a:lnSpc>
                <a:spcPct val="90000"/>
              </a:lnSpc>
              <a:spcBef>
                <a:spcPct val="25000"/>
              </a:spcBef>
              <a:buFontTx/>
              <a:buChar char="•"/>
            </a:pPr>
            <a:r>
              <a:rPr lang="en-GB" sz="1100" dirty="0" smtClean="0">
                <a:latin typeface="Arial" pitchFamily="34" charset="0"/>
              </a:rPr>
              <a:t>Honeywell’s upcoming solution targets in-field training, LTE connectivity and easy SW deployment and it happens to be the Dolphin CT50</a:t>
            </a:r>
          </a:p>
          <a:p>
            <a:pPr marL="341313" lvl="1" indent="-341313">
              <a:lnSpc>
                <a:spcPct val="90000"/>
              </a:lnSpc>
              <a:spcBef>
                <a:spcPct val="25000"/>
              </a:spcBef>
            </a:pPr>
            <a:r>
              <a:rPr lang="en-US" sz="1100" b="1" u="sng" dirty="0" smtClean="0">
                <a:solidFill>
                  <a:srgbClr val="FF0000"/>
                </a:solidFill>
                <a:latin typeface="Arial" pitchFamily="34" charset="0"/>
              </a:rPr>
              <a:t>When</a:t>
            </a:r>
          </a:p>
          <a:p>
            <a:pPr marL="341313" lvl="1" indent="-109538">
              <a:lnSpc>
                <a:spcPct val="90000"/>
              </a:lnSpc>
              <a:spcBef>
                <a:spcPct val="25000"/>
              </a:spcBef>
              <a:buFontTx/>
              <a:buChar char="•"/>
            </a:pPr>
            <a:r>
              <a:rPr lang="en-US" sz="1100" dirty="0" smtClean="0">
                <a:latin typeface="Arial" pitchFamily="34" charset="0"/>
              </a:rPr>
              <a:t>WLAN Globally // WWAN in EMEA, L. America &amp; APAC</a:t>
            </a:r>
          </a:p>
          <a:p>
            <a:pPr marL="341313" lvl="1" indent="-109538">
              <a:lnSpc>
                <a:spcPct val="90000"/>
              </a:lnSpc>
              <a:spcBef>
                <a:spcPct val="25000"/>
              </a:spcBef>
              <a:buFontTx/>
              <a:buChar char="•"/>
            </a:pPr>
            <a:r>
              <a:rPr lang="en-US" sz="1100" dirty="0" smtClean="0">
                <a:latin typeface="Arial" pitchFamily="34" charset="0"/>
              </a:rPr>
              <a:t>WWAN N. America – Q4 – 2015 – Carrier Certification</a:t>
            </a:r>
          </a:p>
          <a:p>
            <a:pPr marL="341313" lvl="1" indent="-109538">
              <a:lnSpc>
                <a:spcPct val="90000"/>
              </a:lnSpc>
              <a:spcBef>
                <a:spcPct val="25000"/>
              </a:spcBef>
              <a:buFontTx/>
              <a:buChar char="•"/>
            </a:pPr>
            <a:endParaRPr lang="en-US" sz="1100" b="1" dirty="0">
              <a:latin typeface="Arial" pitchFamily="34" charset="0"/>
            </a:endParaRPr>
          </a:p>
        </p:txBody>
      </p:sp>
      <p:pic>
        <p:nvPicPr>
          <p:cNvPr id="12" name="Picture 11" descr="Dolphin CT50.jpg"/>
          <p:cNvPicPr>
            <a:picLocks noChangeAspect="1"/>
          </p:cNvPicPr>
          <p:nvPr/>
        </p:nvPicPr>
        <p:blipFill>
          <a:blip r:embed="rId2" cstate="print"/>
          <a:srcRect b="5530"/>
          <a:stretch>
            <a:fillRect/>
          </a:stretch>
        </p:blipFill>
        <p:spPr>
          <a:xfrm>
            <a:off x="304800" y="895350"/>
            <a:ext cx="2398109" cy="1903670"/>
          </a:xfrm>
          <a:prstGeom prst="rect">
            <a:avLst/>
          </a:prstGeom>
          <a:effectLst>
            <a:softEdge rad="31750"/>
          </a:effectLst>
        </p:spPr>
      </p:pic>
    </p:spTree>
    <p:extLst>
      <p:ext uri="{BB962C8B-B14F-4D97-AF65-F5344CB8AC3E}">
        <p14:creationId xmlns:p14="http://schemas.microsoft.com/office/powerpoint/2010/main" xmlns="" val="365347027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Dolphin CT50 Value Proposition</a:t>
            </a:r>
            <a:endParaRPr lang="en-US" dirty="0"/>
          </a:p>
        </p:txBody>
      </p:sp>
      <p:sp>
        <p:nvSpPr>
          <p:cNvPr id="3" name="Content Placeholder 2"/>
          <p:cNvSpPr>
            <a:spLocks noGrp="1"/>
          </p:cNvSpPr>
          <p:nvPr>
            <p:ph idx="1"/>
          </p:nvPr>
        </p:nvSpPr>
        <p:spPr>
          <a:xfrm>
            <a:off x="3048000" y="742951"/>
            <a:ext cx="5837235" cy="3774281"/>
          </a:xfrm>
        </p:spPr>
        <p:txBody>
          <a:bodyPr/>
          <a:lstStyle/>
          <a:p>
            <a:pPr marL="228600" indent="-228600">
              <a:buFontTx/>
              <a:buChar char="-"/>
            </a:pPr>
            <a:r>
              <a:rPr lang="en-US" sz="1400" dirty="0" smtClean="0"/>
              <a:t>For organizations who engage with customers in the field that want to increase training efficiency and accuracy and need to toggle between multiple applications to increase productivity and better engage customers, </a:t>
            </a:r>
          </a:p>
          <a:p>
            <a:pPr marL="228600" indent="-228600">
              <a:buFontTx/>
              <a:buChar char="-"/>
            </a:pPr>
            <a:endParaRPr lang="en-US" sz="1400" dirty="0" smtClean="0"/>
          </a:p>
          <a:p>
            <a:pPr marL="228600" indent="-228600">
              <a:buNone/>
            </a:pPr>
            <a:r>
              <a:rPr lang="en-US" sz="1400" dirty="0" smtClean="0"/>
              <a:t>-	The CT50 is a truly connected device that combines smart phone ergonomics with an enterprise reliability focused design and industry-leading performance capabilities across the latest O/S platforms to enhance productivity and deliver a reduced TCO for the enterprise.</a:t>
            </a:r>
          </a:p>
          <a:p>
            <a:pPr marL="228600" indent="-228600">
              <a:buNone/>
            </a:pPr>
            <a:r>
              <a:rPr lang="en-US" sz="1400" dirty="0" smtClean="0"/>
              <a:t> </a:t>
            </a:r>
          </a:p>
          <a:p>
            <a:pPr marL="228600" indent="-228600">
              <a:buFontTx/>
              <a:buChar char="-"/>
            </a:pPr>
            <a:r>
              <a:rPr lang="en-US" sz="1400" i="1" dirty="0" smtClean="0"/>
              <a:t>Unlike competitors which offer reduced performance capabilities, a less ergonomic form factor, and limitations in choice of O/S configuration, </a:t>
            </a:r>
          </a:p>
          <a:p>
            <a:pPr marL="228600" indent="-228600">
              <a:buFontTx/>
              <a:buChar char="-"/>
            </a:pPr>
            <a:endParaRPr lang="en-US" sz="1400" dirty="0" smtClean="0"/>
          </a:p>
          <a:p>
            <a:pPr marL="228600" indent="-228600">
              <a:buNone/>
            </a:pPr>
            <a:r>
              <a:rPr lang="en-US" sz="1400" dirty="0" smtClean="0"/>
              <a:t>- 	The CT50 is an easy-to-use mobile solution that empowers organizations to run 4+ applications simultaneously to address customer needs with the flexibility to select from multiple operating systems. </a:t>
            </a:r>
          </a:p>
          <a:p>
            <a:pPr>
              <a:buNone/>
            </a:pPr>
            <a:endParaRPr lang="en-US" sz="1400" dirty="0"/>
          </a:p>
        </p:txBody>
      </p:sp>
      <p:pic>
        <p:nvPicPr>
          <p:cNvPr id="1027" name="Picture 3" descr="C:\Users\H102838\AppData\Local\Microsoft\Windows\Temporary Internet Files\Content.IE5\ZH6PO3EW\CN51_DSD_377.jpg"/>
          <p:cNvPicPr>
            <a:picLocks noChangeAspect="1" noChangeArrowheads="1"/>
          </p:cNvPicPr>
          <p:nvPr/>
        </p:nvPicPr>
        <p:blipFill>
          <a:blip r:embed="rId2" cstate="email"/>
          <a:srcRect/>
          <a:stretch>
            <a:fillRect/>
          </a:stretch>
        </p:blipFill>
        <p:spPr bwMode="auto">
          <a:xfrm>
            <a:off x="381000" y="2876550"/>
            <a:ext cx="2438400" cy="1752600"/>
          </a:xfrm>
          <a:prstGeom prst="rect">
            <a:avLst/>
          </a:prstGeom>
          <a:noFill/>
          <a:effectLst>
            <a:softEdge rad="63500"/>
          </a:effectLst>
        </p:spPr>
      </p:pic>
      <p:pic>
        <p:nvPicPr>
          <p:cNvPr id="9" name="Picture 8" descr="Dolphin CT50.jpg"/>
          <p:cNvPicPr>
            <a:picLocks noChangeAspect="1"/>
          </p:cNvPicPr>
          <p:nvPr/>
        </p:nvPicPr>
        <p:blipFill>
          <a:blip r:embed="rId3" cstate="print"/>
          <a:srcRect b="5530"/>
          <a:stretch>
            <a:fillRect/>
          </a:stretch>
        </p:blipFill>
        <p:spPr>
          <a:xfrm>
            <a:off x="304800" y="819917"/>
            <a:ext cx="2590800" cy="2056633"/>
          </a:xfrm>
          <a:prstGeom prst="rect">
            <a:avLst/>
          </a:prstGeom>
          <a:effectLst>
            <a:softEdge rad="31750"/>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Dolphin CT50 User Personas</a:t>
            </a:r>
            <a:endParaRPr lang="en-US" dirty="0"/>
          </a:p>
        </p:txBody>
      </p:sp>
      <p:sp>
        <p:nvSpPr>
          <p:cNvPr id="3" name="Content Placeholder 2"/>
          <p:cNvSpPr txBox="1">
            <a:spLocks/>
          </p:cNvSpPr>
          <p:nvPr/>
        </p:nvSpPr>
        <p:spPr>
          <a:xfrm>
            <a:off x="469447" y="2191025"/>
            <a:ext cx="8620125" cy="2590525"/>
          </a:xfrm>
          <a:prstGeom prst="rect">
            <a:avLst/>
          </a:prstGeom>
        </p:spPr>
        <p:txBody>
          <a:bodyPr/>
          <a:lstStyle/>
          <a:p>
            <a:pPr marL="174625" marR="0" lvl="0" indent="-174625" algn="l" defTabSz="914400" rtl="0" eaLnBrk="1" fontAlgn="base" latinLnBrk="0" hangingPunct="1">
              <a:lnSpc>
                <a:spcPct val="85000"/>
              </a:lnSpc>
              <a:spcBef>
                <a:spcPts val="1200"/>
              </a:spcBef>
              <a:spcAft>
                <a:spcPct val="0"/>
              </a:spcAft>
              <a:buClr>
                <a:srgbClr val="DC241F"/>
              </a:buClr>
              <a:buSzTx/>
              <a:buFontTx/>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Needs and Concerns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VP of Ops – Driving accuracy and productivity; Lower TCO and Fast ROI </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C-Level – Reduce total operating costs and enable business growth</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IT Manager – Ease of deployment; integration with current systems; support and training</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Fleet Manager Manager – Workforce performance (productivity, training, safety, ergonomics)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1100" kern="0" noProof="0" dirty="0" smtClean="0"/>
              <a:t>End-user – Easy-to-Use, is it “like my </a:t>
            </a:r>
            <a:r>
              <a:rPr lang="en-US" sz="1100" kern="0" noProof="0" dirty="0" err="1" smtClean="0"/>
              <a:t>smartphone</a:t>
            </a:r>
            <a:r>
              <a:rPr lang="en-US" sz="1100" kern="0" noProof="0" dirty="0" smtClean="0"/>
              <a:t>” (productivity, training, performance)</a:t>
            </a:r>
            <a:endParaRPr kumimoji="0" lang="en-US" sz="1100" i="0" u="none" strike="noStrike" kern="0" cap="none" spc="0" normalizeH="0" baseline="0" noProof="0" dirty="0" smtClean="0">
              <a:ln>
                <a:noFill/>
              </a:ln>
              <a:solidFill>
                <a:schemeClr val="tx1"/>
              </a:solidFill>
              <a:effectLst/>
              <a:uLnTx/>
              <a:uFillTx/>
              <a:latin typeface="+mn-lt"/>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Myths, Fears and Beliefs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Believes </a:t>
            </a:r>
            <a:r>
              <a:rPr kumimoji="0" lang="en-US" sz="1100" i="0" u="none" strike="noStrike" kern="0" cap="none" spc="0" normalizeH="0" baseline="0" noProof="0" dirty="0" err="1" smtClean="0">
                <a:ln>
                  <a:noFill/>
                </a:ln>
                <a:solidFill>
                  <a:schemeClr val="tx1"/>
                </a:solidFill>
                <a:effectLst/>
                <a:uLnTx/>
                <a:uFillTx/>
                <a:latin typeface="+mn-lt"/>
              </a:rPr>
              <a:t>smartphone</a:t>
            </a:r>
            <a:r>
              <a:rPr kumimoji="0" lang="en-US" sz="1100" i="0" u="none" strike="noStrike" kern="0" cap="none" spc="0" normalizeH="0" baseline="0" noProof="0" dirty="0" smtClean="0">
                <a:ln>
                  <a:noFill/>
                </a:ln>
                <a:solidFill>
                  <a:schemeClr val="tx1"/>
                </a:solidFill>
                <a:effectLst/>
                <a:uLnTx/>
                <a:uFillTx/>
                <a:latin typeface="+mn-lt"/>
              </a:rPr>
              <a:t> technologies are a better alternative:</a:t>
            </a:r>
            <a:r>
              <a:rPr kumimoji="0" lang="en-US" sz="1100" i="0" u="none" strike="noStrike" kern="0" cap="none" spc="0" normalizeH="0" noProof="0" dirty="0" smtClean="0">
                <a:ln>
                  <a:noFill/>
                </a:ln>
                <a:solidFill>
                  <a:schemeClr val="tx1"/>
                </a:solidFill>
                <a:effectLst/>
                <a:uLnTx/>
                <a:uFillTx/>
                <a:latin typeface="+mn-lt"/>
              </a:rPr>
              <a:t> “I need something that is connected and fast”</a:t>
            </a:r>
            <a:endParaRPr kumimoji="0" lang="en-US" sz="1100" i="0" u="none" strike="noStrike" kern="0" cap="none" spc="0" normalizeH="0" baseline="0" noProof="0" dirty="0" smtClean="0">
              <a:ln>
                <a:noFill/>
              </a:ln>
              <a:solidFill>
                <a:schemeClr val="tx1"/>
              </a:solidFill>
              <a:effectLst/>
              <a:uLnTx/>
              <a:uFillTx/>
              <a:latin typeface="+mn-lt"/>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They view themselves as best practice operations already</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They’ll have to fight for the capital investment, especially when their organization perceives that current solution isn’t broken</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Want to lower</a:t>
            </a:r>
            <a:r>
              <a:rPr kumimoji="0" lang="en-US" sz="1100" i="0" u="none" strike="noStrike" kern="0" cap="none" spc="0" normalizeH="0" noProof="0" dirty="0" smtClean="0">
                <a:ln>
                  <a:noFill/>
                </a:ln>
                <a:solidFill>
                  <a:schemeClr val="tx1"/>
                </a:solidFill>
                <a:effectLst/>
                <a:uLnTx/>
                <a:uFillTx/>
                <a:latin typeface="+mn-lt"/>
              </a:rPr>
              <a:t> the capital requirement by leveraging heavily subsidized consumer devices (by carriers)</a:t>
            </a:r>
            <a:endParaRPr kumimoji="0" lang="en-US" b="1" i="0" u="none" strike="noStrike" kern="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69448" y="647700"/>
            <a:ext cx="6845752" cy="1771650"/>
          </a:xfrm>
          <a:prstGeom prst="rect">
            <a:avLst/>
          </a:prstGeom>
        </p:spPr>
        <p:txBody>
          <a:bodyPr/>
          <a:lstStyle/>
          <a:p>
            <a:pPr marL="174625" marR="0" lvl="0" indent="-174625" algn="l" defTabSz="914400" rtl="0" eaLnBrk="1" fontAlgn="base" latinLnBrk="0" hangingPunct="1">
              <a:lnSpc>
                <a:spcPct val="85000"/>
              </a:lnSpc>
              <a:spcBef>
                <a:spcPts val="1200"/>
              </a:spcBef>
              <a:spcAft>
                <a:spcPct val="0"/>
              </a:spcAft>
              <a:buClr>
                <a:srgbClr val="DC241F"/>
              </a:buClr>
              <a:buSzTx/>
              <a:buFontTx/>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Customer</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050" i="0" u="none" strike="noStrike" kern="0" cap="none" spc="0" normalizeH="0" baseline="0" noProof="0" dirty="0" smtClean="0">
                <a:ln>
                  <a:noFill/>
                </a:ln>
                <a:solidFill>
                  <a:schemeClr val="tx1"/>
                </a:solidFill>
                <a:effectLst/>
                <a:uLnTx/>
                <a:uFillTx/>
              </a:rPr>
              <a:t>Has legacy automation &gt; Wants to upgrade to a new platform</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050" i="0" u="none" strike="noStrike" kern="0" cap="none" spc="0" normalizeH="0" baseline="0" noProof="0" dirty="0" smtClean="0">
                <a:ln>
                  <a:noFill/>
                </a:ln>
                <a:solidFill>
                  <a:schemeClr val="tx1"/>
                </a:solidFill>
                <a:effectLst/>
                <a:uLnTx/>
                <a:uFillTx/>
              </a:rPr>
              <a:t>Thinking about smartphones &gt; not happy with reliability, durability battery</a:t>
            </a:r>
            <a:r>
              <a:rPr kumimoji="0" lang="en-US" sz="1050" i="0" u="none" strike="noStrike" kern="0" cap="none" spc="0" normalizeH="0" noProof="0" dirty="0" smtClean="0">
                <a:ln>
                  <a:noFill/>
                </a:ln>
                <a:solidFill>
                  <a:schemeClr val="tx1"/>
                </a:solidFill>
                <a:effectLst/>
                <a:uLnTx/>
                <a:uFillTx/>
              </a:rPr>
              <a:t> life, accessories, ‘locked-in’ O/S</a:t>
            </a:r>
            <a:endParaRPr kumimoji="0" lang="en-US" sz="1050" i="0" u="none" strike="noStrike" kern="0" cap="none" spc="0" normalizeH="0" baseline="0" noProof="0" dirty="0" smtClean="0">
              <a:ln>
                <a:noFill/>
              </a:ln>
              <a:solidFill>
                <a:schemeClr val="tx1"/>
              </a:solidFill>
              <a:effectLst/>
              <a:uLnTx/>
              <a:uFillTx/>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050" i="0" u="none" strike="noStrike" kern="0" cap="none" spc="0" normalizeH="0" baseline="0" noProof="0" dirty="0" smtClean="0">
                <a:ln>
                  <a:noFill/>
                </a:ln>
                <a:solidFill>
                  <a:schemeClr val="tx1"/>
                </a:solidFill>
                <a:effectLst/>
                <a:uLnTx/>
                <a:uFillTx/>
              </a:rPr>
              <a:t>Seeking </a:t>
            </a:r>
            <a:r>
              <a:rPr lang="en-US" sz="1050" kern="0" dirty="0" smtClean="0"/>
              <a:t>latest </a:t>
            </a:r>
            <a:r>
              <a:rPr kumimoji="0" lang="en-US" sz="1050" i="0" u="none" strike="noStrike" kern="0" cap="none" spc="0" normalizeH="0" baseline="0" noProof="0" dirty="0" smtClean="0">
                <a:ln>
                  <a:noFill/>
                </a:ln>
                <a:solidFill>
                  <a:schemeClr val="tx1"/>
                </a:solidFill>
                <a:effectLst/>
                <a:uLnTx/>
                <a:uFillTx/>
              </a:rPr>
              <a:t>device with expanded</a:t>
            </a:r>
            <a:r>
              <a:rPr kumimoji="0" lang="en-US" sz="1050" i="0" u="none" strike="noStrike" kern="0" cap="none" spc="0" normalizeH="0" noProof="0" dirty="0" smtClean="0">
                <a:ln>
                  <a:noFill/>
                </a:ln>
                <a:solidFill>
                  <a:schemeClr val="tx1"/>
                </a:solidFill>
                <a:effectLst/>
                <a:uLnTx/>
                <a:uFillTx/>
              </a:rPr>
              <a:t> application flexibility – future-proof for next 5-8 years</a:t>
            </a:r>
            <a:endParaRPr kumimoji="0" lang="en-US" sz="1050" i="0" u="none" strike="noStrike" kern="0" cap="none" spc="0" normalizeH="0" baseline="0" noProof="0" dirty="0" smtClean="0">
              <a:ln>
                <a:noFill/>
              </a:ln>
              <a:solidFill>
                <a:schemeClr val="tx1"/>
              </a:solidFill>
              <a:effectLst/>
              <a:uLnTx/>
              <a:uFillTx/>
            </a:endParaRPr>
          </a:p>
          <a:p>
            <a:pPr lvl="1" indent="-168275" fontAlgn="base">
              <a:lnSpc>
                <a:spcPct val="85000"/>
              </a:lnSpc>
              <a:spcBef>
                <a:spcPct val="30000"/>
              </a:spcBef>
              <a:spcAft>
                <a:spcPct val="0"/>
              </a:spcAft>
              <a:buClr>
                <a:srgbClr val="0053A5"/>
              </a:buClr>
              <a:buSzPct val="120000"/>
              <a:buFont typeface="Arial" charset="0"/>
              <a:buChar char="-"/>
              <a:defRPr/>
            </a:pPr>
            <a:r>
              <a:rPr kumimoji="0" lang="en-US" sz="1050" i="0" u="none" strike="noStrike" kern="0" cap="none" spc="0" normalizeH="0" baseline="0" noProof="0" dirty="0" smtClean="0">
                <a:ln>
                  <a:noFill/>
                </a:ln>
                <a:solidFill>
                  <a:schemeClr val="tx1"/>
                </a:solidFill>
                <a:effectLst/>
                <a:uLnTx/>
                <a:uFillTx/>
              </a:rPr>
              <a:t>Desire to re-engineer</a:t>
            </a:r>
            <a:r>
              <a:rPr kumimoji="0" lang="en-US" sz="1050" i="0" u="none" strike="noStrike" kern="0" cap="none" spc="0" normalizeH="0" noProof="0" dirty="0" smtClean="0">
                <a:ln>
                  <a:noFill/>
                </a:ln>
                <a:solidFill>
                  <a:schemeClr val="tx1"/>
                </a:solidFill>
                <a:effectLst/>
                <a:uLnTx/>
                <a:uFillTx/>
              </a:rPr>
              <a:t> system to account for new operating systems and </a:t>
            </a:r>
            <a:r>
              <a:rPr kumimoji="0" lang="en-US" sz="1050" i="0" u="none" strike="noStrike" kern="0" cap="none" spc="0" normalizeH="0" noProof="0" dirty="0" err="1" smtClean="0">
                <a:ln>
                  <a:noFill/>
                </a:ln>
                <a:solidFill>
                  <a:schemeClr val="tx1"/>
                </a:solidFill>
                <a:effectLst/>
                <a:uLnTx/>
                <a:uFillTx/>
              </a:rPr>
              <a:t>technologoies</a:t>
            </a:r>
            <a:endParaRPr kumimoji="0" lang="en-US" sz="1050" i="0" u="none" strike="noStrike" kern="0" cap="none" spc="0" normalizeH="0" baseline="0" noProof="0" dirty="0" smtClean="0">
              <a:ln>
                <a:noFill/>
              </a:ln>
              <a:solidFill>
                <a:schemeClr val="tx1"/>
              </a:solidFill>
              <a:effectLst/>
              <a:uLnTx/>
              <a:uFillTx/>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1050" kern="0" dirty="0" smtClean="0"/>
              <a:t>Desire a high-performance scanner for over 1,000 scans per day</a:t>
            </a:r>
            <a:endParaRPr kumimoji="0" lang="en-US" sz="1050" i="0" u="none" strike="noStrike" kern="0" cap="none" spc="0" normalizeH="0" baseline="0" noProof="0" dirty="0" smtClean="0">
              <a:ln>
                <a:noFill/>
              </a:ln>
              <a:solidFill>
                <a:schemeClr val="tx1"/>
              </a:solidFill>
              <a:effectLst/>
              <a:uLnTx/>
              <a:uFillTx/>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050" i="0" u="none" strike="noStrike" kern="0" cap="none" spc="0" normalizeH="0" baseline="0" noProof="0" dirty="0" smtClean="0">
                <a:ln>
                  <a:noFill/>
                </a:ln>
                <a:solidFill>
                  <a:schemeClr val="tx1"/>
                </a:solidFill>
                <a:effectLst/>
                <a:uLnTx/>
                <a:uFillTx/>
              </a:rPr>
              <a:t>They differentiate from their competitors by how well they drive costs out and delight customers.</a:t>
            </a:r>
          </a:p>
          <a:p>
            <a:pPr marL="0" marR="0" lvl="0" indent="0" algn="l" defTabSz="914400" rtl="0" eaLnBrk="1" fontAlgn="base" latinLnBrk="0" hangingPunct="1">
              <a:lnSpc>
                <a:spcPct val="85000"/>
              </a:lnSpc>
              <a:spcBef>
                <a:spcPct val="30000"/>
              </a:spcBef>
              <a:spcAft>
                <a:spcPct val="0"/>
              </a:spcAft>
              <a:buClr>
                <a:srgbClr val="DC241F"/>
              </a:buClr>
              <a:buSzTx/>
              <a:buFontTx/>
              <a:buNone/>
              <a:tabLst/>
              <a:defRPr/>
            </a:pPr>
            <a:endParaRPr kumimoji="0" lang="en-US" sz="16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ChangeArrowheads="1"/>
          </p:cNvSpPr>
          <p:nvPr/>
        </p:nvSpPr>
        <p:spPr bwMode="auto">
          <a:xfrm>
            <a:off x="304800" y="0"/>
            <a:ext cx="8534400" cy="685800"/>
          </a:xfrm>
          <a:prstGeom prst="rect">
            <a:avLst/>
          </a:prstGeom>
          <a:noFill/>
          <a:ln w="9525">
            <a:noFill/>
            <a:miter lim="800000"/>
            <a:headEnd/>
            <a:tailEnd/>
          </a:ln>
        </p:spPr>
        <p:txBody>
          <a:bodyPr anchor="ctr"/>
          <a:lstStyle/>
          <a:p>
            <a:pPr fontAlgn="base">
              <a:spcBef>
                <a:spcPct val="0"/>
              </a:spcBef>
              <a:spcAft>
                <a:spcPct val="0"/>
              </a:spcAft>
            </a:pPr>
            <a:r>
              <a:rPr lang="en-US" sz="2800" b="1" dirty="0">
                <a:latin typeface="+mj-lt"/>
                <a:ea typeface="Osaka" pitchFamily="8" charset="-128"/>
              </a:rPr>
              <a:t>Who benefits from </a:t>
            </a:r>
            <a:r>
              <a:rPr lang="en-US" sz="2800" b="1" dirty="0" smtClean="0">
                <a:latin typeface="+mj-lt"/>
                <a:ea typeface="Osaka" pitchFamily="8" charset="-128"/>
              </a:rPr>
              <a:t>Dolphin CT50 …</a:t>
            </a:r>
            <a:endParaRPr lang="en-US" sz="2800" b="1" dirty="0">
              <a:latin typeface="+mj-lt"/>
              <a:ea typeface="Osaka" pitchFamily="8" charset="-128"/>
            </a:endParaRPr>
          </a:p>
        </p:txBody>
      </p:sp>
      <p:sp>
        <p:nvSpPr>
          <p:cNvPr id="8201" name="Rectangle 9"/>
          <p:cNvSpPr>
            <a:spLocks noChangeArrowheads="1"/>
          </p:cNvSpPr>
          <p:nvPr/>
        </p:nvSpPr>
        <p:spPr bwMode="auto">
          <a:xfrm>
            <a:off x="2667000" y="800100"/>
            <a:ext cx="6248400" cy="3829050"/>
          </a:xfrm>
          <a:prstGeom prst="rect">
            <a:avLst/>
          </a:prstGeom>
          <a:noFill/>
          <a:ln w="9525">
            <a:noFill/>
            <a:miter lim="800000"/>
            <a:headEnd/>
            <a:tailEnd/>
          </a:ln>
        </p:spPr>
        <p:txBody>
          <a:bodyPr/>
          <a:lstStyle/>
          <a:p>
            <a:pPr marL="257175" indent="-257175" fontAlgn="base">
              <a:spcBef>
                <a:spcPct val="20000"/>
              </a:spcBef>
              <a:spcAft>
                <a:spcPct val="0"/>
              </a:spcAft>
              <a:buClr>
                <a:srgbClr val="003D78"/>
              </a:buClr>
              <a:buSzPct val="60000"/>
              <a:buFont typeface="Wingdings" pitchFamily="2" charset="2"/>
              <a:buChar char="l"/>
            </a:pPr>
            <a:endParaRPr lang="en-US" sz="2000" b="1" dirty="0">
              <a:solidFill>
                <a:srgbClr val="003D78"/>
              </a:solidFill>
              <a:ea typeface="Osaka" pitchFamily="8" charset="-128"/>
            </a:endParaRPr>
          </a:p>
        </p:txBody>
      </p:sp>
      <p:sp>
        <p:nvSpPr>
          <p:cNvPr id="5" name="Content Placeholder 4"/>
          <p:cNvSpPr>
            <a:spLocks noGrp="1"/>
          </p:cNvSpPr>
          <p:nvPr>
            <p:ph idx="4294967295"/>
          </p:nvPr>
        </p:nvSpPr>
        <p:spPr>
          <a:xfrm>
            <a:off x="2717800" y="738188"/>
            <a:ext cx="5969000" cy="4062413"/>
          </a:xfrm>
        </p:spPr>
        <p:txBody>
          <a:bodyPr/>
          <a:lstStyle/>
          <a:p>
            <a:r>
              <a:rPr lang="en-US" sz="1600" dirty="0" smtClean="0"/>
              <a:t>End-users who </a:t>
            </a:r>
            <a:r>
              <a:rPr lang="en-US" sz="1600" dirty="0"/>
              <a:t>are highly </a:t>
            </a:r>
            <a:r>
              <a:rPr lang="en-US" sz="1600" dirty="0" smtClean="0"/>
              <a:t>mobile, in scan intensive workflows who interact with general consumers within their workflow</a:t>
            </a:r>
            <a:endParaRPr lang="en-US" sz="1600" dirty="0"/>
          </a:p>
          <a:p>
            <a:pPr lvl="1"/>
            <a:r>
              <a:rPr lang="en-US" sz="1200" b="0" dirty="0"/>
              <a:t>Desire a light weight</a:t>
            </a:r>
            <a:r>
              <a:rPr lang="en-US" sz="1200" b="0" dirty="0" smtClean="0"/>
              <a:t>, economic design, </a:t>
            </a:r>
            <a:r>
              <a:rPr lang="en-US" sz="1200" b="0" dirty="0"/>
              <a:t>yet </a:t>
            </a:r>
            <a:r>
              <a:rPr lang="en-US" sz="1200" b="0" dirty="0" smtClean="0"/>
              <a:t>high performance solution </a:t>
            </a:r>
          </a:p>
          <a:p>
            <a:pPr lvl="1"/>
            <a:r>
              <a:rPr lang="en-US" sz="1200" b="0" dirty="0" smtClean="0"/>
              <a:t>Need a mobile solution that is easy to adopt/minimize training time for seasonal employees</a:t>
            </a:r>
          </a:p>
          <a:p>
            <a:pPr lvl="1"/>
            <a:r>
              <a:rPr lang="en-US" sz="1200" b="0" dirty="0" smtClean="0"/>
              <a:t>Is an attractive, sleek form factor ideal for use in consumer-facing workflows</a:t>
            </a:r>
            <a:endParaRPr lang="en-US" sz="1600" b="0" dirty="0"/>
          </a:p>
          <a:p>
            <a:r>
              <a:rPr lang="en-US" sz="1600" dirty="0" smtClean="0"/>
              <a:t>IT </a:t>
            </a:r>
            <a:r>
              <a:rPr lang="en-US" sz="1600" dirty="0"/>
              <a:t>managers that need to control costs and maintain flexibility in their mobile IT solutions </a:t>
            </a:r>
          </a:p>
          <a:p>
            <a:pPr lvl="1"/>
            <a:r>
              <a:rPr lang="en-US" sz="1200" b="0" dirty="0"/>
              <a:t>Need IT solutions that enables them to grow and adjust as business conditions change</a:t>
            </a:r>
          </a:p>
          <a:p>
            <a:pPr lvl="1"/>
            <a:r>
              <a:rPr lang="en-US" sz="1200" b="0" dirty="0"/>
              <a:t>Need tools that integrate easily with existing systems and reduce time to deploy and </a:t>
            </a:r>
            <a:r>
              <a:rPr lang="en-US" sz="1200" b="0" dirty="0" smtClean="0"/>
              <a:t>maintain</a:t>
            </a:r>
          </a:p>
          <a:p>
            <a:pPr lvl="1"/>
            <a:r>
              <a:rPr lang="en-US" sz="1200" b="0" dirty="0" smtClean="0"/>
              <a:t>Strong enough solution to replace legacy PCs (the first AIDC handheld device)</a:t>
            </a:r>
          </a:p>
          <a:p>
            <a:r>
              <a:rPr lang="en-US" sz="1600" dirty="0" smtClean="0"/>
              <a:t>Business managers that want to improve and expand their service offering to increase profitability</a:t>
            </a:r>
          </a:p>
          <a:p>
            <a:pPr lvl="1"/>
            <a:r>
              <a:rPr lang="en-US" sz="1200" b="0" dirty="0" smtClean="0"/>
              <a:t>Need tools to help organizations migrate from ‘connected worker’ to ‘directed worker’ to improve productivity, efficiency and capability</a:t>
            </a:r>
          </a:p>
          <a:p>
            <a:pPr lvl="1"/>
            <a:endParaRPr lang="en-US" sz="1200" dirty="0"/>
          </a:p>
          <a:p>
            <a:endParaRPr lang="en-US" sz="1600" dirty="0"/>
          </a:p>
        </p:txBody>
      </p:sp>
      <p:grpSp>
        <p:nvGrpSpPr>
          <p:cNvPr id="2" name="Group 1"/>
          <p:cNvGrpSpPr/>
          <p:nvPr/>
        </p:nvGrpSpPr>
        <p:grpSpPr>
          <a:xfrm>
            <a:off x="381001" y="742950"/>
            <a:ext cx="2108200" cy="3829051"/>
            <a:chOff x="285861" y="971550"/>
            <a:chExt cx="2324323" cy="4940479"/>
          </a:xfrm>
        </p:grpSpPr>
        <p:pic>
          <p:nvPicPr>
            <p:cNvPr id="8" name="Picture 8" descr="CT50_Courier_15_284.jpg">
              <a:hlinkClick r:id="rId3"/>
            </p:cNvPr>
            <p:cNvPicPr>
              <a:picLocks noChangeAspect="1" noChangeArrowheads="1"/>
            </p:cNvPicPr>
            <p:nvPr/>
          </p:nvPicPr>
          <p:blipFill>
            <a:blip r:embed="rId4" cstate="email"/>
            <a:srcRect/>
            <a:stretch>
              <a:fillRect/>
            </a:stretch>
          </p:blipFill>
          <p:spPr bwMode="auto">
            <a:xfrm>
              <a:off x="285861" y="971550"/>
              <a:ext cx="2324323" cy="1552576"/>
            </a:xfrm>
            <a:prstGeom prst="rect">
              <a:avLst/>
            </a:prstGeom>
            <a:noFill/>
            <a:effectLst>
              <a:softEdge rad="31750"/>
            </a:effectLst>
          </p:spPr>
        </p:pic>
        <p:pic>
          <p:nvPicPr>
            <p:cNvPr id="9" name="Picture 12" descr="CT50_Grocery_206.jpg">
              <a:hlinkClick r:id="rId5"/>
            </p:cNvPr>
            <p:cNvPicPr>
              <a:picLocks noChangeAspect="1" noChangeArrowheads="1"/>
            </p:cNvPicPr>
            <p:nvPr/>
          </p:nvPicPr>
          <p:blipFill>
            <a:blip r:embed="rId6" cstate="email"/>
            <a:srcRect/>
            <a:stretch>
              <a:fillRect/>
            </a:stretch>
          </p:blipFill>
          <p:spPr bwMode="auto">
            <a:xfrm flipH="1">
              <a:off x="285861" y="2676739"/>
              <a:ext cx="2324323" cy="1552576"/>
            </a:xfrm>
            <a:prstGeom prst="rect">
              <a:avLst/>
            </a:prstGeom>
            <a:noFill/>
            <a:effectLst>
              <a:softEdge rad="31750"/>
            </a:effectLst>
          </p:spPr>
        </p:pic>
        <p:pic>
          <p:nvPicPr>
            <p:cNvPr id="10" name="Picture 20" descr="CT50_Grocery_30.jpg">
              <a:hlinkClick r:id="rId7"/>
            </p:cNvPr>
            <p:cNvPicPr>
              <a:picLocks noChangeAspect="1" noChangeArrowheads="1"/>
            </p:cNvPicPr>
            <p:nvPr/>
          </p:nvPicPr>
          <p:blipFill>
            <a:blip r:embed="rId8" cstate="email"/>
            <a:srcRect/>
            <a:stretch>
              <a:fillRect/>
            </a:stretch>
          </p:blipFill>
          <p:spPr bwMode="auto">
            <a:xfrm>
              <a:off x="285861" y="4359453"/>
              <a:ext cx="2324323" cy="1552576"/>
            </a:xfrm>
            <a:prstGeom prst="rect">
              <a:avLst/>
            </a:prstGeom>
            <a:noFill/>
            <a:effectLst>
              <a:softEdge rad="31750"/>
            </a:effectLst>
          </p:spPr>
        </p:pic>
      </p:grpSp>
    </p:spTree>
    <p:extLst>
      <p:ext uri="{BB962C8B-B14F-4D97-AF65-F5344CB8AC3E}">
        <p14:creationId xmlns:p14="http://schemas.microsoft.com/office/powerpoint/2010/main" xmlns="" val="18335572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your Audience – Use Case</a:t>
            </a:r>
            <a:endParaRPr lang="en-US" dirty="0"/>
          </a:p>
        </p:txBody>
      </p:sp>
      <p:sp>
        <p:nvSpPr>
          <p:cNvPr id="13" name="Rounded Rectangle 12"/>
          <p:cNvSpPr/>
          <p:nvPr/>
        </p:nvSpPr>
        <p:spPr bwMode="auto">
          <a:xfrm>
            <a:off x="7239000" y="712470"/>
            <a:ext cx="1600200" cy="406908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16" name="Rounded Rectangle 15"/>
          <p:cNvSpPr/>
          <p:nvPr/>
        </p:nvSpPr>
        <p:spPr bwMode="auto">
          <a:xfrm>
            <a:off x="3733800" y="712470"/>
            <a:ext cx="1600200" cy="406908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19" name="Rounded Rectangle 18"/>
          <p:cNvSpPr/>
          <p:nvPr/>
        </p:nvSpPr>
        <p:spPr bwMode="auto">
          <a:xfrm>
            <a:off x="1981200" y="712470"/>
            <a:ext cx="1600200" cy="406908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22" name="Rounded Rectangle 21"/>
          <p:cNvSpPr/>
          <p:nvPr/>
        </p:nvSpPr>
        <p:spPr bwMode="auto">
          <a:xfrm>
            <a:off x="228600" y="712470"/>
            <a:ext cx="1600200" cy="406908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25" name="Content Placeholder 2"/>
          <p:cNvSpPr>
            <a:spLocks noGrp="1"/>
          </p:cNvSpPr>
          <p:nvPr>
            <p:ph idx="1"/>
          </p:nvPr>
        </p:nvSpPr>
        <p:spPr>
          <a:xfrm>
            <a:off x="7239000" y="1626870"/>
            <a:ext cx="1600200" cy="3276600"/>
          </a:xfrm>
        </p:spPr>
        <p:txBody>
          <a:bodyPr/>
          <a:lstStyle/>
          <a:p>
            <a:pPr marL="0" indent="0">
              <a:buNone/>
            </a:pPr>
            <a:r>
              <a:rPr lang="en-US" sz="1000" dirty="0" smtClean="0"/>
              <a:t>Audit &amp; Metering</a:t>
            </a:r>
          </a:p>
          <a:p>
            <a:r>
              <a:rPr lang="en-US" sz="900" b="0" dirty="0" smtClean="0"/>
              <a:t>Inspection</a:t>
            </a:r>
          </a:p>
          <a:p>
            <a:r>
              <a:rPr lang="en-US" sz="900" b="0" dirty="0" smtClean="0"/>
              <a:t>Quality control</a:t>
            </a:r>
          </a:p>
          <a:p>
            <a:r>
              <a:rPr lang="en-US" sz="900" b="0" dirty="0" smtClean="0"/>
              <a:t>Supplier performance</a:t>
            </a:r>
          </a:p>
          <a:p>
            <a:r>
              <a:rPr lang="en-US" sz="900" b="0" dirty="0" smtClean="0"/>
              <a:t>Records maintenance</a:t>
            </a:r>
          </a:p>
          <a:p>
            <a:r>
              <a:rPr lang="en-US" sz="900" b="0" dirty="0" smtClean="0"/>
              <a:t>Product testing</a:t>
            </a:r>
          </a:p>
          <a:p>
            <a:r>
              <a:rPr lang="en-US" sz="900" b="0" dirty="0" smtClean="0"/>
              <a:t>Documentation</a:t>
            </a:r>
          </a:p>
          <a:p>
            <a:r>
              <a:rPr lang="en-US" sz="900" b="0" dirty="0" smtClean="0"/>
              <a:t>Process improvement</a:t>
            </a:r>
          </a:p>
          <a:p>
            <a:r>
              <a:rPr lang="en-US" sz="900" b="0" dirty="0" smtClean="0"/>
              <a:t>Compliance</a:t>
            </a:r>
          </a:p>
          <a:p>
            <a:pPr>
              <a:buNone/>
            </a:pPr>
            <a:r>
              <a:rPr lang="en-US" sz="1000" dirty="0" smtClean="0"/>
              <a:t>Key Business Advantages</a:t>
            </a:r>
          </a:p>
          <a:p>
            <a:r>
              <a:rPr lang="en-US" sz="900" b="0" dirty="0" smtClean="0"/>
              <a:t>Cost-effective regulator compliance</a:t>
            </a:r>
          </a:p>
          <a:p>
            <a:r>
              <a:rPr lang="en-US" sz="900" b="0" dirty="0" smtClean="0"/>
              <a:t>Improved productivity</a:t>
            </a:r>
          </a:p>
          <a:p>
            <a:r>
              <a:rPr lang="en-US" sz="900" b="0" dirty="0" smtClean="0"/>
              <a:t>Fewer data errors</a:t>
            </a:r>
          </a:p>
          <a:p>
            <a:pPr lvl="1">
              <a:buNone/>
            </a:pPr>
            <a:endParaRPr lang="en-US" sz="900" dirty="0"/>
          </a:p>
        </p:txBody>
      </p:sp>
      <p:sp>
        <p:nvSpPr>
          <p:cNvPr id="26" name="Content Placeholder 2"/>
          <p:cNvSpPr txBox="1">
            <a:spLocks/>
          </p:cNvSpPr>
          <p:nvPr/>
        </p:nvSpPr>
        <p:spPr bwMode="auto">
          <a:xfrm>
            <a:off x="3733800" y="1626870"/>
            <a:ext cx="1524000" cy="313006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Field Engagement</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Price/ inventory checks</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Loyalty apps</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Item locator/ ordering</a:t>
            </a:r>
          </a:p>
          <a:p>
            <a:pPr marL="174625" lvl="0" indent="-174625" fontAlgn="base">
              <a:lnSpc>
                <a:spcPct val="85000"/>
              </a:lnSpc>
              <a:spcBef>
                <a:spcPct val="30000"/>
              </a:spcBef>
              <a:spcAft>
                <a:spcPct val="0"/>
              </a:spcAft>
              <a:buClr>
                <a:srgbClr val="DC241F"/>
              </a:buClr>
              <a:buFontTx/>
              <a:buChar char="•"/>
            </a:pPr>
            <a:r>
              <a:rPr lang="en-US" sz="900" kern="0" dirty="0" err="1" smtClean="0">
                <a:solidFill>
                  <a:srgbClr val="000000"/>
                </a:solidFill>
              </a:rPr>
              <a:t>Clienteling</a:t>
            </a:r>
            <a:endParaRPr lang="en-US" sz="900" kern="0" dirty="0" smtClean="0">
              <a:solidFill>
                <a:srgbClr val="000000"/>
              </a:solidFill>
            </a:endParaRP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Electronic couponing</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Cross channel fulfillment</a:t>
            </a:r>
          </a:p>
          <a:p>
            <a:pPr marL="174625" lvl="0" indent="-174625" fontAlgn="base">
              <a:lnSpc>
                <a:spcPct val="85000"/>
              </a:lnSpc>
              <a:spcBef>
                <a:spcPct val="30000"/>
              </a:spcBef>
              <a:spcAft>
                <a:spcPct val="0"/>
              </a:spcAft>
              <a:buClr>
                <a:srgbClr val="DC241F"/>
              </a:buClr>
            </a:pPr>
            <a:r>
              <a:rPr lang="en-US" sz="1000" b="1" kern="0" dirty="0" smtClean="0">
                <a:solidFill>
                  <a:srgbClr val="000000"/>
                </a:solidFill>
              </a:rPr>
              <a:t>Key Business Advantages</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Increased sales</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Better customer service</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Faster response</a:t>
            </a:r>
            <a:endParaRPr kumimoji="0" lang="en-US" sz="900" b="1" i="0" u="none" strike="noStrike" kern="0" cap="none" spc="0" normalizeH="0" baseline="0" noProof="0" dirty="0">
              <a:ln>
                <a:noFill/>
              </a:ln>
              <a:solidFill>
                <a:schemeClr val="tx1"/>
              </a:solidFill>
              <a:effectLst/>
              <a:uLnTx/>
              <a:uFillTx/>
            </a:endParaRPr>
          </a:p>
        </p:txBody>
      </p:sp>
      <p:sp>
        <p:nvSpPr>
          <p:cNvPr id="27" name="Content Placeholder 2"/>
          <p:cNvSpPr txBox="1">
            <a:spLocks/>
          </p:cNvSpPr>
          <p:nvPr/>
        </p:nvSpPr>
        <p:spPr bwMode="auto">
          <a:xfrm>
            <a:off x="228600" y="1626870"/>
            <a:ext cx="1524000" cy="30480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On-Demand Delivery</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Proof</a:t>
            </a:r>
            <a:r>
              <a:rPr kumimoji="0" lang="en-US" sz="900" b="0" i="0" u="none" strike="noStrike" kern="0" cap="none" spc="0" normalizeH="0" noProof="0" dirty="0" smtClean="0">
                <a:ln>
                  <a:noFill/>
                </a:ln>
                <a:solidFill>
                  <a:schemeClr val="tx1"/>
                </a:solidFill>
                <a:effectLst/>
                <a:uLnTx/>
                <a:uFillTx/>
              </a:rPr>
              <a:t> of Delivery</a:t>
            </a:r>
            <a:endParaRPr kumimoji="0" lang="en-US" sz="900" b="0" i="0" u="none" strike="noStrike" kern="0" cap="none" spc="0" normalizeH="0" baseline="0" noProof="0" dirty="0" smtClean="0">
              <a:ln>
                <a:noFill/>
              </a:ln>
              <a:solidFill>
                <a:schemeClr val="tx1"/>
              </a:solidFill>
              <a:effectLst/>
              <a:uLnTx/>
              <a:uFillTx/>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noProof="0" dirty="0" smtClean="0">
                <a:ln>
                  <a:noFill/>
                </a:ln>
                <a:solidFill>
                  <a:schemeClr val="tx1"/>
                </a:solidFill>
                <a:effectLst/>
                <a:uLnTx/>
                <a:uFillTx/>
              </a:rPr>
              <a:t>Navigation Assistance</a:t>
            </a:r>
            <a:endParaRPr kumimoji="0" lang="en-US" sz="900" b="0" i="0" u="none" strike="noStrike" kern="0" cap="none" spc="0" normalizeH="0" baseline="0" noProof="0" dirty="0" smtClean="0">
              <a:ln>
                <a:noFill/>
              </a:ln>
              <a:solidFill>
                <a:schemeClr val="tx1"/>
              </a:solidFill>
              <a:effectLst/>
              <a:uLnTx/>
              <a:uFillTx/>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Document</a:t>
            </a:r>
            <a:r>
              <a:rPr kumimoji="0" lang="en-US" sz="900" b="0" i="0" u="none" strike="noStrike" kern="0" cap="none" spc="0" normalizeH="0" noProof="0" dirty="0" smtClean="0">
                <a:ln>
                  <a:noFill/>
                </a:ln>
                <a:solidFill>
                  <a:schemeClr val="tx1"/>
                </a:solidFill>
                <a:effectLst/>
                <a:uLnTx/>
                <a:uFillTx/>
              </a:rPr>
              <a:t> Entry</a:t>
            </a:r>
            <a:endParaRPr kumimoji="0" lang="en-US" sz="900" b="0" i="0" u="none" strike="noStrike" kern="0" cap="none" spc="0" normalizeH="0" baseline="0" noProof="0" dirty="0" smtClean="0">
              <a:ln>
                <a:noFill/>
              </a:ln>
              <a:solidFill>
                <a:schemeClr val="tx1"/>
              </a:solidFill>
              <a:effectLst/>
              <a:uLnTx/>
              <a:uFillTx/>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dirty="0" smtClean="0"/>
              <a:t>Arrange displays</a:t>
            </a:r>
            <a:endParaRPr kumimoji="0" lang="en-US" sz="900" b="0" i="0" u="none" strike="noStrike" kern="0" cap="none" spc="0" normalizeH="0" baseline="0" noProof="0" dirty="0" smtClean="0">
              <a:ln>
                <a:noFill/>
              </a:ln>
              <a:solidFill>
                <a:schemeClr val="tx1"/>
              </a:solidFill>
              <a:effectLst/>
              <a:uLnTx/>
              <a:uFillTx/>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Price checking/ markdown</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Returns management</a:t>
            </a:r>
          </a:p>
          <a:p>
            <a:pPr marL="174625" marR="0" lvl="0" indent="-174625"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Key Business Advantages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Increased volumes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Customer service</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Faster response time to requests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dirty="0" smtClean="0"/>
              <a:t>Improved productivity</a:t>
            </a:r>
            <a:endParaRPr kumimoji="0" lang="en-US" sz="900" b="0" i="0" u="none" strike="noStrike" kern="0" cap="none" spc="0" normalizeH="0" baseline="0" noProof="0" dirty="0" smtClean="0">
              <a:ln>
                <a:noFill/>
              </a:ln>
              <a:solidFill>
                <a:schemeClr val="tx1"/>
              </a:solidFill>
              <a:effectLst/>
              <a:uLnTx/>
              <a:uFillTx/>
            </a:endParaRPr>
          </a:p>
        </p:txBody>
      </p:sp>
      <p:sp>
        <p:nvSpPr>
          <p:cNvPr id="28" name="Content Placeholder 2"/>
          <p:cNvSpPr txBox="1">
            <a:spLocks/>
          </p:cNvSpPr>
          <p:nvPr/>
        </p:nvSpPr>
        <p:spPr bwMode="auto">
          <a:xfrm>
            <a:off x="1981200" y="1626870"/>
            <a:ext cx="1524000" cy="313006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Remote Technician</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Work-list Management</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Information Distribution</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Inventory maintenance</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Spare/broken parts ordering</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dirty="0" smtClean="0"/>
              <a:t>Asset protection</a:t>
            </a:r>
            <a:endParaRPr kumimoji="0" lang="en-US" sz="900" b="0" i="0" u="none" strike="noStrike" kern="0" cap="none" spc="0" normalizeH="0" baseline="0" noProof="0" dirty="0" smtClean="0">
              <a:ln>
                <a:noFill/>
              </a:ln>
              <a:solidFill>
                <a:schemeClr val="tx1"/>
              </a:solidFill>
              <a:effectLst/>
              <a:uLnTx/>
              <a:uFillTx/>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Key Business Advantages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Manage contract cost</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Faster response time to customers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noProof="0" dirty="0" smtClean="0"/>
              <a:t>Improved cost control</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i="0" u="none" strike="noStrike" kern="0" cap="none" spc="0" normalizeH="0" baseline="0" dirty="0" smtClean="0">
                <a:ln>
                  <a:noFill/>
                </a:ln>
                <a:solidFill>
                  <a:schemeClr val="tx1"/>
                </a:solidFill>
                <a:effectLst/>
                <a:uLnTx/>
                <a:uFillTx/>
              </a:rPr>
              <a:t>Fewer</a:t>
            </a:r>
            <a:r>
              <a:rPr kumimoji="0" lang="en-US" sz="900" i="0" u="none" strike="noStrike" kern="0" cap="none" spc="0" normalizeH="0" dirty="0" smtClean="0">
                <a:ln>
                  <a:noFill/>
                </a:ln>
                <a:solidFill>
                  <a:schemeClr val="tx1"/>
                </a:solidFill>
                <a:effectLst/>
                <a:uLnTx/>
                <a:uFillTx/>
              </a:rPr>
              <a:t> data errors</a:t>
            </a:r>
            <a:endParaRPr kumimoji="0" lang="en-US" sz="900" i="0" u="none" strike="noStrike" kern="0" cap="none" spc="0" normalizeH="0" baseline="0" noProof="0" dirty="0">
              <a:ln>
                <a:noFill/>
              </a:ln>
              <a:solidFill>
                <a:schemeClr val="tx1"/>
              </a:solidFill>
              <a:effectLst/>
              <a:uLnTx/>
              <a:uFillTx/>
            </a:endParaRPr>
          </a:p>
        </p:txBody>
      </p:sp>
      <p:sp>
        <p:nvSpPr>
          <p:cNvPr id="17" name="Rounded Rectangle 16"/>
          <p:cNvSpPr/>
          <p:nvPr/>
        </p:nvSpPr>
        <p:spPr bwMode="auto">
          <a:xfrm>
            <a:off x="5486400" y="712470"/>
            <a:ext cx="1600200" cy="406908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24" name="Content Placeholder 2"/>
          <p:cNvSpPr txBox="1">
            <a:spLocks/>
          </p:cNvSpPr>
          <p:nvPr/>
        </p:nvSpPr>
        <p:spPr bwMode="auto">
          <a:xfrm>
            <a:off x="5486400" y="1626870"/>
            <a:ext cx="1600200" cy="262128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Material &amp; Inventory</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Multi-use</a:t>
            </a:r>
            <a:r>
              <a:rPr kumimoji="0" lang="en-US" sz="900" b="0" i="0" u="none" strike="noStrike" kern="0" cap="none" spc="0" normalizeH="0" noProof="0" dirty="0" smtClean="0">
                <a:ln>
                  <a:noFill/>
                </a:ln>
                <a:solidFill>
                  <a:schemeClr val="tx1"/>
                </a:solidFill>
                <a:effectLst/>
                <a:uLnTx/>
                <a:uFillTx/>
              </a:rPr>
              <a:t> case </a:t>
            </a:r>
            <a:r>
              <a:rPr kumimoji="0" lang="en-US" sz="900" b="0" i="0" u="none" strike="noStrike" kern="0" cap="none" spc="0" normalizeH="0" baseline="0" noProof="0" dirty="0" smtClean="0">
                <a:ln>
                  <a:noFill/>
                </a:ln>
                <a:solidFill>
                  <a:schemeClr val="tx1"/>
                </a:solidFill>
                <a:effectLst/>
                <a:uLnTx/>
                <a:uFillTx/>
              </a:rPr>
              <a:t> environment</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noProof="0" dirty="0" smtClean="0"/>
              <a:t>Barcode scanning</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baseline="0" noProof="0" dirty="0" smtClean="0"/>
              <a:t>Inventor</a:t>
            </a:r>
            <a:r>
              <a:rPr lang="en-US" sz="900" kern="0" dirty="0" smtClean="0"/>
              <a:t>y management</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baseline="0" dirty="0" smtClean="0"/>
              <a:t>Quality/</a:t>
            </a:r>
            <a:r>
              <a:rPr lang="en-US" sz="900" kern="0" dirty="0" smtClean="0"/>
              <a:t> audit</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dirty="0" smtClean="0"/>
              <a:t>General purpose devices required</a:t>
            </a:r>
          </a:p>
          <a:p>
            <a:pPr marL="174625" lvl="0" indent="-174625" fontAlgn="base">
              <a:lnSpc>
                <a:spcPct val="85000"/>
              </a:lnSpc>
              <a:spcBef>
                <a:spcPct val="30000"/>
              </a:spcBef>
              <a:spcAft>
                <a:spcPct val="0"/>
              </a:spcAft>
              <a:buClr>
                <a:srgbClr val="DC241F"/>
              </a:buClr>
              <a:buFontTx/>
              <a:buChar char="•"/>
              <a:defRPr/>
            </a:pPr>
            <a:r>
              <a:rPr lang="en-US" sz="900" kern="0" dirty="0"/>
              <a:t>Documentation</a:t>
            </a:r>
          </a:p>
          <a:p>
            <a:pPr marL="174625" lvl="0" indent="-174625" fontAlgn="base">
              <a:lnSpc>
                <a:spcPct val="85000"/>
              </a:lnSpc>
              <a:spcBef>
                <a:spcPct val="30000"/>
              </a:spcBef>
              <a:spcAft>
                <a:spcPct val="0"/>
              </a:spcAft>
              <a:buClr>
                <a:srgbClr val="DC241F"/>
              </a:buClr>
              <a:buFontTx/>
              <a:buChar char="•"/>
              <a:defRPr/>
            </a:pPr>
            <a:r>
              <a:rPr lang="en-US" sz="900" kern="0" dirty="0"/>
              <a:t>Records </a:t>
            </a:r>
            <a:r>
              <a:rPr lang="en-US" sz="900" kern="0" dirty="0" smtClean="0"/>
              <a:t>maintenance</a:t>
            </a:r>
            <a:endParaRPr kumimoji="0" lang="en-US" sz="900" b="0" i="0" u="none" strike="noStrike" kern="0" cap="none" spc="0" normalizeH="0" baseline="0" noProof="0" dirty="0" smtClean="0">
              <a:ln>
                <a:noFill/>
              </a:ln>
              <a:solidFill>
                <a:schemeClr val="tx1"/>
              </a:solidFill>
              <a:effectLst/>
              <a:uLnTx/>
              <a:uFillTx/>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Key Business Advantages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Eliminates manual entry</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dirty="0" smtClean="0"/>
              <a:t>Multiple apps </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Optimized</a:t>
            </a:r>
            <a:r>
              <a:rPr kumimoji="0" lang="en-US" sz="900" b="0" i="0" u="none" strike="noStrike" kern="0" cap="none" spc="0" normalizeH="0" noProof="0" dirty="0" smtClean="0">
                <a:ln>
                  <a:noFill/>
                </a:ln>
                <a:solidFill>
                  <a:schemeClr val="tx1"/>
                </a:solidFill>
                <a:effectLst/>
                <a:uLnTx/>
                <a:uFillTx/>
              </a:rPr>
              <a:t> tasks</a:t>
            </a:r>
            <a:endParaRPr kumimoji="0" lang="en-US" sz="900" b="0" i="0" u="none" strike="noStrike" kern="0" cap="none" spc="0" normalizeH="0" baseline="0" noProof="0" dirty="0" smtClean="0">
              <a:ln>
                <a:noFill/>
              </a:ln>
              <a:solidFill>
                <a:schemeClr val="tx1"/>
              </a:solidFill>
              <a:effectLst/>
              <a:uLnTx/>
              <a:uFillTx/>
            </a:endParaRPr>
          </a:p>
        </p:txBody>
      </p:sp>
      <p:pic>
        <p:nvPicPr>
          <p:cNvPr id="29" name="Picture 2" descr="C:\Users\H102838\AppData\Local\Microsoft\Windows\Temporary Internet Files\Content.IE5\YHWDU81N\Courier_Residence_118.jpg"/>
          <p:cNvPicPr>
            <a:picLocks noChangeAspect="1" noChangeArrowheads="1"/>
          </p:cNvPicPr>
          <p:nvPr/>
        </p:nvPicPr>
        <p:blipFill>
          <a:blip r:embed="rId2" cstate="email"/>
          <a:srcRect/>
          <a:stretch>
            <a:fillRect/>
          </a:stretch>
        </p:blipFill>
        <p:spPr bwMode="auto">
          <a:xfrm>
            <a:off x="296333" y="791634"/>
            <a:ext cx="1463040" cy="822960"/>
          </a:xfrm>
          <a:prstGeom prst="rect">
            <a:avLst/>
          </a:prstGeom>
          <a:noFill/>
        </p:spPr>
      </p:pic>
      <p:pic>
        <p:nvPicPr>
          <p:cNvPr id="31" name="Picture 2" descr="C:\Users\H102838\AppData\Local\Microsoft\Windows\Temporary Internet Files\Content.IE5\YHWDU81N\Field_Service_09_020.jpg"/>
          <p:cNvPicPr>
            <a:picLocks noChangeAspect="1" noChangeArrowheads="1"/>
          </p:cNvPicPr>
          <p:nvPr/>
        </p:nvPicPr>
        <p:blipFill>
          <a:blip r:embed="rId3" cstate="email"/>
          <a:srcRect/>
          <a:stretch>
            <a:fillRect/>
          </a:stretch>
        </p:blipFill>
        <p:spPr bwMode="auto">
          <a:xfrm>
            <a:off x="2049780" y="791634"/>
            <a:ext cx="1463040" cy="822960"/>
          </a:xfrm>
          <a:prstGeom prst="rect">
            <a:avLst/>
          </a:prstGeom>
          <a:noFill/>
        </p:spPr>
      </p:pic>
      <p:pic>
        <p:nvPicPr>
          <p:cNvPr id="32" name="Picture 2" descr="C:\Users\H102838\AppData\Local\Microsoft\Windows\Temporary Internet Files\Content.IE5\P8XR5T3U\CN51_DSD_130.jpg"/>
          <p:cNvPicPr>
            <a:picLocks noChangeAspect="1" noChangeArrowheads="1"/>
          </p:cNvPicPr>
          <p:nvPr/>
        </p:nvPicPr>
        <p:blipFill>
          <a:blip r:embed="rId4" cstate="email"/>
          <a:srcRect/>
          <a:stretch>
            <a:fillRect/>
          </a:stretch>
        </p:blipFill>
        <p:spPr bwMode="auto">
          <a:xfrm>
            <a:off x="3830956" y="791634"/>
            <a:ext cx="1463040" cy="822960"/>
          </a:xfrm>
          <a:prstGeom prst="rect">
            <a:avLst/>
          </a:prstGeom>
          <a:noFill/>
        </p:spPr>
      </p:pic>
      <p:pic>
        <p:nvPicPr>
          <p:cNvPr id="33" name="Picture 3" descr="C:\Users\H102838\AppData\Local\Microsoft\Windows\Temporary Internet Files\Content.IE5\NXHOSNX3\Mexican_Dist_Center_207.jpg"/>
          <p:cNvPicPr>
            <a:picLocks noChangeAspect="1" noChangeArrowheads="1"/>
          </p:cNvPicPr>
          <p:nvPr/>
        </p:nvPicPr>
        <p:blipFill>
          <a:blip r:embed="rId5" cstate="email"/>
          <a:srcRect/>
          <a:stretch>
            <a:fillRect/>
          </a:stretch>
        </p:blipFill>
        <p:spPr bwMode="auto">
          <a:xfrm>
            <a:off x="5554980" y="795035"/>
            <a:ext cx="1463040" cy="816159"/>
          </a:xfrm>
          <a:prstGeom prst="rect">
            <a:avLst/>
          </a:prstGeom>
          <a:noFill/>
        </p:spPr>
      </p:pic>
      <p:pic>
        <p:nvPicPr>
          <p:cNvPr id="34" name="Picture 2" descr="C:\Users\H102838\AppData\Local\Microsoft\Windows\Temporary Internet Files\Content.IE5\822PCEQL\Field_Service_09_172.jpg"/>
          <p:cNvPicPr>
            <a:picLocks noChangeAspect="1" noChangeArrowheads="1"/>
          </p:cNvPicPr>
          <p:nvPr/>
        </p:nvPicPr>
        <p:blipFill>
          <a:blip r:embed="rId6" cstate="email"/>
          <a:srcRect/>
          <a:stretch>
            <a:fillRect/>
          </a:stretch>
        </p:blipFill>
        <p:spPr bwMode="auto">
          <a:xfrm>
            <a:off x="7307580" y="795380"/>
            <a:ext cx="1463040" cy="815468"/>
          </a:xfrm>
          <a:prstGeom prst="rect">
            <a:avLst/>
          </a:prstGeom>
          <a:noFill/>
        </p:spPr>
      </p:pic>
      <p:grpSp>
        <p:nvGrpSpPr>
          <p:cNvPr id="23" name="Group 22"/>
          <p:cNvGrpSpPr/>
          <p:nvPr/>
        </p:nvGrpSpPr>
        <p:grpSpPr>
          <a:xfrm>
            <a:off x="390690" y="3970922"/>
            <a:ext cx="1287920" cy="790080"/>
            <a:chOff x="-2411720" y="2440950"/>
            <a:chExt cx="1287920" cy="790080"/>
          </a:xfrm>
        </p:grpSpPr>
        <p:pic>
          <p:nvPicPr>
            <p:cNvPr id="4"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11720" y="2440950"/>
              <a:ext cx="1137920" cy="64008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61720" y="2590950"/>
              <a:ext cx="1137920" cy="640080"/>
            </a:xfrm>
            <a:prstGeom prst="rect">
              <a:avLst/>
            </a:prstGeom>
            <a:ln>
              <a:noFill/>
            </a:ln>
            <a:effectLst>
              <a:outerShdw blurRad="292100" dist="139700" dir="2700000" algn="tl" rotWithShape="0">
                <a:srgbClr val="333333">
                  <a:alpha val="65000"/>
                </a:srgbClr>
              </a:outerShdw>
            </a:effectLst>
          </p:spPr>
        </p:pic>
      </p:grpSp>
      <p:grpSp>
        <p:nvGrpSpPr>
          <p:cNvPr id="21" name="Group 20"/>
          <p:cNvGrpSpPr/>
          <p:nvPr/>
        </p:nvGrpSpPr>
        <p:grpSpPr>
          <a:xfrm>
            <a:off x="2204289" y="3970922"/>
            <a:ext cx="1287920" cy="790080"/>
            <a:chOff x="-2111720" y="2740950"/>
            <a:chExt cx="1287920" cy="790080"/>
          </a:xfrm>
        </p:grpSpPr>
        <p:pic>
          <p:nvPicPr>
            <p:cNvPr id="6" name="Picture 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111720" y="2740950"/>
              <a:ext cx="1137920" cy="6400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961720" y="2890950"/>
              <a:ext cx="1137920" cy="640080"/>
            </a:xfrm>
            <a:prstGeom prst="rect">
              <a:avLst/>
            </a:prstGeom>
            <a:ln>
              <a:noFill/>
            </a:ln>
            <a:effectLst>
              <a:outerShdw blurRad="292100" dist="139700" dir="2700000" algn="tl" rotWithShape="0">
                <a:srgbClr val="333333">
                  <a:alpha val="65000"/>
                </a:srgbClr>
              </a:outerShdw>
            </a:effectLst>
          </p:spPr>
        </p:pic>
      </p:grpSp>
      <p:grpSp>
        <p:nvGrpSpPr>
          <p:cNvPr id="20" name="Group 19"/>
          <p:cNvGrpSpPr/>
          <p:nvPr/>
        </p:nvGrpSpPr>
        <p:grpSpPr>
          <a:xfrm>
            <a:off x="3982785" y="3970922"/>
            <a:ext cx="1287920" cy="790080"/>
            <a:chOff x="3982785" y="4167647"/>
            <a:chExt cx="1287920" cy="790080"/>
          </a:xfrm>
        </p:grpSpPr>
        <p:pic>
          <p:nvPicPr>
            <p:cNvPr id="8" name="Picture 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982785" y="4167647"/>
              <a:ext cx="1137920" cy="64008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132785" y="4317647"/>
              <a:ext cx="1137920" cy="640080"/>
            </a:xfrm>
            <a:prstGeom prst="rect">
              <a:avLst/>
            </a:prstGeom>
            <a:ln>
              <a:noFill/>
            </a:ln>
            <a:effectLst>
              <a:outerShdw blurRad="292100" dist="139700" dir="2700000" algn="tl" rotWithShape="0">
                <a:srgbClr val="333333">
                  <a:alpha val="65000"/>
                </a:srgbClr>
              </a:outerShdw>
            </a:effectLst>
          </p:spPr>
        </p:pic>
      </p:grpSp>
      <p:grpSp>
        <p:nvGrpSpPr>
          <p:cNvPr id="18" name="Group 17"/>
          <p:cNvGrpSpPr/>
          <p:nvPr/>
        </p:nvGrpSpPr>
        <p:grpSpPr>
          <a:xfrm>
            <a:off x="5730100" y="3970922"/>
            <a:ext cx="1287920" cy="790080"/>
            <a:chOff x="-1511720" y="3340950"/>
            <a:chExt cx="1287920" cy="790080"/>
          </a:xfrm>
        </p:grpSpPr>
        <p:pic>
          <p:nvPicPr>
            <p:cNvPr id="10" name="Picture 9"/>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511720" y="3340950"/>
              <a:ext cx="1137920" cy="64008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361720" y="3490950"/>
              <a:ext cx="1137920" cy="640080"/>
            </a:xfrm>
            <a:prstGeom prst="rect">
              <a:avLst/>
            </a:prstGeom>
            <a:ln>
              <a:noFill/>
            </a:ln>
            <a:effectLst>
              <a:outerShdw blurRad="292100" dist="139700" dir="2700000" algn="tl" rotWithShape="0">
                <a:srgbClr val="333333">
                  <a:alpha val="65000"/>
                </a:srgbClr>
              </a:outerShdw>
            </a:effectLst>
          </p:spPr>
        </p:pic>
      </p:grpSp>
      <p:grpSp>
        <p:nvGrpSpPr>
          <p:cNvPr id="15" name="Group 14"/>
          <p:cNvGrpSpPr/>
          <p:nvPr/>
        </p:nvGrpSpPr>
        <p:grpSpPr>
          <a:xfrm>
            <a:off x="7495605" y="3970922"/>
            <a:ext cx="1287920" cy="790080"/>
            <a:chOff x="-1211720" y="3640950"/>
            <a:chExt cx="1287920" cy="790080"/>
          </a:xfrm>
        </p:grpSpPr>
        <p:pic>
          <p:nvPicPr>
            <p:cNvPr id="12" name="Picture 11"/>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211720" y="3640950"/>
              <a:ext cx="1137920" cy="64008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1061720" y="3790950"/>
              <a:ext cx="1137920" cy="64008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xmlns="" val="423841409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2"/>
          <p:cNvSpPr>
            <a:spLocks noGrp="1"/>
          </p:cNvSpPr>
          <p:nvPr>
            <p:ph type="title"/>
          </p:nvPr>
        </p:nvSpPr>
        <p:spPr/>
        <p:txBody>
          <a:bodyPr/>
          <a:lstStyle/>
          <a:p>
            <a:r>
              <a:rPr lang="en-US" dirty="0" smtClean="0"/>
              <a:t>Dolphin CT50 – Technical details*</a:t>
            </a:r>
          </a:p>
        </p:txBody>
      </p:sp>
      <p:graphicFrame>
        <p:nvGraphicFramePr>
          <p:cNvPr id="14" name="Table 13"/>
          <p:cNvGraphicFramePr>
            <a:graphicFrameLocks noGrp="1"/>
          </p:cNvGraphicFramePr>
          <p:nvPr>
            <p:extLst>
              <p:ext uri="{D42A27DB-BD31-4B8C-83A1-F6EECF244321}">
                <p14:modId xmlns:p14="http://schemas.microsoft.com/office/powerpoint/2010/main" xmlns="" val="3356390342"/>
              </p:ext>
            </p:extLst>
          </p:nvPr>
        </p:nvGraphicFramePr>
        <p:xfrm>
          <a:off x="228600" y="742953"/>
          <a:ext cx="6223145" cy="4062271"/>
        </p:xfrm>
        <a:graphic>
          <a:graphicData uri="http://schemas.openxmlformats.org/drawingml/2006/table">
            <a:tbl>
              <a:tblPr firstRow="1" bandRow="1">
                <a:tableStyleId>{1E171933-4619-4E11-9A3F-F7608DF75F80}</a:tableStyleId>
              </a:tblPr>
              <a:tblGrid>
                <a:gridCol w="2000297"/>
                <a:gridCol w="4222848"/>
              </a:tblGrid>
              <a:tr h="625856">
                <a:tc>
                  <a:txBody>
                    <a:bodyPr/>
                    <a:lstStyle/>
                    <a:p>
                      <a:r>
                        <a:rPr lang="en-US" sz="1400" b="1" dirty="0" smtClean="0">
                          <a:solidFill>
                            <a:schemeClr val="tx1">
                              <a:lumMod val="85000"/>
                              <a:lumOff val="15000"/>
                            </a:schemeClr>
                          </a:solidFill>
                        </a:rPr>
                        <a:t>Display</a:t>
                      </a:r>
                      <a:r>
                        <a:rPr lang="en-US" sz="1400" b="1" baseline="0" dirty="0" smtClean="0">
                          <a:solidFill>
                            <a:schemeClr val="tx1">
                              <a:lumMod val="85000"/>
                              <a:lumOff val="15000"/>
                            </a:schemeClr>
                          </a:solidFill>
                        </a:rPr>
                        <a:t> and input:</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tx1">
                              <a:lumMod val="85000"/>
                              <a:lumOff val="15000"/>
                            </a:schemeClr>
                          </a:solidFill>
                          <a:latin typeface="+mn-lt"/>
                          <a:ea typeface="+mn-ea"/>
                          <a:cs typeface="+mn-cs"/>
                        </a:rPr>
                        <a:t>4.7” optically bonded </a:t>
                      </a:r>
                      <a:r>
                        <a:rPr lang="en-US" sz="1100" b="0" kern="1200" dirty="0" smtClean="0">
                          <a:solidFill>
                            <a:schemeClr val="tx1">
                              <a:lumMod val="85000"/>
                              <a:lumOff val="15000"/>
                            </a:schemeClr>
                          </a:solidFill>
                          <a:latin typeface="+mn-lt"/>
                          <a:ea typeface="+mn-ea"/>
                          <a:cs typeface="+mn-cs"/>
                        </a:rPr>
                        <a:t>(for all-light readability)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lumMod val="85000"/>
                              <a:lumOff val="15000"/>
                            </a:schemeClr>
                          </a:solidFill>
                        </a:rPr>
                        <a:t>Touch</a:t>
                      </a:r>
                      <a:r>
                        <a:rPr lang="en-US" sz="1100" b="0" baseline="0" dirty="0" smtClean="0">
                          <a:solidFill>
                            <a:schemeClr val="tx1">
                              <a:lumMod val="85000"/>
                              <a:lumOff val="15000"/>
                            </a:schemeClr>
                          </a:solidFill>
                        </a:rPr>
                        <a:t> device w/o keyboard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tx1">
                              <a:lumMod val="85000"/>
                              <a:lumOff val="15000"/>
                            </a:schemeClr>
                          </a:solidFill>
                        </a:rPr>
                        <a:t>Gloved hand usage</a:t>
                      </a:r>
                      <a:endParaRPr lang="en-US" sz="1100" kern="1200" dirty="0">
                        <a:solidFill>
                          <a:schemeClr val="tx1">
                            <a:lumMod val="85000"/>
                            <a:lumOff val="15000"/>
                          </a:schemeClr>
                        </a:solidFill>
                        <a:latin typeface="+mn-lt"/>
                        <a:ea typeface="+mn-ea"/>
                        <a:cs typeface="+mn-cs"/>
                      </a:endParaRP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21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85000"/>
                              <a:lumOff val="15000"/>
                            </a:schemeClr>
                          </a:solidFill>
                        </a:rPr>
                        <a:t>Durability:</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dirty="0" smtClean="0">
                          <a:solidFill>
                            <a:schemeClr val="tx1">
                              <a:lumMod val="85000"/>
                              <a:lumOff val="15000"/>
                            </a:schemeClr>
                          </a:solidFill>
                        </a:rPr>
                        <a:t>5ft/1.5m drop, 1000 1m tumble, IP67</a:t>
                      </a:r>
                      <a:endParaRPr lang="en-US" sz="1100" dirty="0">
                        <a:solidFill>
                          <a:schemeClr val="tx1">
                            <a:lumMod val="85000"/>
                            <a:lumOff val="15000"/>
                          </a:schemeClr>
                        </a:solidFill>
                      </a:endParaRP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321620">
                <a:tc>
                  <a:txBody>
                    <a:bodyPr/>
                    <a:lstStyle/>
                    <a:p>
                      <a:r>
                        <a:rPr lang="en-US" sz="1400" b="1" dirty="0" smtClean="0">
                          <a:solidFill>
                            <a:schemeClr val="tx1">
                              <a:lumMod val="85000"/>
                              <a:lumOff val="15000"/>
                            </a:schemeClr>
                          </a:solidFill>
                        </a:rPr>
                        <a:t>Talk time:</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dirty="0" smtClean="0">
                          <a:solidFill>
                            <a:schemeClr val="tx1">
                              <a:lumMod val="85000"/>
                              <a:lumOff val="15000"/>
                            </a:schemeClr>
                          </a:solidFill>
                        </a:rPr>
                        <a:t>Support up to 12hr duty cycle</a:t>
                      </a:r>
                      <a:endParaRPr lang="en-US" sz="1100" dirty="0">
                        <a:solidFill>
                          <a:schemeClr val="tx1">
                            <a:lumMod val="85000"/>
                            <a:lumOff val="15000"/>
                          </a:schemeClr>
                        </a:solidFill>
                      </a:endParaRP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443314">
                <a:tc>
                  <a:txBody>
                    <a:bodyPr/>
                    <a:lstStyle/>
                    <a:p>
                      <a:r>
                        <a:rPr lang="en-US" sz="1400" b="1" dirty="0" smtClean="0">
                          <a:solidFill>
                            <a:schemeClr val="tx1">
                              <a:lumMod val="85000"/>
                              <a:lumOff val="15000"/>
                            </a:schemeClr>
                          </a:solidFill>
                        </a:rPr>
                        <a:t>Software:</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b="0" dirty="0" smtClean="0">
                          <a:solidFill>
                            <a:schemeClr val="tx1">
                              <a:lumMod val="85000"/>
                              <a:lumOff val="15000"/>
                            </a:schemeClr>
                          </a:solidFill>
                        </a:rPr>
                        <a:t>Windows Embedded 8.1 Handheld – Upgradable to Win10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tx1">
                              <a:lumMod val="85000"/>
                              <a:lumOff val="15000"/>
                            </a:schemeClr>
                          </a:solidFill>
                        </a:rPr>
                        <a:t>Android 4.4 – Upgradeable to Android M</a:t>
                      </a:r>
                      <a:endParaRPr lang="en-US" sz="1100" b="0" dirty="0" smtClean="0">
                        <a:solidFill>
                          <a:schemeClr val="tx1">
                            <a:lumMod val="85000"/>
                            <a:lumOff val="15000"/>
                          </a:schemeClr>
                        </a:solidFill>
                      </a:endParaRP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443314">
                <a:tc>
                  <a:txBody>
                    <a:bodyPr/>
                    <a:lstStyle/>
                    <a:p>
                      <a:r>
                        <a:rPr lang="en-US" sz="1400" b="1" dirty="0" smtClean="0">
                          <a:solidFill>
                            <a:schemeClr val="tx1">
                              <a:lumMod val="85000"/>
                              <a:lumOff val="15000"/>
                            </a:schemeClr>
                          </a:solidFill>
                        </a:rPr>
                        <a:t>Data</a:t>
                      </a:r>
                      <a:r>
                        <a:rPr lang="en-US" sz="1400" b="1" baseline="0" dirty="0" smtClean="0">
                          <a:solidFill>
                            <a:schemeClr val="tx1">
                              <a:lumMod val="85000"/>
                              <a:lumOff val="15000"/>
                            </a:schemeClr>
                          </a:solidFill>
                        </a:rPr>
                        <a:t> capture:</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85000"/>
                              <a:lumOff val="15000"/>
                            </a:schemeClr>
                          </a:solidFill>
                        </a:rPr>
                        <a:t>8MP Auto Focus w/ Flash (rear)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lumMod val="85000"/>
                              <a:lumOff val="15000"/>
                            </a:schemeClr>
                          </a:solidFill>
                          <a:latin typeface="+mn-lt"/>
                          <a:ea typeface="+mn-ea"/>
                          <a:cs typeface="+mn-cs"/>
                        </a:rPr>
                        <a:t>High-performance 2D with laser aimer</a:t>
                      </a: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443314">
                <a:tc>
                  <a:txBody>
                    <a:bodyPr/>
                    <a:lstStyle/>
                    <a:p>
                      <a:r>
                        <a:rPr lang="en-US" sz="1400" b="1" dirty="0" smtClean="0">
                          <a:solidFill>
                            <a:schemeClr val="tx1">
                              <a:lumMod val="85000"/>
                              <a:lumOff val="15000"/>
                            </a:schemeClr>
                          </a:solidFill>
                        </a:rPr>
                        <a:t>Connectivity:</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dirty="0" smtClean="0">
                          <a:solidFill>
                            <a:schemeClr val="tx1">
                              <a:lumMod val="85000"/>
                              <a:lumOff val="15000"/>
                            </a:schemeClr>
                          </a:solidFill>
                        </a:rPr>
                        <a:t>LTE/GSM, CDMA, 802.11</a:t>
                      </a:r>
                      <a:r>
                        <a:rPr lang="en-US" sz="1100" baseline="0" dirty="0" smtClean="0">
                          <a:solidFill>
                            <a:schemeClr val="tx1">
                              <a:lumMod val="85000"/>
                              <a:lumOff val="15000"/>
                            </a:schemeClr>
                          </a:solidFill>
                        </a:rPr>
                        <a:t> a/b/g/n/ac</a:t>
                      </a:r>
                    </a:p>
                    <a:p>
                      <a:r>
                        <a:rPr lang="en-US" sz="1100" baseline="0" dirty="0" smtClean="0">
                          <a:solidFill>
                            <a:schemeClr val="tx1">
                              <a:lumMod val="85000"/>
                              <a:lumOff val="15000"/>
                            </a:schemeClr>
                          </a:solidFill>
                        </a:rPr>
                        <a:t>BT Low Energy 4.0, NFC, Dual-SIM</a:t>
                      </a:r>
                      <a:endParaRPr lang="en-US" sz="1100" dirty="0">
                        <a:solidFill>
                          <a:schemeClr val="tx1">
                            <a:lumMod val="85000"/>
                            <a:lumOff val="15000"/>
                          </a:schemeClr>
                        </a:solidFill>
                      </a:endParaRP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388620">
                <a:tc>
                  <a:txBody>
                    <a:bodyPr/>
                    <a:lstStyle/>
                    <a:p>
                      <a:r>
                        <a:rPr lang="en-US" sz="1400" b="1" dirty="0" smtClean="0">
                          <a:solidFill>
                            <a:schemeClr val="tx1">
                              <a:lumMod val="85000"/>
                              <a:lumOff val="15000"/>
                            </a:schemeClr>
                          </a:solidFill>
                        </a:rPr>
                        <a:t>Performance:</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dirty="0" smtClean="0">
                          <a:solidFill>
                            <a:schemeClr val="tx1">
                              <a:lumMod val="85000"/>
                              <a:lumOff val="15000"/>
                            </a:schemeClr>
                          </a:solidFill>
                        </a:rPr>
                        <a:t>Qualcomm 2.26 GHz</a:t>
                      </a:r>
                      <a:r>
                        <a:rPr lang="en-US" sz="1100" baseline="0" dirty="0" smtClean="0">
                          <a:solidFill>
                            <a:schemeClr val="tx1">
                              <a:lumMod val="85000"/>
                              <a:lumOff val="15000"/>
                            </a:schemeClr>
                          </a:solidFill>
                        </a:rPr>
                        <a:t> Quad-core, </a:t>
                      </a:r>
                      <a:r>
                        <a:rPr lang="en-US" sz="1100" dirty="0" smtClean="0">
                          <a:solidFill>
                            <a:schemeClr val="tx1">
                              <a:lumMod val="85000"/>
                              <a:lumOff val="15000"/>
                            </a:schemeClr>
                          </a:solidFill>
                        </a:rPr>
                        <a:t>2GB RAM + 16GB Flash</a:t>
                      </a: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548640">
                <a:tc>
                  <a:txBody>
                    <a:bodyPr/>
                    <a:lstStyle/>
                    <a:p>
                      <a:r>
                        <a:rPr lang="en-US" sz="1400" b="1" dirty="0" smtClean="0">
                          <a:solidFill>
                            <a:schemeClr val="tx1">
                              <a:lumMod val="85000"/>
                              <a:lumOff val="15000"/>
                            </a:schemeClr>
                          </a:solidFill>
                        </a:rPr>
                        <a:t>Other:</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US" sz="1100" baseline="0" dirty="0" smtClean="0">
                          <a:solidFill>
                            <a:schemeClr val="tx1">
                              <a:lumMod val="85000"/>
                              <a:lumOff val="15000"/>
                            </a:schemeClr>
                          </a:solidFill>
                        </a:rPr>
                        <a:t>Peripherals including docking systems and vehicle cradles for target environments, Smart battery monitoring &amp; long-battery life</a:t>
                      </a:r>
                      <a:endParaRPr lang="en-US" sz="1100" dirty="0">
                        <a:solidFill>
                          <a:schemeClr val="tx1">
                            <a:lumMod val="85000"/>
                            <a:lumOff val="15000"/>
                          </a:schemeClr>
                        </a:solidFill>
                      </a:endParaRP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502920">
                <a:tc>
                  <a:txBody>
                    <a:bodyPr/>
                    <a:lstStyle/>
                    <a:p>
                      <a:r>
                        <a:rPr lang="en-US" sz="1400" b="1" dirty="0" smtClean="0">
                          <a:solidFill>
                            <a:schemeClr val="tx1">
                              <a:lumMod val="85000"/>
                              <a:lumOff val="15000"/>
                            </a:schemeClr>
                          </a:solidFill>
                        </a:rPr>
                        <a:t>Target Segments</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US" sz="1100" dirty="0" smtClean="0">
                          <a:solidFill>
                            <a:schemeClr val="tx1">
                              <a:lumMod val="85000"/>
                              <a:lumOff val="15000"/>
                            </a:schemeClr>
                          </a:solidFill>
                        </a:rPr>
                        <a:t>On-Demand Delivery, Remote Technician, Field Engagement, Audit &amp; Metering, Materials Inventory</a:t>
                      </a: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0" name="TextBox 9"/>
          <p:cNvSpPr txBox="1"/>
          <p:nvPr/>
        </p:nvSpPr>
        <p:spPr>
          <a:xfrm>
            <a:off x="6313490" y="4514850"/>
            <a:ext cx="2906565" cy="253916"/>
          </a:xfrm>
          <a:prstGeom prst="rect">
            <a:avLst/>
          </a:prstGeom>
          <a:noFill/>
        </p:spPr>
        <p:txBody>
          <a:bodyPr wrap="none">
            <a:spAutoFit/>
          </a:bodyPr>
          <a:lstStyle/>
          <a:p>
            <a:pPr fontAlgn="auto">
              <a:spcBef>
                <a:spcPts val="0"/>
              </a:spcBef>
              <a:spcAft>
                <a:spcPts val="0"/>
              </a:spcAft>
              <a:defRPr/>
            </a:pPr>
            <a:r>
              <a:rPr lang="en-US" sz="1050" dirty="0">
                <a:solidFill>
                  <a:srgbClr val="FFFFFF"/>
                </a:solidFill>
                <a:latin typeface="+mn-lt"/>
                <a:cs typeface="+mn-cs"/>
              </a:rPr>
              <a:t>Pictures are not final / not Honeywell property</a:t>
            </a:r>
          </a:p>
        </p:txBody>
      </p:sp>
      <p:sp>
        <p:nvSpPr>
          <p:cNvPr id="34843" name="TextBox 18"/>
          <p:cNvSpPr txBox="1">
            <a:spLocks noChangeArrowheads="1"/>
          </p:cNvSpPr>
          <p:nvPr/>
        </p:nvSpPr>
        <p:spPr bwMode="auto">
          <a:xfrm>
            <a:off x="6705600" y="4405312"/>
            <a:ext cx="2260600" cy="261610"/>
          </a:xfrm>
          <a:prstGeom prst="rect">
            <a:avLst/>
          </a:prstGeom>
          <a:noFill/>
          <a:ln w="9525">
            <a:noFill/>
            <a:miter lim="800000"/>
            <a:headEnd/>
            <a:tailEnd/>
          </a:ln>
        </p:spPr>
        <p:txBody>
          <a:bodyPr wrap="square">
            <a:spAutoFit/>
          </a:bodyPr>
          <a:lstStyle/>
          <a:p>
            <a:r>
              <a:rPr lang="en-US" sz="1100" dirty="0">
                <a:solidFill>
                  <a:srgbClr val="7F7F7F"/>
                </a:solidFill>
              </a:rPr>
              <a:t>*Specifications </a:t>
            </a:r>
            <a:r>
              <a:rPr lang="en-US" sz="1100" dirty="0" smtClean="0">
                <a:solidFill>
                  <a:srgbClr val="7F7F7F"/>
                </a:solidFill>
              </a:rPr>
              <a:t>subject to change</a:t>
            </a:r>
            <a:endParaRPr lang="en-US" sz="1100" dirty="0">
              <a:solidFill>
                <a:srgbClr val="7F7F7F"/>
              </a:solidFill>
            </a:endParaRPr>
          </a:p>
        </p:txBody>
      </p:sp>
      <p:pic>
        <p:nvPicPr>
          <p:cNvPr id="9" name="Picture 8" descr="Dolphin CT50.jpg"/>
          <p:cNvPicPr>
            <a:picLocks noChangeAspect="1"/>
          </p:cNvPicPr>
          <p:nvPr/>
        </p:nvPicPr>
        <p:blipFill>
          <a:blip r:embed="rId3" cstate="print"/>
          <a:srcRect b="5530"/>
          <a:stretch>
            <a:fillRect/>
          </a:stretch>
        </p:blipFill>
        <p:spPr>
          <a:xfrm>
            <a:off x="6552233" y="1352550"/>
            <a:ext cx="2591767" cy="2057400"/>
          </a:xfrm>
          <a:prstGeom prst="rect">
            <a:avLst/>
          </a:prstGeom>
          <a:effectLst>
            <a:softEdge rad="63500"/>
          </a:effec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fault Theme">
  <a:themeElements>
    <a:clrScheme name="HSM External Color Theme">
      <a:dk1>
        <a:srgbClr val="000000"/>
      </a:dk1>
      <a:lt1>
        <a:srgbClr val="FFFFFF"/>
      </a:lt1>
      <a:dk2>
        <a:srgbClr val="000000"/>
      </a:dk2>
      <a:lt2>
        <a:srgbClr val="919191"/>
      </a:lt2>
      <a:accent1>
        <a:srgbClr val="0070C0"/>
      </a:accent1>
      <a:accent2>
        <a:srgbClr val="22772D"/>
      </a:accent2>
      <a:accent3>
        <a:srgbClr val="A6AA14"/>
      </a:accent3>
      <a:accent4>
        <a:srgbClr val="0096D7"/>
      </a:accent4>
      <a:accent5>
        <a:srgbClr val="D4A46B"/>
      </a:accent5>
      <a:accent6>
        <a:srgbClr val="69737A"/>
      </a:accent6>
      <a:hlink>
        <a:srgbClr val="022FD7"/>
      </a:hlink>
      <a:folHlink>
        <a:srgbClr val="CECECE"/>
      </a:folHlink>
    </a:clrScheme>
    <a:fontScheme name="Honeywell PPT 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lnDef>
  </a:objectDefaults>
  <a:extraClrSchemeLst>
    <a:extraClrScheme>
      <a:clrScheme name="Honeywell PPT Templat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neywell PPT Templat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neywell PPT Template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neywell PPT Template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neywell PPT Templat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neywell PPT Templat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neywell PPT Templat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0005FF"/>
              </a:solidFill>
            </a14:hiddenFill>
          </a:ext>
          <a:ext uri="{91240B29-F687-4F45-9708-019B960494DF}">
            <a14:hiddenLine xmlns:a14="http://schemas.microsoft.com/office/drawing/2010/main" xmlns=""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0005FF"/>
              </a:solidFill>
            </a14:hiddenFill>
          </a:ext>
          <a:ext uri="{91240B29-F687-4F45-9708-019B960494DF}">
            <a14:hiddenLine xmlns:a14="http://schemas.microsoft.com/office/drawing/2010/main" xmlns=""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7AD78B-358A-447F-8999-856C3C920548}"/>
</file>

<file path=customXml/itemProps2.xml><?xml version="1.0" encoding="utf-8"?>
<ds:datastoreItem xmlns:ds="http://schemas.openxmlformats.org/officeDocument/2006/customXml" ds:itemID="{8DEDE0DE-8D89-4D7B-822C-E9223FA31510}"/>
</file>

<file path=customXml/itemProps3.xml><?xml version="1.0" encoding="utf-8"?>
<ds:datastoreItem xmlns:ds="http://schemas.openxmlformats.org/officeDocument/2006/customXml" ds:itemID="{375429DD-3698-4C40-99DF-ED4A4E896DE2}"/>
</file>

<file path=docProps/app.xml><?xml version="1.0" encoding="utf-8"?>
<Properties xmlns="http://schemas.openxmlformats.org/officeDocument/2006/extended-properties" xmlns:vt="http://schemas.openxmlformats.org/officeDocument/2006/docPropsVTypes">
  <Template>Default Theme</Template>
  <TotalTime>2897</TotalTime>
  <Words>2178</Words>
  <Application>Microsoft Office PowerPoint</Application>
  <PresentationFormat>On-screen Show (16:9)</PresentationFormat>
  <Paragraphs>466</Paragraphs>
  <Slides>22</Slides>
  <Notes>5</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Default Theme</vt:lpstr>
      <vt:lpstr>Default Design</vt:lpstr>
      <vt:lpstr>Introducing the Dolphin™ CT50 Mobile Computer</vt:lpstr>
      <vt:lpstr>Handheld Mobile Computer Portfolio</vt:lpstr>
      <vt:lpstr>Positioning HON Touchscreens</vt:lpstr>
      <vt:lpstr>Dolphin CT50 Handheld Computer </vt:lpstr>
      <vt:lpstr>Dolphin CT50 Value Proposition</vt:lpstr>
      <vt:lpstr>Dolphin CT50 User Personas</vt:lpstr>
      <vt:lpstr>Slide 7</vt:lpstr>
      <vt:lpstr>Who is your Audience – Use Case</vt:lpstr>
      <vt:lpstr>Dolphin CT50 – Technical details*</vt:lpstr>
      <vt:lpstr>Dolphin CT50 Handheld Computer</vt:lpstr>
      <vt:lpstr>Honeywell Architecture – DCT50 &amp; D75e</vt:lpstr>
      <vt:lpstr>What Does that Mean for AIDC Landscape?</vt:lpstr>
      <vt:lpstr>CT50’s New N66xx Slim Imager Engine</vt:lpstr>
      <vt:lpstr>CT50 Accessories – Available at Launch</vt:lpstr>
      <vt:lpstr>Dolphin CT50: Scan Handle</vt:lpstr>
      <vt:lpstr>CT50 Value Added Solutions</vt:lpstr>
      <vt:lpstr>CT50 Value Added Solutions - Continued</vt:lpstr>
      <vt:lpstr>HSM Android Value Add Components</vt:lpstr>
      <vt:lpstr>WE8.1H Enterprise Advantages</vt:lpstr>
      <vt:lpstr>Launch Strategy</vt:lpstr>
      <vt:lpstr>What to Expect from Honeywell</vt:lpstr>
      <vt:lpstr>Additional Resources</vt:lpstr>
    </vt:vector>
  </TitlesOfParts>
  <Company>Honeywell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Honeywell Scanning &amp; Mobility</dc:title>
  <dc:creator>Steve Ortley</dc:creator>
  <cp:lastModifiedBy>H102838</cp:lastModifiedBy>
  <cp:revision>239</cp:revision>
  <dcterms:created xsi:type="dcterms:W3CDTF">2015-01-29T00:06:02Z</dcterms:created>
  <dcterms:modified xsi:type="dcterms:W3CDTF">2015-07-27T13:56:53Z</dcterms:modified>
</cp:coreProperties>
</file>