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emf" ContentType="image/x-emf"/>
  <Default Extension="xml" ContentType="application/xml"/>
  <Default Extension="gif" ContentType="image/gif"/>
  <Default Extension="tif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handoutMasterIdLst>
    <p:handoutMasterId r:id="rId45"/>
  </p:handoutMasterIdLst>
  <p:sldIdLst>
    <p:sldId id="426" r:id="rId2"/>
    <p:sldId id="439" r:id="rId3"/>
    <p:sldId id="476" r:id="rId4"/>
    <p:sldId id="437" r:id="rId5"/>
    <p:sldId id="489" r:id="rId6"/>
    <p:sldId id="468" r:id="rId7"/>
    <p:sldId id="469" r:id="rId8"/>
    <p:sldId id="470" r:id="rId9"/>
    <p:sldId id="471" r:id="rId10"/>
    <p:sldId id="472" r:id="rId11"/>
    <p:sldId id="473" r:id="rId12"/>
    <p:sldId id="474" r:id="rId13"/>
    <p:sldId id="433" r:id="rId14"/>
    <p:sldId id="475"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90" r:id="rId28"/>
    <p:sldId id="435" r:id="rId29"/>
    <p:sldId id="436" r:id="rId30"/>
    <p:sldId id="438" r:id="rId31"/>
    <p:sldId id="450" r:id="rId32"/>
    <p:sldId id="451" r:id="rId33"/>
    <p:sldId id="452" r:id="rId34"/>
    <p:sldId id="453" r:id="rId35"/>
    <p:sldId id="454" r:id="rId36"/>
    <p:sldId id="455" r:id="rId37"/>
    <p:sldId id="456" r:id="rId38"/>
    <p:sldId id="457" r:id="rId39"/>
    <p:sldId id="458" r:id="rId40"/>
    <p:sldId id="459" r:id="rId41"/>
    <p:sldId id="460" r:id="rId42"/>
    <p:sldId id="491"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4" autoAdjust="0"/>
    <p:restoredTop sz="94434" autoAdjust="0"/>
  </p:normalViewPr>
  <p:slideViewPr>
    <p:cSldViewPr>
      <p:cViewPr varScale="1">
        <p:scale>
          <a:sx n="110" d="100"/>
          <a:sy n="110" d="100"/>
        </p:scale>
        <p:origin x="-474"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png"/><Relationship Id="rId1" Type="http://schemas.openxmlformats.org/officeDocument/2006/relationships/image" Target="../media/image95.png"/><Relationship Id="rId4" Type="http://schemas.openxmlformats.org/officeDocument/2006/relationships/image" Target="../media/image9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png"/><Relationship Id="rId1" Type="http://schemas.openxmlformats.org/officeDocument/2006/relationships/image" Target="../media/image95.png"/><Relationship Id="rId4" Type="http://schemas.openxmlformats.org/officeDocument/2006/relationships/image" Target="../media/image9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8CFDA-E942-49E6-BD0C-D40BDC11B92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A38CE59-3418-4C51-9FA2-24376E0C808B}">
      <dgm:prSet phldrT="[Text]" custT="1"/>
      <dgm:spPr/>
      <dgm:t>
        <a:bodyPr/>
        <a:lstStyle/>
        <a:p>
          <a:r>
            <a:rPr lang="en-US" sz="1800" b="1" dirty="0" smtClean="0"/>
            <a:t>Device Deployment</a:t>
          </a:r>
        </a:p>
        <a:p>
          <a:r>
            <a:rPr lang="en-US" sz="1400" b="1" dirty="0" smtClean="0"/>
            <a:t>Initial preparation, configuration and provisioning of mobile devices.</a:t>
          </a:r>
          <a:endParaRPr lang="en-US" sz="1800" b="1" dirty="0"/>
        </a:p>
      </dgm:t>
    </dgm:pt>
    <dgm:pt modelId="{F25402F2-56A0-4B18-A0C3-FFAE470F13DB}" type="parTrans" cxnId="{29315EE2-78D1-4F00-9AED-3FDB64723D55}">
      <dgm:prSet/>
      <dgm:spPr/>
      <dgm:t>
        <a:bodyPr/>
        <a:lstStyle/>
        <a:p>
          <a:endParaRPr lang="en-US" sz="2000"/>
        </a:p>
      </dgm:t>
    </dgm:pt>
    <dgm:pt modelId="{7564E045-F66E-499B-85B7-E6BD751C5F91}" type="sibTrans" cxnId="{29315EE2-78D1-4F00-9AED-3FDB64723D55}">
      <dgm:prSet/>
      <dgm:spPr/>
      <dgm:t>
        <a:bodyPr/>
        <a:lstStyle/>
        <a:p>
          <a:endParaRPr lang="en-US" sz="2000"/>
        </a:p>
      </dgm:t>
    </dgm:pt>
    <dgm:pt modelId="{A474AB69-7720-4FD4-8B7C-4292E9F2CF02}">
      <dgm:prSet phldrT="[Text]" custT="1"/>
      <dgm:spPr/>
      <dgm:t>
        <a:bodyPr/>
        <a:lstStyle/>
        <a:p>
          <a:r>
            <a:rPr lang="en-US" sz="1800" b="1" dirty="0" smtClean="0"/>
            <a:t>Helpdesk Support</a:t>
          </a:r>
        </a:p>
        <a:p>
          <a:r>
            <a:rPr lang="en-US" sz="1400" b="1" dirty="0" smtClean="0"/>
            <a:t>Branded helpdesk designed to assist end-users with hardware, software, application and connectivity issues,</a:t>
          </a:r>
          <a:endParaRPr lang="en-US" sz="1800" b="1" dirty="0"/>
        </a:p>
      </dgm:t>
    </dgm:pt>
    <dgm:pt modelId="{F54F61A0-81F3-4C5B-A33D-E9AA68ADF3C6}" type="parTrans" cxnId="{88D7E1D2-47F0-4E8C-A6B4-3D55C3A277D1}">
      <dgm:prSet/>
      <dgm:spPr/>
      <dgm:t>
        <a:bodyPr/>
        <a:lstStyle/>
        <a:p>
          <a:endParaRPr lang="en-US" sz="2000"/>
        </a:p>
      </dgm:t>
    </dgm:pt>
    <dgm:pt modelId="{AE2E1A79-E548-4EFC-821A-4424CE2DA118}" type="sibTrans" cxnId="{88D7E1D2-47F0-4E8C-A6B4-3D55C3A277D1}">
      <dgm:prSet/>
      <dgm:spPr/>
      <dgm:t>
        <a:bodyPr/>
        <a:lstStyle/>
        <a:p>
          <a:endParaRPr lang="en-US" sz="2000"/>
        </a:p>
      </dgm:t>
    </dgm:pt>
    <dgm:pt modelId="{AE9DA4B4-7F04-4B8C-9918-7739E8699D6F}">
      <dgm:prSet phldrT="[Text]" custT="1"/>
      <dgm:spPr/>
      <dgm:t>
        <a:bodyPr/>
        <a:lstStyle/>
        <a:p>
          <a:r>
            <a:rPr lang="en-US" sz="1800" b="1" dirty="0" smtClean="0"/>
            <a:t>Device Depot</a:t>
          </a:r>
        </a:p>
        <a:p>
          <a:r>
            <a:rPr lang="en-US" sz="1400" b="1" dirty="0" smtClean="0"/>
            <a:t>Management of spare pool, overnight device replacement, inoperable device collection, warranty management &amp; recycling.</a:t>
          </a:r>
          <a:endParaRPr lang="en-US" sz="1400" b="1" dirty="0"/>
        </a:p>
      </dgm:t>
    </dgm:pt>
    <dgm:pt modelId="{4BDFFD56-CE32-4EA3-A568-FC8A3C96261B}" type="parTrans" cxnId="{1468D61A-C08A-4564-9C5A-D85680A93933}">
      <dgm:prSet/>
      <dgm:spPr/>
      <dgm:t>
        <a:bodyPr/>
        <a:lstStyle/>
        <a:p>
          <a:endParaRPr lang="en-US" sz="2000"/>
        </a:p>
      </dgm:t>
    </dgm:pt>
    <dgm:pt modelId="{FB06BBF2-4258-4C2C-9EBC-3838B6256435}" type="sibTrans" cxnId="{1468D61A-C08A-4564-9C5A-D85680A93933}">
      <dgm:prSet/>
      <dgm:spPr/>
      <dgm:t>
        <a:bodyPr/>
        <a:lstStyle/>
        <a:p>
          <a:endParaRPr lang="en-US" sz="2000"/>
        </a:p>
      </dgm:t>
    </dgm:pt>
    <dgm:pt modelId="{B961958C-5A55-4944-8F72-325051E93CFD}">
      <dgm:prSet custT="1"/>
      <dgm:spPr/>
      <dgm:t>
        <a:bodyPr/>
        <a:lstStyle/>
        <a:p>
          <a:r>
            <a:rPr lang="en-US" sz="1800" b="1" dirty="0" smtClean="0"/>
            <a:t>MDM Administration</a:t>
          </a:r>
        </a:p>
        <a:p>
          <a:r>
            <a:rPr lang="en-US" sz="1400" b="1" dirty="0" smtClean="0"/>
            <a:t>Day-to-day administration of the MDM environment.</a:t>
          </a:r>
          <a:endParaRPr lang="en-US" sz="1400" b="1" dirty="0"/>
        </a:p>
      </dgm:t>
    </dgm:pt>
    <dgm:pt modelId="{7E59D07D-604A-4D06-B486-7015DE21F5AB}" type="parTrans" cxnId="{66A35680-AF49-418A-A6DA-8BF22EB78650}">
      <dgm:prSet/>
      <dgm:spPr/>
      <dgm:t>
        <a:bodyPr/>
        <a:lstStyle/>
        <a:p>
          <a:endParaRPr lang="en-US" sz="2000"/>
        </a:p>
      </dgm:t>
    </dgm:pt>
    <dgm:pt modelId="{296732D7-88E8-46B8-9849-A6C692748D14}" type="sibTrans" cxnId="{66A35680-AF49-418A-A6DA-8BF22EB78650}">
      <dgm:prSet/>
      <dgm:spPr/>
      <dgm:t>
        <a:bodyPr/>
        <a:lstStyle/>
        <a:p>
          <a:endParaRPr lang="en-US" sz="2000"/>
        </a:p>
      </dgm:t>
    </dgm:pt>
    <dgm:pt modelId="{E487F9A3-F022-4002-91CC-DA017BABBC2C}" type="pres">
      <dgm:prSet presAssocID="{F288CFDA-E942-49E6-BD0C-D40BDC11B921}" presName="Name0" presStyleCnt="0">
        <dgm:presLayoutVars>
          <dgm:dir/>
          <dgm:resizeHandles val="exact"/>
        </dgm:presLayoutVars>
      </dgm:prSet>
      <dgm:spPr/>
      <dgm:t>
        <a:bodyPr/>
        <a:lstStyle/>
        <a:p>
          <a:endParaRPr lang="en-US"/>
        </a:p>
      </dgm:t>
    </dgm:pt>
    <dgm:pt modelId="{4680F11A-54C7-4238-A0F8-D19BF57C2950}" type="pres">
      <dgm:prSet presAssocID="{3A38CE59-3418-4C51-9FA2-24376E0C808B}" presName="composite" presStyleCnt="0"/>
      <dgm:spPr/>
    </dgm:pt>
    <dgm:pt modelId="{E7B8CB54-42E3-481A-AF6D-F6799870E505}" type="pres">
      <dgm:prSet presAssocID="{3A38CE59-3418-4C51-9FA2-24376E0C808B}" presName="rect1" presStyleLbl="trAlignAcc1" presStyleIdx="0" presStyleCnt="4">
        <dgm:presLayoutVars>
          <dgm:bulletEnabled val="1"/>
        </dgm:presLayoutVars>
      </dgm:prSet>
      <dgm:spPr/>
      <dgm:t>
        <a:bodyPr/>
        <a:lstStyle/>
        <a:p>
          <a:endParaRPr lang="en-US"/>
        </a:p>
      </dgm:t>
    </dgm:pt>
    <dgm:pt modelId="{56BA86FE-AABA-46F4-B880-82E19F235D87}" type="pres">
      <dgm:prSet presAssocID="{3A38CE59-3418-4C51-9FA2-24376E0C808B}" presName="rect2" presStyleLbl="fgImgPlace1" presStyleIdx="0" presStyleCnt="4" custScaleX="83378" custScaleY="67664" custLinFactNeighborX="13062" custLinFactNeighborY="11765"/>
      <dgm:spPr>
        <a:blipFill>
          <a:blip xmlns:r="http://schemas.openxmlformats.org/officeDocument/2006/relationships" r:embed="rId1">
            <a:extLst>
              <a:ext uri="{28A0092B-C50C-407E-A947-70E740481C1C}">
                <a14:useLocalDpi xmlns:a14="http://schemas.microsoft.com/office/drawing/2010/main" xmlns="" val="0"/>
              </a:ext>
            </a:extLst>
          </a:blip>
          <a:srcRect/>
          <a:stretch>
            <a:fillRect l="-32000" r="-32000"/>
          </a:stretch>
        </a:blipFill>
      </dgm:spPr>
    </dgm:pt>
    <dgm:pt modelId="{3037DE4C-4360-44C8-A759-83FFA3D4CD03}" type="pres">
      <dgm:prSet presAssocID="{7564E045-F66E-499B-85B7-E6BD751C5F91}" presName="sibTrans" presStyleCnt="0"/>
      <dgm:spPr/>
    </dgm:pt>
    <dgm:pt modelId="{949382F6-E934-43B7-B830-05D1B164F213}" type="pres">
      <dgm:prSet presAssocID="{A474AB69-7720-4FD4-8B7C-4292E9F2CF02}" presName="composite" presStyleCnt="0"/>
      <dgm:spPr/>
    </dgm:pt>
    <dgm:pt modelId="{88ADE735-5EC8-4D6F-ADFD-A43B20BFAC3F}" type="pres">
      <dgm:prSet presAssocID="{A474AB69-7720-4FD4-8B7C-4292E9F2CF02}" presName="rect1" presStyleLbl="trAlignAcc1" presStyleIdx="1" presStyleCnt="4">
        <dgm:presLayoutVars>
          <dgm:bulletEnabled val="1"/>
        </dgm:presLayoutVars>
      </dgm:prSet>
      <dgm:spPr/>
      <dgm:t>
        <a:bodyPr/>
        <a:lstStyle/>
        <a:p>
          <a:endParaRPr lang="en-US"/>
        </a:p>
      </dgm:t>
    </dgm:pt>
    <dgm:pt modelId="{D53E30BB-4189-4329-8884-2BEC76634BB8}" type="pres">
      <dgm:prSet presAssocID="{A474AB69-7720-4FD4-8B7C-4292E9F2CF02}" presName="rect2" presStyleLbl="fgImgPlace1" presStyleIdx="1" presStyleCnt="4" custScaleX="71293" custScaleY="71278" custLinFactNeighborX="15964" custLinFactNeighborY="10642"/>
      <dgm:spPr>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dgm:spPr>
    </dgm:pt>
    <dgm:pt modelId="{BCBC0EB3-C647-4797-8303-DC24D10D7BC4}" type="pres">
      <dgm:prSet presAssocID="{AE2E1A79-E548-4EFC-821A-4424CE2DA118}" presName="sibTrans" presStyleCnt="0"/>
      <dgm:spPr/>
    </dgm:pt>
    <dgm:pt modelId="{D6731234-2414-4A9C-B394-3CB24557834A}" type="pres">
      <dgm:prSet presAssocID="{AE9DA4B4-7F04-4B8C-9918-7739E8699D6F}" presName="composite" presStyleCnt="0"/>
      <dgm:spPr/>
    </dgm:pt>
    <dgm:pt modelId="{D94B4207-7F66-4E75-B58F-BC7C42BC764A}" type="pres">
      <dgm:prSet presAssocID="{AE9DA4B4-7F04-4B8C-9918-7739E8699D6F}" presName="rect1" presStyleLbl="trAlignAcc1" presStyleIdx="2" presStyleCnt="4">
        <dgm:presLayoutVars>
          <dgm:bulletEnabled val="1"/>
        </dgm:presLayoutVars>
      </dgm:prSet>
      <dgm:spPr/>
      <dgm:t>
        <a:bodyPr/>
        <a:lstStyle/>
        <a:p>
          <a:endParaRPr lang="en-US"/>
        </a:p>
      </dgm:t>
    </dgm:pt>
    <dgm:pt modelId="{8D9FC212-8B46-4B16-A97E-C30A964332E8}" type="pres">
      <dgm:prSet presAssocID="{AE9DA4B4-7F04-4B8C-9918-7739E8699D6F}" presName="rect2" presStyleLbl="fgImgPlace1" presStyleIdx="2" presStyleCnt="4" custScaleX="77116" custScaleY="77469" custLinFactNeighborX="17202" custLinFactNeighborY="10433"/>
      <dgm:spPr>
        <a:blipFill>
          <a:blip xmlns:r="http://schemas.openxmlformats.org/officeDocument/2006/relationships" r:embed="rId3">
            <a:extLst>
              <a:ext uri="{28A0092B-C50C-407E-A947-70E740481C1C}">
                <a14:useLocalDpi xmlns:a14="http://schemas.microsoft.com/office/drawing/2010/main" xmlns="" val="0"/>
              </a:ext>
            </a:extLst>
          </a:blip>
          <a:srcRect/>
          <a:stretch>
            <a:fillRect l="-30000" r="-30000"/>
          </a:stretch>
        </a:blipFill>
      </dgm:spPr>
    </dgm:pt>
    <dgm:pt modelId="{42D22CED-C639-4D97-B085-16135B389698}" type="pres">
      <dgm:prSet presAssocID="{FB06BBF2-4258-4C2C-9EBC-3838B6256435}" presName="sibTrans" presStyleCnt="0"/>
      <dgm:spPr/>
    </dgm:pt>
    <dgm:pt modelId="{7E4CF281-20CB-4078-99B9-C6B0C93B3E68}" type="pres">
      <dgm:prSet presAssocID="{B961958C-5A55-4944-8F72-325051E93CFD}" presName="composite" presStyleCnt="0"/>
      <dgm:spPr/>
    </dgm:pt>
    <dgm:pt modelId="{18FCF36C-B005-4BE1-A825-6C5799C3F7DC}" type="pres">
      <dgm:prSet presAssocID="{B961958C-5A55-4944-8F72-325051E93CFD}" presName="rect1" presStyleLbl="trAlignAcc1" presStyleIdx="3" presStyleCnt="4">
        <dgm:presLayoutVars>
          <dgm:bulletEnabled val="1"/>
        </dgm:presLayoutVars>
      </dgm:prSet>
      <dgm:spPr/>
      <dgm:t>
        <a:bodyPr/>
        <a:lstStyle/>
        <a:p>
          <a:endParaRPr lang="en-US"/>
        </a:p>
      </dgm:t>
    </dgm:pt>
    <dgm:pt modelId="{28C2703B-741D-4CF9-B540-8E9A52400356}" type="pres">
      <dgm:prSet presAssocID="{B961958C-5A55-4944-8F72-325051E93CFD}" presName="rect2" presStyleLbl="fgImgPlace1" presStyleIdx="3" presStyleCnt="4" custScaleX="70328" custScaleY="75748" custLinFactNeighborX="15728" custLinFactNeighborY="11439"/>
      <dgm:spPr>
        <a:blipFill>
          <a:blip xmlns:r="http://schemas.openxmlformats.org/officeDocument/2006/relationships" r:embed="rId4">
            <a:extLst>
              <a:ext uri="{28A0092B-C50C-407E-A947-70E740481C1C}">
                <a14:useLocalDpi xmlns:a14="http://schemas.microsoft.com/office/drawing/2010/main" xmlns="" val="0"/>
              </a:ext>
            </a:extLst>
          </a:blip>
          <a:srcRect/>
          <a:stretch>
            <a:fillRect l="-10000" r="-10000"/>
          </a:stretch>
        </a:blipFill>
      </dgm:spPr>
    </dgm:pt>
  </dgm:ptLst>
  <dgm:cxnLst>
    <dgm:cxn modelId="{44FE83C9-BDAA-45DB-A82E-45D4C7E51957}" type="presOf" srcId="{3A38CE59-3418-4C51-9FA2-24376E0C808B}" destId="{E7B8CB54-42E3-481A-AF6D-F6799870E505}" srcOrd="0" destOrd="0" presId="urn:microsoft.com/office/officeart/2008/layout/PictureStrips"/>
    <dgm:cxn modelId="{C8D63C6E-0CDA-48F1-8986-D99A8CA0168F}" type="presOf" srcId="{AE9DA4B4-7F04-4B8C-9918-7739E8699D6F}" destId="{D94B4207-7F66-4E75-B58F-BC7C42BC764A}" srcOrd="0" destOrd="0" presId="urn:microsoft.com/office/officeart/2008/layout/PictureStrips"/>
    <dgm:cxn modelId="{1468D61A-C08A-4564-9C5A-D85680A93933}" srcId="{F288CFDA-E942-49E6-BD0C-D40BDC11B921}" destId="{AE9DA4B4-7F04-4B8C-9918-7739E8699D6F}" srcOrd="2" destOrd="0" parTransId="{4BDFFD56-CE32-4EA3-A568-FC8A3C96261B}" sibTransId="{FB06BBF2-4258-4C2C-9EBC-3838B6256435}"/>
    <dgm:cxn modelId="{88D7E1D2-47F0-4E8C-A6B4-3D55C3A277D1}" srcId="{F288CFDA-E942-49E6-BD0C-D40BDC11B921}" destId="{A474AB69-7720-4FD4-8B7C-4292E9F2CF02}" srcOrd="1" destOrd="0" parTransId="{F54F61A0-81F3-4C5B-A33D-E9AA68ADF3C6}" sibTransId="{AE2E1A79-E548-4EFC-821A-4424CE2DA118}"/>
    <dgm:cxn modelId="{66A35680-AF49-418A-A6DA-8BF22EB78650}" srcId="{F288CFDA-E942-49E6-BD0C-D40BDC11B921}" destId="{B961958C-5A55-4944-8F72-325051E93CFD}" srcOrd="3" destOrd="0" parTransId="{7E59D07D-604A-4D06-B486-7015DE21F5AB}" sibTransId="{296732D7-88E8-46B8-9849-A6C692748D14}"/>
    <dgm:cxn modelId="{29315EE2-78D1-4F00-9AED-3FDB64723D55}" srcId="{F288CFDA-E942-49E6-BD0C-D40BDC11B921}" destId="{3A38CE59-3418-4C51-9FA2-24376E0C808B}" srcOrd="0" destOrd="0" parTransId="{F25402F2-56A0-4B18-A0C3-FFAE470F13DB}" sibTransId="{7564E045-F66E-499B-85B7-E6BD751C5F91}"/>
    <dgm:cxn modelId="{297FAE71-1309-44E7-B21C-7F2559F52B0D}" type="presOf" srcId="{A474AB69-7720-4FD4-8B7C-4292E9F2CF02}" destId="{88ADE735-5EC8-4D6F-ADFD-A43B20BFAC3F}" srcOrd="0" destOrd="0" presId="urn:microsoft.com/office/officeart/2008/layout/PictureStrips"/>
    <dgm:cxn modelId="{0A58FD68-E410-4113-B31A-27AA0395E0A5}" type="presOf" srcId="{F288CFDA-E942-49E6-BD0C-D40BDC11B921}" destId="{E487F9A3-F022-4002-91CC-DA017BABBC2C}" srcOrd="0" destOrd="0" presId="urn:microsoft.com/office/officeart/2008/layout/PictureStrips"/>
    <dgm:cxn modelId="{D56B3D74-CF2C-4565-BEC4-256CE2A24428}" type="presOf" srcId="{B961958C-5A55-4944-8F72-325051E93CFD}" destId="{18FCF36C-B005-4BE1-A825-6C5799C3F7DC}" srcOrd="0" destOrd="0" presId="urn:microsoft.com/office/officeart/2008/layout/PictureStrips"/>
    <dgm:cxn modelId="{19C2DEB4-F352-4D98-AEC3-6664BCF5A518}" type="presParOf" srcId="{E487F9A3-F022-4002-91CC-DA017BABBC2C}" destId="{4680F11A-54C7-4238-A0F8-D19BF57C2950}" srcOrd="0" destOrd="0" presId="urn:microsoft.com/office/officeart/2008/layout/PictureStrips"/>
    <dgm:cxn modelId="{049A8FB5-F755-4EE7-BD99-66CBCF195145}" type="presParOf" srcId="{4680F11A-54C7-4238-A0F8-D19BF57C2950}" destId="{E7B8CB54-42E3-481A-AF6D-F6799870E505}" srcOrd="0" destOrd="0" presId="urn:microsoft.com/office/officeart/2008/layout/PictureStrips"/>
    <dgm:cxn modelId="{8742278C-12D8-4E55-8F0C-E2375227A242}" type="presParOf" srcId="{4680F11A-54C7-4238-A0F8-D19BF57C2950}" destId="{56BA86FE-AABA-46F4-B880-82E19F235D87}" srcOrd="1" destOrd="0" presId="urn:microsoft.com/office/officeart/2008/layout/PictureStrips"/>
    <dgm:cxn modelId="{48C05C65-4C91-47C5-A657-5A2C602F9BF2}" type="presParOf" srcId="{E487F9A3-F022-4002-91CC-DA017BABBC2C}" destId="{3037DE4C-4360-44C8-A759-83FFA3D4CD03}" srcOrd="1" destOrd="0" presId="urn:microsoft.com/office/officeart/2008/layout/PictureStrips"/>
    <dgm:cxn modelId="{92E2D36C-DCF6-42D0-BB47-4CF6F10FEC3D}" type="presParOf" srcId="{E487F9A3-F022-4002-91CC-DA017BABBC2C}" destId="{949382F6-E934-43B7-B830-05D1B164F213}" srcOrd="2" destOrd="0" presId="urn:microsoft.com/office/officeart/2008/layout/PictureStrips"/>
    <dgm:cxn modelId="{97FB8BAC-0E79-4E32-ADB9-D586A4D370E2}" type="presParOf" srcId="{949382F6-E934-43B7-B830-05D1B164F213}" destId="{88ADE735-5EC8-4D6F-ADFD-A43B20BFAC3F}" srcOrd="0" destOrd="0" presId="urn:microsoft.com/office/officeart/2008/layout/PictureStrips"/>
    <dgm:cxn modelId="{51274B34-1A20-4608-8A5A-EE61BE771761}" type="presParOf" srcId="{949382F6-E934-43B7-B830-05D1B164F213}" destId="{D53E30BB-4189-4329-8884-2BEC76634BB8}" srcOrd="1" destOrd="0" presId="urn:microsoft.com/office/officeart/2008/layout/PictureStrips"/>
    <dgm:cxn modelId="{49F589BF-9CFB-48ED-9109-DC9AA40D5B05}" type="presParOf" srcId="{E487F9A3-F022-4002-91CC-DA017BABBC2C}" destId="{BCBC0EB3-C647-4797-8303-DC24D10D7BC4}" srcOrd="3" destOrd="0" presId="urn:microsoft.com/office/officeart/2008/layout/PictureStrips"/>
    <dgm:cxn modelId="{CB302A6A-A65A-4AF1-A8CE-F45DD91A5283}" type="presParOf" srcId="{E487F9A3-F022-4002-91CC-DA017BABBC2C}" destId="{D6731234-2414-4A9C-B394-3CB24557834A}" srcOrd="4" destOrd="0" presId="urn:microsoft.com/office/officeart/2008/layout/PictureStrips"/>
    <dgm:cxn modelId="{933369E1-7F5B-407D-8C69-538BBF0AEECD}" type="presParOf" srcId="{D6731234-2414-4A9C-B394-3CB24557834A}" destId="{D94B4207-7F66-4E75-B58F-BC7C42BC764A}" srcOrd="0" destOrd="0" presId="urn:microsoft.com/office/officeart/2008/layout/PictureStrips"/>
    <dgm:cxn modelId="{79648740-B6C3-4059-AFD0-73A575DFB3DD}" type="presParOf" srcId="{D6731234-2414-4A9C-B394-3CB24557834A}" destId="{8D9FC212-8B46-4B16-A97E-C30A964332E8}" srcOrd="1" destOrd="0" presId="urn:microsoft.com/office/officeart/2008/layout/PictureStrips"/>
    <dgm:cxn modelId="{2318E103-715A-4B46-8722-AB68DACEFE75}" type="presParOf" srcId="{E487F9A3-F022-4002-91CC-DA017BABBC2C}" destId="{42D22CED-C639-4D97-B085-16135B389698}" srcOrd="5" destOrd="0" presId="urn:microsoft.com/office/officeart/2008/layout/PictureStrips"/>
    <dgm:cxn modelId="{1BB779B5-3787-4513-BEF3-D443FBC99462}" type="presParOf" srcId="{E487F9A3-F022-4002-91CC-DA017BABBC2C}" destId="{7E4CF281-20CB-4078-99B9-C6B0C93B3E68}" srcOrd="6" destOrd="0" presId="urn:microsoft.com/office/officeart/2008/layout/PictureStrips"/>
    <dgm:cxn modelId="{06656BA6-42BC-49A5-8193-3F410C08AF7B}" type="presParOf" srcId="{7E4CF281-20CB-4078-99B9-C6B0C93B3E68}" destId="{18FCF36C-B005-4BE1-A825-6C5799C3F7DC}" srcOrd="0" destOrd="0" presId="urn:microsoft.com/office/officeart/2008/layout/PictureStrips"/>
    <dgm:cxn modelId="{A0A2E688-21F6-43FA-8AF6-34926245FF47}" type="presParOf" srcId="{7E4CF281-20CB-4078-99B9-C6B0C93B3E68}" destId="{28C2703B-741D-4CF9-B540-8E9A52400356}"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B8CB54-42E3-481A-AF6D-F6799870E505}">
      <dsp:nvSpPr>
        <dsp:cNvPr id="0" name=""/>
        <dsp:cNvSpPr/>
      </dsp:nvSpPr>
      <dsp:spPr>
        <a:xfrm>
          <a:off x="97270" y="145815"/>
          <a:ext cx="4120514" cy="12876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2176"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Device Deployment</a:t>
          </a:r>
        </a:p>
        <a:p>
          <a:pPr lvl="0" algn="l" defTabSz="800100">
            <a:lnSpc>
              <a:spcPct val="90000"/>
            </a:lnSpc>
            <a:spcBef>
              <a:spcPct val="0"/>
            </a:spcBef>
            <a:spcAft>
              <a:spcPct val="35000"/>
            </a:spcAft>
          </a:pPr>
          <a:r>
            <a:rPr lang="en-US" sz="1400" b="1" kern="1200" dirty="0" smtClean="0"/>
            <a:t>Initial preparation, configuration and provisioning of mobile devices.</a:t>
          </a:r>
          <a:endParaRPr lang="en-US" sz="1800" b="1" kern="1200" dirty="0"/>
        </a:p>
      </dsp:txBody>
      <dsp:txXfrm>
        <a:off x="97270" y="145815"/>
        <a:ext cx="4120514" cy="1287660"/>
      </dsp:txXfrm>
    </dsp:sp>
    <dsp:sp modelId="{56BA86FE-AABA-46F4-B880-82E19F235D87}">
      <dsp:nvSpPr>
        <dsp:cNvPr id="0" name=""/>
        <dsp:cNvSpPr/>
      </dsp:nvSpPr>
      <dsp:spPr>
        <a:xfrm>
          <a:off x="118231" y="337486"/>
          <a:ext cx="751538" cy="914847"/>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DE735-5EC8-4D6F-ADFD-A43B20BFAC3F}">
      <dsp:nvSpPr>
        <dsp:cNvPr id="0" name=""/>
        <dsp:cNvSpPr/>
      </dsp:nvSpPr>
      <dsp:spPr>
        <a:xfrm>
          <a:off x="4413389" y="145815"/>
          <a:ext cx="4120514" cy="12876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2176"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Helpdesk Support</a:t>
          </a:r>
        </a:p>
        <a:p>
          <a:pPr lvl="0" algn="l" defTabSz="800100">
            <a:lnSpc>
              <a:spcPct val="90000"/>
            </a:lnSpc>
            <a:spcBef>
              <a:spcPct val="0"/>
            </a:spcBef>
            <a:spcAft>
              <a:spcPct val="35000"/>
            </a:spcAft>
          </a:pPr>
          <a:r>
            <a:rPr lang="en-US" sz="1400" b="1" kern="1200" dirty="0" smtClean="0"/>
            <a:t>Branded helpdesk designed to assist end-users with hardware, software, application and connectivity issues,</a:t>
          </a:r>
          <a:endParaRPr lang="en-US" sz="1800" b="1" kern="1200" dirty="0"/>
        </a:p>
      </dsp:txBody>
      <dsp:txXfrm>
        <a:off x="4413389" y="145815"/>
        <a:ext cx="4120514" cy="1287660"/>
      </dsp:txXfrm>
    </dsp:sp>
    <dsp:sp modelId="{D53E30BB-4189-4329-8884-2BEC76634BB8}">
      <dsp:nvSpPr>
        <dsp:cNvPr id="0" name=""/>
        <dsp:cNvSpPr/>
      </dsp:nvSpPr>
      <dsp:spPr>
        <a:xfrm>
          <a:off x="4514972" y="297871"/>
          <a:ext cx="642608" cy="963709"/>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B4207-7F66-4E75-B58F-BC7C42BC764A}">
      <dsp:nvSpPr>
        <dsp:cNvPr id="0" name=""/>
        <dsp:cNvSpPr/>
      </dsp:nvSpPr>
      <dsp:spPr>
        <a:xfrm>
          <a:off x="85334" y="1614523"/>
          <a:ext cx="4120514" cy="12876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2176"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Device Depot</a:t>
          </a:r>
        </a:p>
        <a:p>
          <a:pPr lvl="0" algn="l" defTabSz="800100">
            <a:lnSpc>
              <a:spcPct val="90000"/>
            </a:lnSpc>
            <a:spcBef>
              <a:spcPct val="0"/>
            </a:spcBef>
            <a:spcAft>
              <a:spcPct val="35000"/>
            </a:spcAft>
          </a:pPr>
          <a:r>
            <a:rPr lang="en-US" sz="1400" b="1" kern="1200" dirty="0" smtClean="0"/>
            <a:t>Management of spare pool, overnight device replacement, inoperable device collection, warranty management &amp; recycling.</a:t>
          </a:r>
          <a:endParaRPr lang="en-US" sz="1400" b="1" kern="1200" dirty="0"/>
        </a:p>
      </dsp:txBody>
      <dsp:txXfrm>
        <a:off x="85334" y="1614523"/>
        <a:ext cx="4120514" cy="1287660"/>
      </dsp:txXfrm>
    </dsp:sp>
    <dsp:sp modelId="{8D9FC212-8B46-4B16-A97E-C30A964332E8}">
      <dsp:nvSpPr>
        <dsp:cNvPr id="0" name=""/>
        <dsp:cNvSpPr/>
      </dsp:nvSpPr>
      <dsp:spPr>
        <a:xfrm>
          <a:off x="171832" y="1721901"/>
          <a:ext cx="695094" cy="1047414"/>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CF36C-B005-4BE1-A825-6C5799C3F7DC}">
      <dsp:nvSpPr>
        <dsp:cNvPr id="0" name=""/>
        <dsp:cNvSpPr/>
      </dsp:nvSpPr>
      <dsp:spPr>
        <a:xfrm>
          <a:off x="4397104" y="1608706"/>
          <a:ext cx="4120514" cy="12876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2176"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MDM Administration</a:t>
          </a:r>
        </a:p>
        <a:p>
          <a:pPr lvl="0" algn="l" defTabSz="800100">
            <a:lnSpc>
              <a:spcPct val="90000"/>
            </a:lnSpc>
            <a:spcBef>
              <a:spcPct val="0"/>
            </a:spcBef>
            <a:spcAft>
              <a:spcPct val="35000"/>
            </a:spcAft>
          </a:pPr>
          <a:r>
            <a:rPr lang="en-US" sz="1400" b="1" kern="1200" dirty="0" smtClean="0"/>
            <a:t>Day-to-day administration of the MDM environment.</a:t>
          </a:r>
          <a:endParaRPr lang="en-US" sz="1400" b="1" kern="1200" dirty="0"/>
        </a:p>
      </dsp:txBody>
      <dsp:txXfrm>
        <a:off x="4397104" y="1608706"/>
        <a:ext cx="4120514" cy="1287660"/>
      </dsp:txXfrm>
    </dsp:sp>
    <dsp:sp modelId="{28C2703B-741D-4CF9-B540-8E9A52400356}">
      <dsp:nvSpPr>
        <dsp:cNvPr id="0" name=""/>
        <dsp:cNvSpPr/>
      </dsp:nvSpPr>
      <dsp:spPr>
        <a:xfrm>
          <a:off x="4500908" y="1741319"/>
          <a:ext cx="633910" cy="1024146"/>
        </a:xfrm>
        <a:prstGeom prst="rect">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3E3909-38B3-4622-898C-0ED352973849}" type="datetimeFigureOut">
              <a:rPr lang="en-US" smtClean="0"/>
              <a:pPr/>
              <a:t>8/10/2015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A43E92-B17C-44AE-96EC-2F9129AAC265}" type="slidenum">
              <a:rPr lang="en-US" smtClean="0"/>
              <a:pPr/>
              <a:t>‹#›</a:t>
            </a:fld>
            <a:endParaRPr lang="en-US"/>
          </a:p>
        </p:txBody>
      </p:sp>
    </p:spTree>
    <p:extLst>
      <p:ext uri="{BB962C8B-B14F-4D97-AF65-F5344CB8AC3E}">
        <p14:creationId xmlns:p14="http://schemas.microsoft.com/office/powerpoint/2010/main" xmlns="" val="22084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EE5BC-F2BB-4E49-AD23-44B288F08F7B}" type="datetimeFigureOut">
              <a:rPr lang="en-US" smtClean="0"/>
              <a:pPr/>
              <a:t>8/10/2015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7BE15-DEC8-44C0-A747-8DEEEABDA308}" type="slidenum">
              <a:rPr lang="en-US" smtClean="0"/>
              <a:pPr/>
              <a:t>‹#›</a:t>
            </a:fld>
            <a:endParaRPr lang="en-US"/>
          </a:p>
        </p:txBody>
      </p:sp>
    </p:spTree>
    <p:extLst>
      <p:ext uri="{BB962C8B-B14F-4D97-AF65-F5344CB8AC3E}">
        <p14:creationId xmlns:p14="http://schemas.microsoft.com/office/powerpoint/2010/main" xmlns="" val="50539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primatelabs.com/contact/" TargetMode="External"/><Relationship Id="rId3" Type="http://schemas.openxmlformats.org/officeDocument/2006/relationships/hyperlink" Target="https://browser.primatelabs.com/geekbench3/remove_baseline/2937399" TargetMode="External"/><Relationship Id="rId7" Type="http://schemas.openxmlformats.org/officeDocument/2006/relationships/hyperlink" Target="https://browser.primatelabs.com/admin"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primatelabs.com/" TargetMode="External"/><Relationship Id="rId5" Type="http://schemas.openxmlformats.org/officeDocument/2006/relationships/hyperlink" Target="http://twitter.com/share" TargetMode="External"/><Relationship Id="rId4" Type="http://schemas.openxmlformats.org/officeDocument/2006/relationships/hyperlink" Target="https://browser.primatelabs.com/geekbench3/chart?q=model:%22Motorola+Solutions+TC700H%22+platform:%22Android%22+architecture:armv7+bits:32+" TargetMode="External"/><Relationship Id="rId9" Type="http://schemas.openxmlformats.org/officeDocument/2006/relationships/hyperlink" Target="http://twitter.github.com/bootstra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xmlns="" val="338761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EFC82D-B681-4415-85B0-77AEA3A70F26}" type="slidenum">
              <a:rPr lang="en-US">
                <a:solidFill>
                  <a:srgbClr val="000000"/>
                </a:solidFill>
              </a:rPr>
              <a:pPr fontAlgn="base">
                <a:spcBef>
                  <a:spcPct val="0"/>
                </a:spcBef>
                <a:spcAft>
                  <a:spcPct val="0"/>
                </a:spcAft>
              </a:pPr>
              <a:t>31</a:t>
            </a:fld>
            <a:endParaRPr lang="en-US">
              <a:solidFill>
                <a:srgbClr val="000000"/>
              </a:solidFill>
            </a:endParaRPr>
          </a:p>
        </p:txBody>
      </p:sp>
    </p:spTree>
    <p:extLst>
      <p:ext uri="{BB962C8B-B14F-4D97-AF65-F5344CB8AC3E}">
        <p14:creationId xmlns:p14="http://schemas.microsoft.com/office/powerpoint/2010/main" xmlns="" val="151049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kern="1200" dirty="0" smtClean="0">
                <a:solidFill>
                  <a:schemeClr val="tx1"/>
                </a:solidFill>
                <a:effectLst/>
                <a:latin typeface="+mn-lt"/>
                <a:ea typeface="+mn-ea"/>
                <a:cs typeface="+mn-cs"/>
              </a:rPr>
              <a:t>Motorola Solutions TC700H vs Honeywell D75E</a:t>
            </a:r>
          </a:p>
          <a:p>
            <a:r>
              <a:rPr lang="en-US" sz="1200" b="0" i="0" kern="1200" dirty="0" smtClean="0">
                <a:solidFill>
                  <a:schemeClr val="tx1"/>
                </a:solidFill>
                <a:effectLst/>
                <a:latin typeface="+mn-lt"/>
                <a:ea typeface="+mn-ea"/>
                <a:cs typeface="+mn-cs"/>
              </a:rPr>
              <a:t>Motorola Solutions TC700HHoneywell D75EGeekbench 3 Score666892Geekbench 3 Multicore Score12402657</a:t>
            </a:r>
            <a:r>
              <a:rPr lang="en-US" sz="1200" b="1" i="0" kern="1200" dirty="0" smtClean="0">
                <a:solidFill>
                  <a:schemeClr val="tx1"/>
                </a:solidFill>
                <a:effectLst/>
                <a:latin typeface="+mn-lt"/>
                <a:ea typeface="+mn-ea"/>
                <a:cs typeface="+mn-cs"/>
              </a:rPr>
              <a:t>System Information</a:t>
            </a:r>
          </a:p>
          <a:p>
            <a:r>
              <a:rPr lang="en-US" sz="1200" b="0" i="0" kern="1200" dirty="0" smtClean="0">
                <a:solidFill>
                  <a:schemeClr val="tx1"/>
                </a:solidFill>
                <a:effectLst/>
                <a:latin typeface="+mn-lt"/>
                <a:ea typeface="+mn-ea"/>
                <a:cs typeface="+mn-cs"/>
              </a:rPr>
              <a:t>Motorola Solutions TC700HHoneywell D75EOperating </a:t>
            </a:r>
            <a:r>
              <a:rPr lang="en-US" sz="1200" b="0" i="0" kern="1200" dirty="0" err="1" smtClean="0">
                <a:solidFill>
                  <a:schemeClr val="tx1"/>
                </a:solidFill>
                <a:effectLst/>
                <a:latin typeface="+mn-lt"/>
                <a:ea typeface="+mn-ea"/>
                <a:cs typeface="+mn-cs"/>
              </a:rPr>
              <a:t>SystemAndroid</a:t>
            </a:r>
            <a:r>
              <a:rPr lang="en-US" sz="1200" b="0" i="0" kern="1200" dirty="0" smtClean="0">
                <a:solidFill>
                  <a:schemeClr val="tx1"/>
                </a:solidFill>
                <a:effectLst/>
                <a:latin typeface="+mn-lt"/>
                <a:ea typeface="+mn-ea"/>
                <a:cs typeface="+mn-cs"/>
              </a:rPr>
              <a:t> 4.4.2Android 4.4.4ModelMotorola Solutions TC700HHoneywell D75EProcessorQualcomm QCT @ 1.73 GHz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processor, 2 </a:t>
            </a:r>
            <a:r>
              <a:rPr lang="en-US" sz="1200" b="0" i="0" kern="1200" dirty="0" err="1" smtClean="0">
                <a:solidFill>
                  <a:schemeClr val="tx1"/>
                </a:solidFill>
                <a:effectLst/>
                <a:latin typeface="+mn-lt"/>
                <a:ea typeface="+mn-ea"/>
                <a:cs typeface="+mn-cs"/>
              </a:rPr>
              <a:t>coresQualcomm</a:t>
            </a:r>
            <a:r>
              <a:rPr lang="en-US" sz="1200" b="0" i="0" kern="1200" dirty="0" smtClean="0">
                <a:solidFill>
                  <a:schemeClr val="tx1"/>
                </a:solidFill>
                <a:effectLst/>
                <a:latin typeface="+mn-lt"/>
                <a:ea typeface="+mn-ea"/>
                <a:cs typeface="+mn-cs"/>
              </a:rPr>
              <a:t> Qualcomm @ 2.27 GHz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processor, 4 </a:t>
            </a:r>
            <a:r>
              <a:rPr lang="en-US" sz="1200" b="0" i="0" kern="1200" dirty="0" err="1" smtClean="0">
                <a:solidFill>
                  <a:schemeClr val="tx1"/>
                </a:solidFill>
                <a:effectLst/>
                <a:latin typeface="+mn-lt"/>
                <a:ea typeface="+mn-ea"/>
                <a:cs typeface="+mn-cs"/>
              </a:rPr>
              <a:t>coresProcessor</a:t>
            </a:r>
            <a:r>
              <a:rPr lang="en-US" sz="1200" b="0" i="0" kern="1200" dirty="0" smtClean="0">
                <a:solidFill>
                  <a:schemeClr val="tx1"/>
                </a:solidFill>
                <a:effectLst/>
                <a:latin typeface="+mn-lt"/>
                <a:ea typeface="+mn-ea"/>
                <a:cs typeface="+mn-cs"/>
              </a:rPr>
              <a:t> IDARM implementer 81 architecture 7 variant 2 part 77 revision 0ARM implementer 81 architecture 7 variant 2 part 111 revision 1L1 Instruction Cache0 KB0 KBL1 Data Cache0 KB0 KBL2 Cache0 KB0 KBL3 Cache0 KB0 KBMotherboardMSM8960HSM8X74BIOSMemory832 MB1868 </a:t>
            </a:r>
            <a:r>
              <a:rPr lang="en-US" sz="1200" b="0" i="0" kern="1200" dirty="0" err="1" smtClean="0">
                <a:solidFill>
                  <a:schemeClr val="tx1"/>
                </a:solidFill>
                <a:effectLst/>
                <a:latin typeface="+mn-lt"/>
                <a:ea typeface="+mn-ea"/>
                <a:cs typeface="+mn-cs"/>
              </a:rPr>
              <a:t>MB</a:t>
            </a:r>
            <a:r>
              <a:rPr lang="en-US" sz="1200" b="1" i="0" kern="1200" dirty="0" err="1" smtClean="0">
                <a:solidFill>
                  <a:schemeClr val="tx1"/>
                </a:solidFill>
                <a:effectLst/>
                <a:latin typeface="+mn-lt"/>
                <a:ea typeface="+mn-ea"/>
                <a:cs typeface="+mn-cs"/>
              </a:rPr>
              <a:t>Integer</a:t>
            </a:r>
            <a:r>
              <a:rPr lang="en-US" sz="1200" b="1" i="0" kern="1200" dirty="0" smtClean="0">
                <a:solidFill>
                  <a:schemeClr val="tx1"/>
                </a:solidFill>
                <a:effectLst/>
                <a:latin typeface="+mn-lt"/>
                <a:ea typeface="+mn-ea"/>
                <a:cs typeface="+mn-cs"/>
              </a:rPr>
              <a:t> Performance</a:t>
            </a:r>
          </a:p>
          <a:p>
            <a:r>
              <a:rPr lang="en-US" sz="1200" b="0" i="0" kern="1200" dirty="0" smtClean="0">
                <a:solidFill>
                  <a:schemeClr val="tx1"/>
                </a:solidFill>
                <a:effectLst/>
                <a:latin typeface="+mn-lt"/>
                <a:ea typeface="+mn-ea"/>
                <a:cs typeface="+mn-cs"/>
              </a:rPr>
              <a:t>Motorola Solutions TC700HHoneywell D75EInteger687882Integer Multicore13412882AES6684AES Multicore130314Twofish10401483Twofish Multicore21055414SHA112471561SHA1 Multicore24576270SHA213251739SHA2 Multicore26297061BZip2 Compress710911BZip2 Compress Multicore13293318BZip2 Decompress7771012BZip2 Decompress Multicore15473729JPEG Compress8451135JPEG Compress Multicore17104118JPEG Decompress707843JPEG Decompress Multicore14582196PNG Compress721896PNG Compress Multicore14093248PNG Decompress10071276PNG Decompress Multicore19683809Sobel585748Sobel Multicore11422587Lua632797Lua Multicore10991251Dijkstra771967Dijkstra Multicore14522814</a:t>
            </a:r>
            <a:r>
              <a:rPr lang="en-US" sz="1200" b="1" i="0" kern="1200" dirty="0" smtClean="0">
                <a:solidFill>
                  <a:schemeClr val="tx1"/>
                </a:solidFill>
                <a:effectLst/>
                <a:latin typeface="+mn-lt"/>
                <a:ea typeface="+mn-ea"/>
                <a:cs typeface="+mn-cs"/>
              </a:rPr>
              <a:t>Floating Point Performance</a:t>
            </a:r>
          </a:p>
          <a:p>
            <a:r>
              <a:rPr lang="en-US" sz="1200" b="0" i="0" kern="1200" dirty="0" smtClean="0">
                <a:solidFill>
                  <a:schemeClr val="tx1"/>
                </a:solidFill>
                <a:effectLst/>
                <a:latin typeface="+mn-lt"/>
                <a:ea typeface="+mn-ea"/>
                <a:cs typeface="+mn-cs"/>
              </a:rPr>
              <a:t>Motorola Solutions TC700HHoneywell D75EFloating Point611786Floating Point Multicore12232970BlackScholes607843BlackScholes Multicore12343164Mandelbrot551709Mandelbrot Multicore10902832Sharpen Filter681910Sharpen Filter Multicore13853522Blur Filter7941056Blur Filter Multicore16093760SGEMM675841SGEMM Multicore12482753DGEMM384452DGEMM Multicore7411900SFFT765918SFFT Multicore15633590DFFT404537DFFT Multicore8851938N-Body587762N-Body Multicore11802894Ray Trace8651111Ray Trace Multicore16654287</a:t>
            </a:r>
            <a:r>
              <a:rPr lang="en-US" sz="1200" b="1" i="0" kern="1200" dirty="0" smtClean="0">
                <a:solidFill>
                  <a:schemeClr val="tx1"/>
                </a:solidFill>
                <a:effectLst/>
                <a:latin typeface="+mn-lt"/>
                <a:ea typeface="+mn-ea"/>
                <a:cs typeface="+mn-cs"/>
              </a:rPr>
              <a:t>Memory Performance</a:t>
            </a:r>
          </a:p>
          <a:p>
            <a:r>
              <a:rPr lang="en-US" sz="1200" b="0" i="0" kern="1200" dirty="0" smtClean="0">
                <a:solidFill>
                  <a:schemeClr val="tx1"/>
                </a:solidFill>
                <a:effectLst/>
                <a:latin typeface="+mn-lt"/>
                <a:ea typeface="+mn-ea"/>
                <a:cs typeface="+mn-cs"/>
              </a:rPr>
              <a:t>Motorola Solutions TC700HHoneywell D75EMemory7361126Memory Multicore10741582Stream Copy14791612Stream Copy Multicore14722061Stream Scale700958Stream Scale Multicore11701541Stream Add453955Stream Add Multicore7911302Stream Triad6271092Stream Triad Multicore9781516</a:t>
            </a:r>
          </a:p>
          <a:p>
            <a:r>
              <a:rPr lang="en-US" sz="1200" b="1" i="0" kern="1200" cap="all" dirty="0" smtClean="0">
                <a:solidFill>
                  <a:schemeClr val="tx1"/>
                </a:solidFill>
                <a:effectLst/>
                <a:latin typeface="+mn-lt"/>
                <a:ea typeface="+mn-ea"/>
                <a:cs typeface="+mn-cs"/>
              </a:rPr>
              <a:t>COMPARE</a:t>
            </a:r>
          </a:p>
          <a:p>
            <a:r>
              <a:rPr lang="en-US" sz="1200" b="0" i="0" u="none" strike="noStrike" kern="1200" dirty="0" smtClean="0">
                <a:solidFill>
                  <a:schemeClr val="tx1"/>
                </a:solidFill>
                <a:effectLst/>
                <a:latin typeface="+mn-lt"/>
                <a:ea typeface="+mn-ea"/>
                <a:cs typeface="+mn-cs"/>
                <a:hlinkClick r:id="rId3"/>
              </a:rPr>
              <a:t>Remove Baseline</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4"/>
              </a:rPr>
              <a:t>Motorola Solutions TC700H Benchmark Chart</a:t>
            </a:r>
            <a:endParaRPr lang="en-US" sz="1200" b="0" i="0" kern="1200" dirty="0" smtClean="0">
              <a:solidFill>
                <a:schemeClr val="tx1"/>
              </a:solidFill>
              <a:effectLst/>
              <a:latin typeface="+mn-lt"/>
              <a:ea typeface="+mn-ea"/>
              <a:cs typeface="+mn-cs"/>
            </a:endParaRPr>
          </a:p>
          <a:p>
            <a:r>
              <a:rPr lang="en-US" sz="1200" b="1" i="0" kern="1200" cap="all" dirty="0" smtClean="0">
                <a:solidFill>
                  <a:schemeClr val="tx1"/>
                </a:solidFill>
                <a:effectLst/>
                <a:latin typeface="+mn-lt"/>
                <a:ea typeface="+mn-ea"/>
                <a:cs typeface="+mn-cs"/>
              </a:rPr>
              <a:t>SHARE</a:t>
            </a:r>
          </a:p>
          <a:p>
            <a:r>
              <a:rPr lang="en-US" sz="1200" b="0" i="0" u="none" strike="noStrike" kern="1200" dirty="0" smtClean="0">
                <a:solidFill>
                  <a:schemeClr val="tx1"/>
                </a:solidFill>
                <a:effectLst/>
                <a:latin typeface="+mn-lt"/>
                <a:ea typeface="+mn-ea"/>
                <a:cs typeface="+mn-cs"/>
                <a:hlinkClick r:id="rId5"/>
              </a:rPr>
              <a:t>Tweet</a:t>
            </a:r>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Copyright 2004-2014 </a:t>
            </a:r>
            <a:r>
              <a:rPr lang="en-US" sz="1200" u="none" strike="noStrike" kern="1200" dirty="0" smtClean="0">
                <a:solidFill>
                  <a:schemeClr val="tx1"/>
                </a:solidFill>
                <a:effectLst/>
                <a:latin typeface="+mn-lt"/>
                <a:ea typeface="+mn-ea"/>
                <a:cs typeface="+mn-cs"/>
                <a:hlinkClick r:id="rId6"/>
              </a:rPr>
              <a:t>Primate Labs Inc.</a:t>
            </a:r>
            <a:r>
              <a:rPr lang="en-US" sz="1200" kern="1200" dirty="0" smtClean="0">
                <a:solidFill>
                  <a:schemeClr val="tx1"/>
                </a:solidFill>
                <a:effectLst/>
                <a:latin typeface="+mn-lt"/>
                <a:ea typeface="+mn-ea"/>
                <a:cs typeface="+mn-cs"/>
              </a:rPr>
              <a:t> </a:t>
            </a:r>
            <a:r>
              <a:rPr lang="el-GR" sz="1200" u="none" strike="noStrike" kern="1200" dirty="0" smtClean="0">
                <a:solidFill>
                  <a:schemeClr val="tx1"/>
                </a:solidFill>
                <a:effectLst/>
                <a:latin typeface="+mn-lt"/>
                <a:ea typeface="+mn-ea"/>
                <a:cs typeface="+mn-cs"/>
                <a:hlinkClick r:id="rId7"/>
              </a:rPr>
              <a:t>π</a:t>
            </a:r>
            <a:r>
              <a:rPr lang="el-GR" sz="1200" kern="1200" dirty="0" smtClean="0">
                <a:solidFill>
                  <a:schemeClr val="tx1"/>
                </a:solidFill>
                <a:effectLst/>
                <a:latin typeface="+mn-lt"/>
                <a:ea typeface="+mn-ea"/>
                <a:cs typeface="+mn-cs"/>
              </a:rPr>
              <a:t/>
            </a:r>
            <a:br>
              <a:rPr lang="el-GR" sz="1200"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hlinkClick r:id="rId8"/>
              </a:rPr>
              <a:t>Contact Primate Labs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Built with </a:t>
            </a:r>
            <a:r>
              <a:rPr lang="en-US" sz="1200" u="none" strike="noStrike" kern="1200" dirty="0" smtClean="0">
                <a:solidFill>
                  <a:schemeClr val="tx1"/>
                </a:solidFill>
                <a:effectLst/>
                <a:latin typeface="+mn-lt"/>
                <a:ea typeface="+mn-ea"/>
                <a:cs typeface="+mn-cs"/>
                <a:hlinkClick r:id="rId9"/>
              </a:rPr>
              <a:t>Bootstrap from Twitter</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97BE15-DEC8-44C0-A747-8DEEEABDA308}" type="slidenum">
              <a:rPr lang="en-US" smtClean="0"/>
              <a:pPr/>
              <a:t>34</a:t>
            </a:fld>
            <a:endParaRPr lang="en-US"/>
          </a:p>
        </p:txBody>
      </p:sp>
    </p:spTree>
    <p:extLst>
      <p:ext uri="{BB962C8B-B14F-4D97-AF65-F5344CB8AC3E}">
        <p14:creationId xmlns:p14="http://schemas.microsoft.com/office/powerpoint/2010/main" xmlns="" val="387346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3956D-9314-4542-9D61-E10FB615430C}" type="slidenum">
              <a:rPr lang="en-US" smtClean="0"/>
              <a:pPr/>
              <a:t>4</a:t>
            </a:fld>
            <a:endParaRPr lang="en-US"/>
          </a:p>
        </p:txBody>
      </p:sp>
    </p:spTree>
    <p:extLst>
      <p:ext uri="{BB962C8B-B14F-4D97-AF65-F5344CB8AC3E}">
        <p14:creationId xmlns:p14="http://schemas.microsoft.com/office/powerpoint/2010/main" xmlns="" val="312249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43988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lIns="91425" tIns="45711" rIns="91425" bIns="45711"/>
          <a:lstStyle/>
          <a:p>
            <a:fld id="{602ECDE6-D981-4FA7-9A86-388B90C16C30}" type="slidenum">
              <a:rPr lang="en-US" smtClean="0"/>
              <a:pPr/>
              <a:t>8</a:t>
            </a:fld>
            <a:endParaRPr lang="en-US" dirty="0"/>
          </a:p>
        </p:txBody>
      </p:sp>
    </p:spTree>
    <p:extLst>
      <p:ext uri="{BB962C8B-B14F-4D97-AF65-F5344CB8AC3E}">
        <p14:creationId xmlns:p14="http://schemas.microsoft.com/office/powerpoint/2010/main" xmlns="" val="114132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lIns="91425" tIns="45711" rIns="91425" bIns="45711"/>
          <a:lstStyle/>
          <a:p>
            <a:fld id="{602ECDE6-D981-4FA7-9A86-388B90C16C30}" type="slidenum">
              <a:rPr lang="en-US" smtClean="0"/>
              <a:pPr/>
              <a:t>9</a:t>
            </a:fld>
            <a:endParaRPr lang="en-US" dirty="0"/>
          </a:p>
        </p:txBody>
      </p:sp>
    </p:spTree>
    <p:extLst>
      <p:ext uri="{BB962C8B-B14F-4D97-AF65-F5344CB8AC3E}">
        <p14:creationId xmlns:p14="http://schemas.microsoft.com/office/powerpoint/2010/main" xmlns="" val="114132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lIns="91425" tIns="45711" rIns="91425" bIns="45711"/>
          <a:lstStyle/>
          <a:p>
            <a:fld id="{602ECDE6-D981-4FA7-9A86-388B90C16C30}" type="slidenum">
              <a:rPr lang="en-US" smtClean="0"/>
              <a:pPr/>
              <a:t>10</a:t>
            </a:fld>
            <a:endParaRPr lang="en-US" dirty="0"/>
          </a:p>
        </p:txBody>
      </p:sp>
    </p:spTree>
    <p:extLst>
      <p:ext uri="{BB962C8B-B14F-4D97-AF65-F5344CB8AC3E}">
        <p14:creationId xmlns:p14="http://schemas.microsoft.com/office/powerpoint/2010/main" xmlns="" val="114132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97C700-937B-4451-9B31-A0286746CA11}" type="slidenum">
              <a:rPr lang="en-US"/>
              <a:pPr fontAlgn="base">
                <a:spcBef>
                  <a:spcPct val="0"/>
                </a:spcBef>
                <a:spcAft>
                  <a:spcPct val="0"/>
                </a:spcAft>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755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endParaRPr>
          </a:p>
        </p:txBody>
      </p:sp>
    </p:spTree>
    <p:extLst>
      <p:ext uri="{BB962C8B-B14F-4D97-AF65-F5344CB8AC3E}">
        <p14:creationId xmlns:p14="http://schemas.microsoft.com/office/powerpoint/2010/main" xmlns="" val="3387612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397" y="-6606"/>
            <a:ext cx="9144793" cy="3328704"/>
          </a:xfrm>
          <a:prstGeom prst="rect">
            <a:avLst/>
          </a:prstGeom>
        </p:spPr>
      </p:pic>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3449"/>
            <a:ext cx="5486400" cy="2612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3564" y="175022"/>
            <a:ext cx="7997825" cy="351234"/>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63563" y="744142"/>
            <a:ext cx="3922712" cy="37742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hart Placeholder 3"/>
          <p:cNvSpPr>
            <a:spLocks noGrp="1"/>
          </p:cNvSpPr>
          <p:nvPr>
            <p:ph type="chart" sz="half" idx="2"/>
          </p:nvPr>
        </p:nvSpPr>
        <p:spPr>
          <a:xfrm>
            <a:off x="4638676" y="744142"/>
            <a:ext cx="3922713" cy="3774281"/>
          </a:xfrm>
        </p:spPr>
        <p:txBody>
          <a:bodyPr/>
          <a:lstStyle/>
          <a:p>
            <a:pPr lvl="0"/>
            <a:endParaRPr lang="en-US" noProof="0" dirty="0" smtClean="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63564" y="165497"/>
            <a:ext cx="7997825" cy="351234"/>
          </a:xfrm>
        </p:spPr>
        <p:txBody>
          <a:bodyPr/>
          <a:lstStyle/>
          <a:p>
            <a:r>
              <a:rPr lang="en-US" dirty="0" smtClean="0"/>
              <a:t>Click to edit Master title style</a:t>
            </a:r>
            <a:endParaRPr lang="en-US" dirty="0"/>
          </a:p>
        </p:txBody>
      </p:sp>
      <p:sp>
        <p:nvSpPr>
          <p:cNvPr id="3" name="Content Placeholder 2"/>
          <p:cNvSpPr>
            <a:spLocks noGrp="1"/>
          </p:cNvSpPr>
          <p:nvPr>
            <p:ph sz="quarter" idx="1"/>
          </p:nvPr>
        </p:nvSpPr>
        <p:spPr>
          <a:xfrm>
            <a:off x="563563" y="744142"/>
            <a:ext cx="3922712" cy="18299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38676" y="744142"/>
            <a:ext cx="3922713" cy="1829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63563" y="2688431"/>
            <a:ext cx="3922712"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8676" y="2688431"/>
            <a:ext cx="3922713" cy="18299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C3C8CD"/>
        </a:solidFill>
        <a:effectLst/>
      </p:bgPr>
    </p:bg>
    <p:spTree>
      <p:nvGrpSpPr>
        <p:cNvPr id="1" name=""/>
        <p:cNvGrpSpPr/>
        <p:nvPr/>
      </p:nvGrpSpPr>
      <p:grpSpPr>
        <a:xfrm>
          <a:off x="0" y="0"/>
          <a:ext cx="0" cy="0"/>
          <a:chOff x="0" y="0"/>
          <a:chExt cx="0" cy="0"/>
        </a:xfrm>
      </p:grpSpPr>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C3C8CD"/>
        </a:solidFill>
        <a:effectLst/>
      </p:bgPr>
    </p:bg>
    <p:spTree>
      <p:nvGrpSpPr>
        <p:cNvPr id="1" name=""/>
        <p:cNvGrpSpPr/>
        <p:nvPr/>
      </p:nvGrpSpPr>
      <p:grpSpPr>
        <a:xfrm>
          <a:off x="0" y="0"/>
          <a:ext cx="0" cy="0"/>
          <a:chOff x="0" y="0"/>
          <a:chExt cx="0" cy="0"/>
        </a:xfrm>
      </p:grpSpPr>
      <p:pic>
        <p:nvPicPr>
          <p:cNvPr id="1026" name="Picture 2" descr="C:\Users\H102838\AppData\Local\Microsoft\Windows\Temporary Internet Files\Content.IE5\0E8PU1EH\CT50_Grocery_30.jpg"/>
          <p:cNvPicPr>
            <a:picLocks noChangeAspect="1" noChangeArrowheads="1"/>
          </p:cNvPicPr>
          <p:nvPr userDrawn="1"/>
        </p:nvPicPr>
        <p:blipFill>
          <a:blip r:embed="rId2" cstate="print"/>
          <a:srcRect b="38743"/>
          <a:stretch>
            <a:fillRect/>
          </a:stretch>
        </p:blipFill>
        <p:spPr bwMode="auto">
          <a:xfrm>
            <a:off x="0" y="-474345"/>
            <a:ext cx="9144000" cy="3731895"/>
          </a:xfrm>
          <a:prstGeom prst="rect">
            <a:avLst/>
          </a:prstGeom>
          <a:noFill/>
        </p:spPr>
      </p:pic>
      <p:grpSp>
        <p:nvGrpSpPr>
          <p:cNvPr id="3"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C3C8CD"/>
        </a:solidFill>
        <a:effectLst/>
      </p:bgPr>
    </p:bg>
    <p:spTree>
      <p:nvGrpSpPr>
        <p:cNvPr id="1" name=""/>
        <p:cNvGrpSpPr/>
        <p:nvPr/>
      </p:nvGrpSpPr>
      <p:grpSpPr>
        <a:xfrm>
          <a:off x="0" y="0"/>
          <a:ext cx="0" cy="0"/>
          <a:chOff x="0" y="0"/>
          <a:chExt cx="0" cy="0"/>
        </a:xfrm>
      </p:grpSpPr>
      <p:pic>
        <p:nvPicPr>
          <p:cNvPr id="2050" name="Picture 2" descr="C:\Users\H102838\AppData\Local\Microsoft\Windows\Temporary Internet Files\Content.IE5\40OW7MTR\CT50_Courier_15_8.jpg"/>
          <p:cNvPicPr>
            <a:picLocks noChangeAspect="1" noChangeArrowheads="1"/>
          </p:cNvPicPr>
          <p:nvPr userDrawn="1"/>
        </p:nvPicPr>
        <p:blipFill>
          <a:blip r:embed="rId2" cstate="print"/>
          <a:srcRect l="813" t="35693" r="1626" b="13360"/>
          <a:stretch>
            <a:fillRect/>
          </a:stretch>
        </p:blipFill>
        <p:spPr bwMode="auto">
          <a:xfrm>
            <a:off x="0" y="0"/>
            <a:ext cx="9144000" cy="3181350"/>
          </a:xfrm>
          <a:prstGeom prst="rect">
            <a:avLst/>
          </a:prstGeom>
          <a:noFill/>
        </p:spPr>
      </p:pic>
      <p:grpSp>
        <p:nvGrpSpPr>
          <p:cNvPr id="2" name="Group 26"/>
          <p:cNvGrpSpPr>
            <a:grpSpLocks/>
          </p:cNvGrpSpPr>
          <p:nvPr userDrawn="1"/>
        </p:nvGrpSpPr>
        <p:grpSpPr bwMode="auto">
          <a:xfrm>
            <a:off x="1589" y="2733675"/>
            <a:ext cx="9140825" cy="2409825"/>
            <a:chOff x="1" y="2296"/>
            <a:chExt cx="5758" cy="2024"/>
          </a:xfrm>
        </p:grpSpPr>
        <p:sp>
          <p:nvSpPr>
            <p:cNvPr id="11"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2"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3" cstate="print"/>
          <a:srcRect/>
          <a:stretch>
            <a:fillRect/>
          </a:stretch>
        </p:blipFill>
        <p:spPr bwMode="auto">
          <a:xfrm>
            <a:off x="6953130" y="4527824"/>
            <a:ext cx="1547812" cy="2921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C3C8CD"/>
        </a:solidFill>
        <a:effectLst/>
      </p:bgPr>
    </p:bg>
    <p:spTree>
      <p:nvGrpSpPr>
        <p:cNvPr id="1" name=""/>
        <p:cNvGrpSpPr/>
        <p:nvPr/>
      </p:nvGrpSpPr>
      <p:grpSpPr>
        <a:xfrm>
          <a:off x="0" y="0"/>
          <a:ext cx="0" cy="0"/>
          <a:chOff x="0" y="0"/>
          <a:chExt cx="0" cy="0"/>
        </a:xfrm>
      </p:grpSpPr>
      <p:grpSp>
        <p:nvGrpSpPr>
          <p:cNvPr id="2" name="Group 26"/>
          <p:cNvGrpSpPr>
            <a:grpSpLocks/>
          </p:cNvGrpSpPr>
          <p:nvPr userDrawn="1"/>
        </p:nvGrpSpPr>
        <p:grpSpPr bwMode="auto">
          <a:xfrm>
            <a:off x="1589" y="2733675"/>
            <a:ext cx="9140825" cy="2409825"/>
            <a:chOff x="1" y="2296"/>
            <a:chExt cx="5758" cy="2024"/>
          </a:xfrm>
          <a:solidFill>
            <a:schemeClr val="tx1"/>
          </a:solidFill>
        </p:grpSpPr>
        <p:sp>
          <p:nvSpPr>
            <p:cNvPr id="14"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grpFill/>
            <a:ln w="9525">
              <a:solidFill>
                <a:schemeClr val="tx1"/>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5" name="Rectangle 25"/>
            <p:cNvSpPr>
              <a:spLocks noChangeArrowheads="1"/>
            </p:cNvSpPr>
            <p:nvPr userDrawn="1"/>
          </p:nvSpPr>
          <p:spPr bwMode="auto">
            <a:xfrm>
              <a:off x="1" y="2584"/>
              <a:ext cx="5758" cy="1736"/>
            </a:xfrm>
            <a:prstGeom prst="rect">
              <a:avLst/>
            </a:prstGeom>
            <a:grpFill/>
            <a:ln w="12699">
              <a:solidFill>
                <a:schemeClr val="tx1"/>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solidFill>
                  <a:schemeClr val="bg1"/>
                </a:solidFill>
              </a:defRPr>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C3C8CD"/>
                </a:solidFill>
              </a:defRPr>
            </a:lvl1pPr>
          </a:lstStyle>
          <a:p>
            <a:pPr lvl="0"/>
            <a:r>
              <a:rPr lang="en-US" noProof="0" dirty="0" smtClean="0"/>
              <a:t>Click to edit Master subtitle style</a:t>
            </a:r>
          </a:p>
        </p:txBody>
      </p:sp>
      <p:pic>
        <p:nvPicPr>
          <p:cNvPr id="16"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extLst>
      <p:ext uri="{BB962C8B-B14F-4D97-AF65-F5344CB8AC3E}">
        <p14:creationId xmlns:p14="http://schemas.microsoft.com/office/powerpoint/2010/main" xmlns="" val="725671824"/>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C3C8CD"/>
        </a:solidFill>
        <a:effectLst/>
      </p:bgPr>
    </p:bg>
    <p:spTree>
      <p:nvGrpSpPr>
        <p:cNvPr id="1" name=""/>
        <p:cNvGrpSpPr/>
        <p:nvPr/>
      </p:nvGrpSpPr>
      <p:grpSpPr>
        <a:xfrm>
          <a:off x="0" y="0"/>
          <a:ext cx="0" cy="0"/>
          <a:chOff x="0" y="0"/>
          <a:chExt cx="0" cy="0"/>
        </a:xfrm>
      </p:grpSpPr>
      <p:grpSp>
        <p:nvGrpSpPr>
          <p:cNvPr id="2" name="Group 26"/>
          <p:cNvGrpSpPr>
            <a:grpSpLocks/>
          </p:cNvGrpSpPr>
          <p:nvPr userDrawn="1"/>
        </p:nvGrpSpPr>
        <p:grpSpPr bwMode="auto">
          <a:xfrm>
            <a:off x="1589" y="2733675"/>
            <a:ext cx="9140825" cy="2409825"/>
            <a:chOff x="1" y="2296"/>
            <a:chExt cx="5758" cy="2024"/>
          </a:xfrm>
          <a:solidFill>
            <a:srgbClr val="DDDDDD"/>
          </a:solidFill>
        </p:grpSpPr>
        <p:sp>
          <p:nvSpPr>
            <p:cNvPr id="15"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grpFill/>
            <a:ln w="9525">
              <a:solidFill>
                <a:srgbClr val="DDDDDD"/>
              </a:solidFill>
              <a:round/>
              <a:headEnd/>
              <a:tailEnd/>
            </a:ln>
            <a:effectLst/>
          </p:spPr>
          <p:txBody>
            <a:bodyP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sp>
          <p:nvSpPr>
            <p:cNvPr id="16" name="Rectangle 25"/>
            <p:cNvSpPr>
              <a:spLocks noChangeArrowheads="1"/>
            </p:cNvSpPr>
            <p:nvPr userDrawn="1"/>
          </p:nvSpPr>
          <p:spPr bwMode="auto">
            <a:xfrm>
              <a:off x="1" y="2584"/>
              <a:ext cx="5758" cy="1736"/>
            </a:xfrm>
            <a:prstGeom prst="rect">
              <a:avLst/>
            </a:prstGeom>
            <a:grpFill/>
            <a:ln w="12699">
              <a:solidFill>
                <a:srgbClr val="DDDDDD"/>
              </a:solidFill>
              <a:miter lim="800000"/>
              <a:headEnd/>
              <a:tailEnd/>
            </a:ln>
            <a:effectLst/>
          </p:spPr>
          <p:txBody>
            <a:bodyPr wrap="none" lIns="90488" tIns="44450" rIns="90488" bIns="44450" anchor="ctr"/>
            <a:lstStyle/>
            <a:p>
              <a:pPr eaLnBrk="0" fontAlgn="base" hangingPunct="0">
                <a:lnSpc>
                  <a:spcPct val="110000"/>
                </a:lnSpc>
                <a:spcBef>
                  <a:spcPct val="0"/>
                </a:spcBef>
                <a:spcAft>
                  <a:spcPct val="0"/>
                </a:spcAft>
              </a:pPr>
              <a:endParaRPr lang="en-US" sz="5400" b="1" dirty="0">
                <a:solidFill>
                  <a:srgbClr val="000000"/>
                </a:solidFill>
                <a:ea typeface="ＭＳ Ｐゴシック" pitchFamily="34" charset="-128"/>
              </a:endParaRPr>
            </a:p>
          </p:txBody>
        </p:sp>
      </p:grpSp>
      <p:sp>
        <p:nvSpPr>
          <p:cNvPr id="10243" name="Rectangle 3"/>
          <p:cNvSpPr>
            <a:spLocks noGrp="1" noChangeArrowheads="1"/>
          </p:cNvSpPr>
          <p:nvPr>
            <p:ph type="ctrTitle"/>
          </p:nvPr>
        </p:nvSpPr>
        <p:spPr>
          <a:xfrm>
            <a:off x="685800" y="3038475"/>
            <a:ext cx="7772400" cy="1160748"/>
          </a:xfrm>
        </p:spPr>
        <p:txBody>
          <a:bodyPr/>
          <a:lstStyle>
            <a:lvl1pPr algn="ctr">
              <a:lnSpc>
                <a:spcPct val="85000"/>
              </a:lnSpc>
              <a:spcBef>
                <a:spcPct val="15000"/>
              </a:spcBef>
              <a:defRPr sz="2800"/>
            </a:lvl1pPr>
          </a:lstStyle>
          <a:p>
            <a:pPr lvl="0"/>
            <a:r>
              <a:rPr lang="en-US" noProof="0" dirty="0" smtClean="0"/>
              <a:t>Click to edit Master </a:t>
            </a:r>
            <a:br>
              <a:rPr lang="en-US" noProof="0" dirty="0" smtClean="0"/>
            </a:br>
            <a:r>
              <a:rPr lang="en-US" noProof="0" dirty="0" smtClean="0"/>
              <a:t>title style</a:t>
            </a:r>
          </a:p>
        </p:txBody>
      </p:sp>
      <p:sp>
        <p:nvSpPr>
          <p:cNvPr id="10244" name="Rectangle 4"/>
          <p:cNvSpPr>
            <a:spLocks noGrp="1" noChangeArrowheads="1"/>
          </p:cNvSpPr>
          <p:nvPr>
            <p:ph type="subTitle" idx="1"/>
          </p:nvPr>
        </p:nvSpPr>
        <p:spPr>
          <a:xfrm>
            <a:off x="228600" y="4405063"/>
            <a:ext cx="3876675" cy="314381"/>
          </a:xfrm>
          <a:ln>
            <a:noFill/>
          </a:ln>
        </p:spPr>
        <p:txBody>
          <a:bodyPr/>
          <a:lstStyle>
            <a:lvl1pPr marL="0" indent="0" algn="l">
              <a:buFontTx/>
              <a:buNone/>
              <a:defRPr sz="1800">
                <a:solidFill>
                  <a:srgbClr val="616A74"/>
                </a:solidFill>
              </a:defRPr>
            </a:lvl1pPr>
          </a:lstStyle>
          <a:p>
            <a:pPr lvl="0"/>
            <a:r>
              <a:rPr lang="en-US" noProof="0" dirty="0" smtClean="0"/>
              <a:t>Click to edit Master subtitle style</a:t>
            </a:r>
          </a:p>
        </p:txBody>
      </p:sp>
      <p:pic>
        <p:nvPicPr>
          <p:cNvPr id="13" name="Picture 21"/>
          <p:cNvPicPr>
            <a:picLocks noChangeArrowheads="1"/>
          </p:cNvPicPr>
          <p:nvPr userDrawn="1"/>
        </p:nvPicPr>
        <p:blipFill>
          <a:blip r:embed="rId2" cstate="print"/>
          <a:srcRect/>
          <a:stretch>
            <a:fillRect/>
          </a:stretch>
        </p:blipFill>
        <p:spPr bwMode="auto">
          <a:xfrm>
            <a:off x="6953130" y="4527824"/>
            <a:ext cx="1547812" cy="292100"/>
          </a:xfrm>
          <a:prstGeom prst="rect">
            <a:avLst/>
          </a:prstGeom>
          <a:noFill/>
          <a:ln w="9525">
            <a:noFill/>
            <a:miter lim="800000"/>
            <a:headEnd/>
            <a:tailEnd/>
          </a:ln>
          <a:effectLst/>
        </p:spPr>
      </p:pic>
    </p:spTree>
    <p:extLst>
      <p:ext uri="{BB962C8B-B14F-4D97-AF65-F5344CB8AC3E}">
        <p14:creationId xmlns:p14="http://schemas.microsoft.com/office/powerpoint/2010/main" xmlns="" val="2618965633"/>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744142"/>
            <a:ext cx="3922712" cy="3774281"/>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38676" y="744142"/>
            <a:ext cx="3922713" cy="3774281"/>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Honeywell-Rule-Logo-Red-JPG-file2.jpg"/>
          <p:cNvPicPr>
            <a:picLocks noChangeAspect="1"/>
          </p:cNvPicPr>
          <p:nvPr userDrawn="1"/>
        </p:nvPicPr>
        <p:blipFill>
          <a:blip r:embed="rId18" cstate="print"/>
          <a:stretch>
            <a:fillRect/>
          </a:stretch>
        </p:blipFill>
        <p:spPr>
          <a:xfrm>
            <a:off x="428625" y="358140"/>
            <a:ext cx="8366760" cy="308610"/>
          </a:xfrm>
          <a:prstGeom prst="rect">
            <a:avLst/>
          </a:prstGeom>
        </p:spPr>
      </p:pic>
      <p:sp>
        <p:nvSpPr>
          <p:cNvPr id="1026" name="Rectangle 3"/>
          <p:cNvSpPr>
            <a:spLocks noGrp="1" noChangeArrowheads="1"/>
          </p:cNvSpPr>
          <p:nvPr>
            <p:ph type="title"/>
          </p:nvPr>
        </p:nvSpPr>
        <p:spPr bwMode="auto">
          <a:xfrm>
            <a:off x="563564" y="165497"/>
            <a:ext cx="7997825" cy="351234"/>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dirty="0" smtClean="0"/>
              <a:t>#1 Title – 28 Pt. Arial Bold Title Case</a:t>
            </a:r>
          </a:p>
        </p:txBody>
      </p:sp>
      <p:sp>
        <p:nvSpPr>
          <p:cNvPr id="1027" name="Rectangle 4"/>
          <p:cNvSpPr>
            <a:spLocks noGrp="1" noChangeArrowheads="1"/>
          </p:cNvSpPr>
          <p:nvPr>
            <p:ph type="body" idx="1"/>
          </p:nvPr>
        </p:nvSpPr>
        <p:spPr bwMode="auto">
          <a:xfrm>
            <a:off x="563564" y="744142"/>
            <a:ext cx="7997825" cy="3774281"/>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smtClean="0"/>
              <a:t>Bullet level – 24 pt. Arial bold sentence case</a:t>
            </a:r>
          </a:p>
          <a:p>
            <a:pPr lvl="1"/>
            <a:r>
              <a:rPr lang="en-US" smtClean="0"/>
              <a:t>Second level – 20 pt. Arial bold sentence case</a:t>
            </a:r>
          </a:p>
          <a:p>
            <a:pPr lvl="2"/>
            <a:r>
              <a:rPr lang="en-US" smtClean="0"/>
              <a:t>Third level – 18 pt. Arial sentence case</a:t>
            </a:r>
          </a:p>
          <a:p>
            <a:pPr lvl="3"/>
            <a:r>
              <a:rPr lang="en-US" smtClean="0"/>
              <a:t>Third level – 16 pt. Arial sentence case</a:t>
            </a:r>
          </a:p>
        </p:txBody>
      </p:sp>
      <p:sp>
        <p:nvSpPr>
          <p:cNvPr id="1028" name="Rectangle 16"/>
          <p:cNvSpPr>
            <a:spLocks noChangeArrowheads="1"/>
          </p:cNvSpPr>
          <p:nvPr userDrawn="1"/>
        </p:nvSpPr>
        <p:spPr bwMode="auto">
          <a:xfrm>
            <a:off x="49213" y="4824413"/>
            <a:ext cx="339838" cy="228268"/>
          </a:xfrm>
          <a:prstGeom prst="rect">
            <a:avLst/>
          </a:pr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fontAlgn="base" hangingPunct="0">
              <a:lnSpc>
                <a:spcPct val="90000"/>
              </a:lnSpc>
              <a:spcBef>
                <a:spcPct val="0"/>
              </a:spcBef>
              <a:spcAft>
                <a:spcPct val="0"/>
              </a:spcAft>
            </a:pPr>
            <a:fld id="{428EE8D0-D8F9-49D8-A3DA-51B1AEE40332}" type="slidenum">
              <a:rPr lang="en-US" sz="1000" b="1" i="1">
                <a:solidFill>
                  <a:srgbClr val="000000"/>
                </a:solidFill>
                <a:ea typeface="ＭＳ Ｐゴシック" pitchFamily="34" charset="-128"/>
              </a:rPr>
              <a:pPr eaLnBrk="0" fontAlgn="base" hangingPunct="0">
                <a:lnSpc>
                  <a:spcPct val="90000"/>
                </a:lnSpc>
                <a:spcBef>
                  <a:spcPct val="0"/>
                </a:spcBef>
                <a:spcAft>
                  <a:spcPct val="0"/>
                </a:spcAft>
              </a:pPr>
              <a:t>‹#›</a:t>
            </a:fld>
            <a:endParaRPr lang="en-US" sz="1000" b="1" i="1" dirty="0">
              <a:solidFill>
                <a:srgbClr val="000000"/>
              </a:solidFill>
              <a:ea typeface="ＭＳ Ｐゴシック" pitchFamily="34" charset="-128"/>
            </a:endParaRPr>
          </a:p>
        </p:txBody>
      </p:sp>
      <p:sp>
        <p:nvSpPr>
          <p:cNvPr id="7" name="TextBox 6"/>
          <p:cNvSpPr txBox="1"/>
          <p:nvPr userDrawn="1"/>
        </p:nvSpPr>
        <p:spPr>
          <a:xfrm>
            <a:off x="1143000" y="4908550"/>
            <a:ext cx="6400800" cy="215444"/>
          </a:xfrm>
          <a:prstGeom prst="rect">
            <a:avLst/>
          </a:prstGeom>
          <a:noFill/>
        </p:spPr>
        <p:txBody>
          <a:bodyPr wrap="square" rtlCol="0">
            <a:spAutoFit/>
          </a:bodyPr>
          <a:lstStyle/>
          <a:p>
            <a:pPr algn="ctr"/>
            <a:r>
              <a:rPr lang="en-US" sz="800" i="1" dirty="0" smtClean="0">
                <a:solidFill>
                  <a:schemeClr val="tx1">
                    <a:lumMod val="65000"/>
                    <a:lumOff val="35000"/>
                  </a:schemeClr>
                </a:solidFill>
              </a:rPr>
              <a:t>Honeywell CONFIDENTIAL -- Preliminary – not final – All decisions subject to customary regulatory and certification</a:t>
            </a:r>
            <a:r>
              <a:rPr lang="en-US" sz="800" i="1" baseline="0" dirty="0" smtClean="0">
                <a:solidFill>
                  <a:schemeClr val="tx1">
                    <a:lumMod val="65000"/>
                    <a:lumOff val="35000"/>
                  </a:schemeClr>
                </a:solidFill>
              </a:rPr>
              <a:t> processes</a:t>
            </a:r>
            <a:endParaRPr lang="en-US" sz="800" i="1"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91" r:id="rId3"/>
    <p:sldLayoutId id="2147483692"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3" r:id="rId16"/>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2800" b="1">
          <a:solidFill>
            <a:schemeClr val="tx1"/>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2pPr>
      <a:lvl3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3pPr>
      <a:lvl4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4pPr>
      <a:lvl5pPr algn="l" rtl="0" eaLnBrk="0" fontAlgn="base" hangingPunct="0">
        <a:lnSpc>
          <a:spcPct val="80000"/>
        </a:lnSpc>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174625" indent="-174625" algn="l" rtl="0" eaLnBrk="0" fontAlgn="base" hangingPunct="0">
        <a:lnSpc>
          <a:spcPct val="85000"/>
        </a:lnSpc>
        <a:spcBef>
          <a:spcPct val="30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457200" indent="-168275" algn="l" rtl="0" eaLnBrk="0" fontAlgn="base" hangingPunct="0">
        <a:lnSpc>
          <a:spcPct val="85000"/>
        </a:lnSpc>
        <a:spcBef>
          <a:spcPct val="30000"/>
        </a:spcBef>
        <a:spcAft>
          <a:spcPct val="0"/>
        </a:spcAft>
        <a:buClr>
          <a:srgbClr val="0053A5"/>
        </a:buClr>
        <a:buSzPct val="120000"/>
        <a:buFont typeface="Arial" pitchFamily="34" charset="0"/>
        <a:buChar char="-"/>
        <a:defRPr sz="2000" b="1">
          <a:solidFill>
            <a:schemeClr val="tx1"/>
          </a:solidFill>
          <a:latin typeface="+mn-lt"/>
          <a:ea typeface="ＭＳ Ｐゴシック" charset="0"/>
        </a:defRPr>
      </a:lvl2pPr>
      <a:lvl3pPr marL="738188" indent="-166688" algn="l" rtl="0" eaLnBrk="0" fontAlgn="base" hangingPunct="0">
        <a:lnSpc>
          <a:spcPct val="85000"/>
        </a:lnSpc>
        <a:spcBef>
          <a:spcPct val="30000"/>
        </a:spcBef>
        <a:spcAft>
          <a:spcPct val="0"/>
        </a:spcAft>
        <a:buClr>
          <a:srgbClr val="317023"/>
        </a:buClr>
        <a:buSzPct val="90000"/>
        <a:buFont typeface="Wingdings" pitchFamily="2" charset="2"/>
        <a:buChar char="w"/>
        <a:defRPr>
          <a:solidFill>
            <a:schemeClr val="tx1"/>
          </a:solidFill>
          <a:latin typeface="+mn-lt"/>
          <a:ea typeface="ＭＳ Ｐゴシック" charset="0"/>
        </a:defRPr>
      </a:lvl3pPr>
      <a:lvl4pPr marL="973138" indent="-120650" algn="l" rtl="0" eaLnBrk="0" fontAlgn="base" hangingPunct="0">
        <a:spcBef>
          <a:spcPct val="20000"/>
        </a:spcBef>
        <a:spcAft>
          <a:spcPct val="0"/>
        </a:spcAft>
        <a:buChar char="•"/>
        <a:defRPr sz="1600">
          <a:solidFill>
            <a:schemeClr val="tx1"/>
          </a:solidFill>
          <a:latin typeface="+mn-lt"/>
          <a:ea typeface="ＭＳ Ｐゴシック" charset="0"/>
        </a:defRPr>
      </a:lvl4pPr>
      <a:lvl5pPr marL="2330450" indent="-271463" algn="l" rtl="0" eaLnBrk="0" fontAlgn="base" hangingPunct="0">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0" fontAlgn="base" hangingPunct="0">
        <a:spcBef>
          <a:spcPct val="20000"/>
        </a:spcBef>
        <a:spcAft>
          <a:spcPct val="0"/>
        </a:spcAft>
        <a:buChar char="»"/>
        <a:defRPr sz="2000">
          <a:solidFill>
            <a:schemeClr val="tx1"/>
          </a:solidFill>
          <a:latin typeface="Times New Roman" charset="0"/>
        </a:defRPr>
      </a:lvl6pPr>
      <a:lvl7pPr marL="3244850" indent="-271463" algn="l" rtl="0" eaLnBrk="0" fontAlgn="base" hangingPunct="0">
        <a:spcBef>
          <a:spcPct val="20000"/>
        </a:spcBef>
        <a:spcAft>
          <a:spcPct val="0"/>
        </a:spcAft>
        <a:buChar char="»"/>
        <a:defRPr sz="2000">
          <a:solidFill>
            <a:schemeClr val="tx1"/>
          </a:solidFill>
          <a:latin typeface="Times New Roman" charset="0"/>
        </a:defRPr>
      </a:lvl7pPr>
      <a:lvl8pPr marL="3702050" indent="-271463" algn="l" rtl="0" eaLnBrk="0" fontAlgn="base" hangingPunct="0">
        <a:spcBef>
          <a:spcPct val="20000"/>
        </a:spcBef>
        <a:spcAft>
          <a:spcPct val="0"/>
        </a:spcAft>
        <a:buChar char="»"/>
        <a:defRPr sz="2000">
          <a:solidFill>
            <a:schemeClr val="tx1"/>
          </a:solidFill>
          <a:latin typeface="Times New Roman" charset="0"/>
        </a:defRPr>
      </a:lvl8pPr>
      <a:lvl9pPr marL="4159250" indent="-271463" algn="l" rtl="0" eaLnBrk="0" fontAlgn="base" hangingPunct="0">
        <a:spcBef>
          <a:spcPct val="20000"/>
        </a:spcBef>
        <a:spcAft>
          <a:spcPct val="0"/>
        </a:spcAft>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url?url=http://www.lowes.com/cd_Lowes+Logos_366770253_&amp;rct=j&amp;frm=1&amp;q=&amp;esrc=s&amp;sa=U&amp;ei=JV-PVMWzOZHToAT04YKYDQ&amp;ved=0CBYQ9QEwAA&amp;sig2=hMIJb0XtvgytPM_DiWr-Hg&amp;usg=AFQjCNFUI4VmsmhPHqlzJLzElpTMf1gtvA" TargetMode="External"/><Relationship Id="rId13" Type="http://schemas.openxmlformats.org/officeDocument/2006/relationships/hyperlink" Target="http://www.swisspost.ch/en" TargetMode="External"/><Relationship Id="rId18" Type="http://schemas.openxmlformats.org/officeDocument/2006/relationships/image" Target="../media/image31.jpeg"/><Relationship Id="rId3" Type="http://schemas.openxmlformats.org/officeDocument/2006/relationships/image" Target="../media/image20.jpeg"/><Relationship Id="rId21"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22.jpeg"/><Relationship Id="rId11" Type="http://schemas.openxmlformats.org/officeDocument/2006/relationships/hyperlink" Target="http://pt.wikipedia.org/wiki/Ficheiro:SABMiller_logo.png" TargetMode="External"/><Relationship Id="rId5" Type="http://schemas.openxmlformats.org/officeDocument/2006/relationships/image" Target="../media/image21.jpeg"/><Relationship Id="rId15" Type="http://schemas.openxmlformats.org/officeDocument/2006/relationships/image" Target="../media/image28.png"/><Relationship Id="rId10" Type="http://schemas.openxmlformats.org/officeDocument/2006/relationships/image" Target="../media/image25.jpeg"/><Relationship Id="rId19" Type="http://schemas.openxmlformats.org/officeDocument/2006/relationships/image" Target="../media/image32.png"/><Relationship Id="rId4" Type="http://schemas.openxmlformats.org/officeDocument/2006/relationships/hyperlink" Target="http://www.google.com/url?url=http://commons.wikimedia.org/wiki/File:Target_logo.svg&amp;rct=j&amp;frm=1&amp;q=&amp;esrc=s&amp;sa=U&amp;ei=cXzWU5JggoaiBJDhgrAK&amp;ved=0CBYQ9QEwAA&amp;usg=AFQjCNGCqLc_VEMKqCcZWCDBEVXeoe_nRg" TargetMode="External"/><Relationship Id="rId9" Type="http://schemas.openxmlformats.org/officeDocument/2006/relationships/image" Target="../media/image24.png"/><Relationship Id="rId14" Type="http://schemas.openxmlformats.org/officeDocument/2006/relationships/image" Target="../media/image27.gif"/><Relationship Id="rId22"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18" Type="http://schemas.openxmlformats.org/officeDocument/2006/relationships/image" Target="../media/image66.pn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17" Type="http://schemas.openxmlformats.org/officeDocument/2006/relationships/hyperlink" Target="http://www.honeywellaidc.com/en-US/Pages/Product.aspx?category=enterprise-sleds-for-apple-devices&amp;cat=HSM&amp;pid=captuvosl42v5" TargetMode="External"/><Relationship Id="rId2" Type="http://schemas.openxmlformats.org/officeDocument/2006/relationships/notesSlide" Target="../notesSlides/notesSlide8.xml"/><Relationship Id="rId16" Type="http://schemas.openxmlformats.org/officeDocument/2006/relationships/image" Target="../media/image65.png"/><Relationship Id="rId1" Type="http://schemas.openxmlformats.org/officeDocument/2006/relationships/slideLayout" Target="../slideLayouts/slideLayout10.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tiff"/><Relationship Id="rId15" Type="http://schemas.openxmlformats.org/officeDocument/2006/relationships/image" Target="../media/image64.png"/><Relationship Id="rId10" Type="http://schemas.openxmlformats.org/officeDocument/2006/relationships/image" Target="../media/image59.jpeg"/><Relationship Id="rId19" Type="http://schemas.openxmlformats.org/officeDocument/2006/relationships/image" Target="../media/image67.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http://imgasset.intermec.com/netpub/server.np?find&amp;catalog=catalog&amp;template=detail.np&amp;field=itemid&amp;op=matches&amp;value=65658&amp;site=intermec-confidential" TargetMode="External"/><Relationship Id="rId7" Type="http://schemas.openxmlformats.org/officeDocument/2006/relationships/hyperlink" Target="http://imgasset.intermec.com/netpub/server.np?find&amp;catalog=catalog&amp;template=detail.np&amp;field=itemid&amp;op=matches&amp;value=65644&amp;site=intermec-confidential"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8.jpeg"/><Relationship Id="rId5" Type="http://schemas.openxmlformats.org/officeDocument/2006/relationships/hyperlink" Target="http://imgasset.intermec.com/netpub/server.np?find&amp;catalog=catalog&amp;template=detail.np&amp;field=itemid&amp;op=matches&amp;value=65651&amp;site=intermec-confidential" TargetMode="Externa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image" Target="../media/image69.jpeg"/><Relationship Id="rId5" Type="http://schemas.openxmlformats.org/officeDocument/2006/relationships/image" Target="../media/image84.jpe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browser.primatelabs.com/geekbench3/compare/2695782?baseline=2937005" TargetMode="External"/><Relationship Id="rId7" Type="http://schemas.openxmlformats.org/officeDocument/2006/relationships/image" Target="../media/image8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85.png"/><Relationship Id="rId5" Type="http://schemas.openxmlformats.org/officeDocument/2006/relationships/hyperlink" Target="https://browser.primatelabs.com/geekbench3/compare/2695849?baseline=2937005" TargetMode="External"/><Relationship Id="rId4" Type="http://schemas.openxmlformats.org/officeDocument/2006/relationships/hyperlink" Target="https://browser.primatelabs.com/geekbench3/compare/2937399?baseline=293700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xml"/><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the Dolphin™ CT50</a:t>
            </a:r>
            <a:br>
              <a:rPr lang="en-US" dirty="0" smtClean="0"/>
            </a:br>
            <a:r>
              <a:rPr lang="en-US" dirty="0" smtClean="0"/>
              <a:t>Mobile Computer</a:t>
            </a:r>
            <a:endParaRPr lang="en-US" dirty="0"/>
          </a:p>
        </p:txBody>
      </p:sp>
      <p:sp>
        <p:nvSpPr>
          <p:cNvPr id="3" name="Subtitle 2"/>
          <p:cNvSpPr>
            <a:spLocks noGrp="1"/>
          </p:cNvSpPr>
          <p:nvPr>
            <p:ph type="subTitle" idx="1"/>
          </p:nvPr>
        </p:nvSpPr>
        <p:spPr>
          <a:xfrm>
            <a:off x="228600" y="4171950"/>
            <a:ext cx="5486400" cy="452687"/>
          </a:xfrm>
        </p:spPr>
        <p:txBody>
          <a:bodyPr/>
          <a:lstStyle/>
          <a:p>
            <a:r>
              <a:rPr lang="en-US" sz="1400" dirty="0" smtClean="0"/>
              <a:t>Presented by:</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smtClean="0"/>
              <a:t>Workflow Performance</a:t>
            </a:r>
            <a:endParaRPr lang="en-US" dirty="0"/>
          </a:p>
        </p:txBody>
      </p:sp>
      <p:sp>
        <p:nvSpPr>
          <p:cNvPr id="17" name="TextBox 16"/>
          <p:cNvSpPr txBox="1"/>
          <p:nvPr/>
        </p:nvSpPr>
        <p:spPr>
          <a:xfrm>
            <a:off x="0" y="4464610"/>
            <a:ext cx="9144000" cy="413831"/>
          </a:xfrm>
          <a:prstGeom prst="rect">
            <a:avLst/>
          </a:prstGeom>
          <a:noFill/>
        </p:spPr>
        <p:txBody>
          <a:bodyPr wrap="square" rtlCol="0">
            <a:spAutoFit/>
          </a:bodyPr>
          <a:lstStyle>
            <a:defPPr>
              <a:defRPr lang="en-US"/>
            </a:defPPr>
            <a:lvl1pPr algn="ctr">
              <a:defRPr sz="2000" i="1">
                <a:solidFill>
                  <a:srgbClr val="FF0000"/>
                </a:solidFill>
                <a:latin typeface="Arial Black" pitchFamily="34" charset="0"/>
              </a:defRPr>
            </a:lvl1pPr>
          </a:lstStyle>
          <a:p>
            <a:r>
              <a:rPr lang="en-US" dirty="0"/>
              <a:t>Accomplishing a Desired Outcome as Efficiently as Possible</a:t>
            </a:r>
          </a:p>
        </p:txBody>
      </p:sp>
      <p:pic>
        <p:nvPicPr>
          <p:cNvPr id="11" name="Picture 7" descr="C:\Users\E810936\Desktop\Throughput-01.png"/>
          <p:cNvPicPr>
            <a:picLocks noChangeAspect="1" noChangeArrowheads="1"/>
          </p:cNvPicPr>
          <p:nvPr/>
        </p:nvPicPr>
        <p:blipFill>
          <a:blip r:embed="rId3" cstate="print"/>
          <a:srcRect/>
          <a:stretch>
            <a:fillRect/>
          </a:stretch>
        </p:blipFill>
        <p:spPr bwMode="auto">
          <a:xfrm>
            <a:off x="1271263" y="836579"/>
            <a:ext cx="6601474" cy="3519796"/>
          </a:xfrm>
          <a:prstGeom prst="rect">
            <a:avLst/>
          </a:prstGeom>
          <a:noFill/>
        </p:spPr>
      </p:pic>
    </p:spTree>
    <p:extLst>
      <p:ext uri="{BB962C8B-B14F-4D97-AF65-F5344CB8AC3E}">
        <p14:creationId xmlns:p14="http://schemas.microsoft.com/office/powerpoint/2010/main" xmlns="" val="1630100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noChangeAspect="1"/>
          </p:cNvGrpSpPr>
          <p:nvPr/>
        </p:nvGrpSpPr>
        <p:grpSpPr>
          <a:xfrm>
            <a:off x="2685505" y="1123950"/>
            <a:ext cx="3791495" cy="3231878"/>
            <a:chOff x="2514598" y="1123950"/>
            <a:chExt cx="4212772" cy="3590976"/>
          </a:xfrm>
        </p:grpSpPr>
        <p:sp>
          <p:nvSpPr>
            <p:cNvPr id="107" name="Rectangle 18"/>
            <p:cNvSpPr/>
            <p:nvPr/>
          </p:nvSpPr>
          <p:spPr bwMode="auto">
            <a:xfrm>
              <a:off x="2514600" y="1123950"/>
              <a:ext cx="4212770" cy="1732039"/>
            </a:xfrm>
            <a:prstGeom prst="roundRect">
              <a:avLst>
                <a:gd name="adj" fmla="val 6568"/>
              </a:avLst>
            </a:prstGeom>
            <a:solidFill>
              <a:schemeClr val="bg1"/>
            </a:solidFill>
            <a:ln w="12699"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endParaRPr lang="en-US" dirty="0" smtClean="0">
                <a:solidFill>
                  <a:srgbClr val="000000"/>
                </a:solidFill>
                <a:latin typeface="Arial" charset="0"/>
              </a:endParaRPr>
            </a:p>
          </p:txBody>
        </p:sp>
        <p:sp>
          <p:nvSpPr>
            <p:cNvPr id="108" name="Rectangle 18"/>
            <p:cNvSpPr/>
            <p:nvPr/>
          </p:nvSpPr>
          <p:spPr bwMode="auto">
            <a:xfrm>
              <a:off x="2514598" y="2944802"/>
              <a:ext cx="4212771" cy="1770124"/>
            </a:xfrm>
            <a:prstGeom prst="roundRect">
              <a:avLst>
                <a:gd name="adj" fmla="val 6568"/>
              </a:avLst>
            </a:prstGeom>
            <a:solidFill>
              <a:schemeClr val="bg1"/>
            </a:solidFill>
            <a:ln w="12699"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endParaRPr lang="en-US" dirty="0" smtClean="0">
                <a:solidFill>
                  <a:srgbClr val="000000"/>
                </a:solidFill>
                <a:latin typeface="Arial" charset="0"/>
              </a:endParaRPr>
            </a:p>
          </p:txBody>
        </p:sp>
        <p:pic>
          <p:nvPicPr>
            <p:cNvPr id="109" name="Picture 108" descr="Target Captuvo.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2603499" y="3047047"/>
              <a:ext cx="925194" cy="1003532"/>
            </a:xfrm>
            <a:prstGeom prst="rect">
              <a:avLst/>
            </a:prstGeom>
          </p:spPr>
        </p:pic>
        <p:pic>
          <p:nvPicPr>
            <p:cNvPr id="110" name="Picture 8" descr="https://encrypted-tbn1.gstatic.com/images?q=tbn:ANd9GcQf3G-T9zD_Tb_JV7VBM8FiGbaF6ZVMgh8_c5ZielhrPQVXVB-83-ODNjIB">
              <a:hlinkClick r:id="rId4"/>
            </p:cNvPr>
            <p:cNvPicPr>
              <a:picLocks noChangeAspect="1" noChangeArrowheads="1"/>
            </p:cNvPicPr>
            <p:nvPr/>
          </p:nvPicPr>
          <p:blipFill>
            <a:blip r:embed="rId5" cstate="print"/>
            <a:srcRect/>
            <a:stretch>
              <a:fillRect/>
            </a:stretch>
          </p:blipFill>
          <p:spPr bwMode="auto">
            <a:xfrm>
              <a:off x="2801674" y="4041282"/>
              <a:ext cx="457200" cy="512876"/>
            </a:xfrm>
            <a:prstGeom prst="rect">
              <a:avLst/>
            </a:prstGeom>
            <a:noFill/>
          </p:spPr>
        </p:pic>
        <p:pic>
          <p:nvPicPr>
            <p:cNvPr id="111" name="Picture 110" descr="usps.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66999" y="1281747"/>
              <a:ext cx="939521" cy="1456258"/>
            </a:xfrm>
            <a:prstGeom prst="rect">
              <a:avLst/>
            </a:prstGeom>
          </p:spPr>
        </p:pic>
        <p:sp>
          <p:nvSpPr>
            <p:cNvPr id="112" name="Content Placeholder 2"/>
            <p:cNvSpPr txBox="1">
              <a:spLocks/>
            </p:cNvSpPr>
            <p:nvPr/>
          </p:nvSpPr>
          <p:spPr bwMode="auto">
            <a:xfrm>
              <a:off x="4096524" y="1248720"/>
              <a:ext cx="2583959" cy="1557028"/>
            </a:xfrm>
            <a:prstGeom prst="rect">
              <a:avLst/>
            </a:prstGeom>
            <a:noFill/>
            <a:ln>
              <a:noFill/>
            </a:ln>
            <a:effectLst/>
            <a:extLst>
              <a:ext uri="{909E8E84-426E-40dd-AFC4-6F175D3DCCD1}">
                <a14:hiddenFill xmlns="" xmlns:a14="http://schemas.microsoft.com/office/drawing/2010/main">
                  <a:solidFill>
                    <a:srgbClr val="0005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marL="174625" indent="-174625" eaLnBrk="1" hangingPunct="1">
                <a:lnSpc>
                  <a:spcPct val="100000"/>
                </a:lnSpc>
                <a:spcBef>
                  <a:spcPts val="300"/>
                </a:spcBef>
                <a:spcAft>
                  <a:spcPts val="0"/>
                </a:spcAft>
                <a:buClr>
                  <a:srgbClr val="DC241F"/>
                </a:buClr>
                <a:buFontTx/>
                <a:buChar char="•"/>
                <a:defRPr/>
              </a:pPr>
              <a:r>
                <a:rPr lang="en-US" sz="1200" kern="0" dirty="0" smtClean="0">
                  <a:solidFill>
                    <a:srgbClr val="000000"/>
                  </a:solidFill>
                  <a:latin typeface="Arial"/>
                  <a:ea typeface="ＭＳ Ｐゴシック" charset="0"/>
                  <a:cs typeface="ＭＳ Ｐゴシック" charset="0"/>
                </a:rPr>
                <a:t>$</a:t>
              </a:r>
              <a:r>
                <a:rPr lang="en-US" sz="1200" b="1" kern="0" dirty="0" smtClean="0">
                  <a:solidFill>
                    <a:srgbClr val="000000"/>
                  </a:solidFill>
                  <a:latin typeface="Arial"/>
                  <a:ea typeface="ＭＳ Ｐゴシック" charset="0"/>
                  <a:cs typeface="ＭＳ Ｐゴシック" charset="0"/>
                </a:rPr>
                <a:t>250M</a:t>
              </a:r>
              <a:r>
                <a:rPr lang="en-US" sz="1200" kern="0" dirty="0" smtClean="0">
                  <a:solidFill>
                    <a:srgbClr val="000000"/>
                  </a:solidFill>
                  <a:latin typeface="Arial"/>
                  <a:ea typeface="ＭＳ Ｐゴシック" charset="0"/>
                  <a:cs typeface="ＭＳ Ｐゴシック" charset="0"/>
                </a:rPr>
                <a:t> +</a:t>
              </a:r>
            </a:p>
            <a:p>
              <a:pPr lvl="1" indent="-168275" eaLnBrk="1" hangingPunct="1">
                <a:lnSpc>
                  <a:spcPct val="100000"/>
                </a:lnSpc>
                <a:spcBef>
                  <a:spcPts val="300"/>
                </a:spcBef>
                <a:spcAft>
                  <a:spcPts val="0"/>
                </a:spcAft>
                <a:buClr>
                  <a:srgbClr val="0053A5"/>
                </a:buClr>
                <a:buSzPct val="120000"/>
                <a:buFont typeface="Arial" pitchFamily="34" charset="0"/>
                <a:buChar char="-"/>
                <a:defRPr/>
              </a:pPr>
              <a:r>
                <a:rPr lang="en-US" sz="900" b="0" kern="0" dirty="0" smtClean="0">
                  <a:solidFill>
                    <a:srgbClr val="000000"/>
                  </a:solidFill>
                  <a:latin typeface="Arial"/>
                  <a:ea typeface="ＭＳ Ｐゴシック" charset="0"/>
                </a:rPr>
                <a:t>Dolphin 99EX + Peripherals $65M</a:t>
              </a:r>
            </a:p>
            <a:p>
              <a:pPr lvl="1" indent="-168275" eaLnBrk="1" hangingPunct="1">
                <a:lnSpc>
                  <a:spcPct val="100000"/>
                </a:lnSpc>
                <a:spcBef>
                  <a:spcPts val="300"/>
                </a:spcBef>
                <a:spcAft>
                  <a:spcPts val="0"/>
                </a:spcAft>
                <a:buClr>
                  <a:srgbClr val="0053A5"/>
                </a:buClr>
                <a:buSzPct val="120000"/>
                <a:buFont typeface="Arial" pitchFamily="34" charset="0"/>
                <a:buChar char="-"/>
                <a:defRPr/>
              </a:pPr>
              <a:r>
                <a:rPr lang="en-US" sz="900" b="0" kern="0" dirty="0" smtClean="0">
                  <a:solidFill>
                    <a:srgbClr val="000000"/>
                  </a:solidFill>
                  <a:latin typeface="Arial"/>
                  <a:ea typeface="ＭＳ Ｐゴシック" charset="0"/>
                </a:rPr>
                <a:t>Remote Mastermind $2M</a:t>
              </a:r>
            </a:p>
            <a:p>
              <a:pPr lvl="1" indent="-168275" eaLnBrk="1" hangingPunct="1">
                <a:lnSpc>
                  <a:spcPct val="100000"/>
                </a:lnSpc>
                <a:spcBef>
                  <a:spcPts val="300"/>
                </a:spcBef>
                <a:spcAft>
                  <a:spcPts val="0"/>
                </a:spcAft>
                <a:buClr>
                  <a:srgbClr val="0053A5"/>
                </a:buClr>
                <a:buSzPct val="120000"/>
                <a:buFont typeface="Arial" pitchFamily="34" charset="0"/>
                <a:buChar char="-"/>
                <a:defRPr/>
              </a:pPr>
              <a:r>
                <a:rPr lang="en-US" sz="900" b="0" kern="0" dirty="0" smtClean="0">
                  <a:solidFill>
                    <a:srgbClr val="000000"/>
                  </a:solidFill>
                  <a:latin typeface="Arial"/>
                  <a:ea typeface="ＭＳ Ｐゴシック" charset="0"/>
                </a:rPr>
                <a:t>Service $2M</a:t>
              </a:r>
            </a:p>
            <a:p>
              <a:pPr lvl="1" indent="-168275" eaLnBrk="1" hangingPunct="1">
                <a:lnSpc>
                  <a:spcPct val="100000"/>
                </a:lnSpc>
                <a:spcBef>
                  <a:spcPts val="300"/>
                </a:spcBef>
                <a:spcAft>
                  <a:spcPts val="0"/>
                </a:spcAft>
                <a:buClr>
                  <a:srgbClr val="0053A5"/>
                </a:buClr>
                <a:buSzPct val="120000"/>
                <a:buFont typeface="Arial" pitchFamily="34" charset="0"/>
                <a:buChar char="-"/>
                <a:defRPr/>
              </a:pPr>
              <a:r>
                <a:rPr lang="en-US" sz="900" b="0" kern="0" dirty="0" smtClean="0">
                  <a:solidFill>
                    <a:srgbClr val="000000"/>
                  </a:solidFill>
                  <a:latin typeface="Arial"/>
                  <a:ea typeface="ＭＳ Ｐゴシック" charset="0"/>
                </a:rPr>
                <a:t>Enterprise Mobile $10M</a:t>
              </a:r>
            </a:p>
            <a:p>
              <a:pPr marL="174625" indent="-174625" eaLnBrk="1" hangingPunct="1">
                <a:lnSpc>
                  <a:spcPct val="100000"/>
                </a:lnSpc>
                <a:spcBef>
                  <a:spcPts val="300"/>
                </a:spcBef>
                <a:spcAft>
                  <a:spcPts val="0"/>
                </a:spcAft>
                <a:buClr>
                  <a:srgbClr val="DC241F"/>
                </a:buClr>
                <a:buFontTx/>
                <a:buChar char="•"/>
                <a:defRPr/>
              </a:pPr>
              <a:r>
                <a:rPr lang="en-US" sz="900" kern="0" dirty="0" smtClean="0">
                  <a:solidFill>
                    <a:srgbClr val="000000"/>
                  </a:solidFill>
                  <a:latin typeface="Arial"/>
                  <a:ea typeface="ＭＳ Ｐゴシック" charset="0"/>
                  <a:cs typeface="ＭＳ Ｐゴシック" charset="0"/>
                </a:rPr>
                <a:t>75k units delivered; 200k more coming</a:t>
              </a:r>
            </a:p>
            <a:p>
              <a:pPr marL="174625" indent="-174625" eaLnBrk="1" hangingPunct="1">
                <a:lnSpc>
                  <a:spcPct val="100000"/>
                </a:lnSpc>
                <a:spcBef>
                  <a:spcPts val="300"/>
                </a:spcBef>
                <a:spcAft>
                  <a:spcPts val="0"/>
                </a:spcAft>
                <a:buClr>
                  <a:srgbClr val="DC241F"/>
                </a:buClr>
                <a:buFontTx/>
                <a:buChar char="•"/>
                <a:defRPr/>
              </a:pPr>
              <a:r>
                <a:rPr lang="en-US" sz="900" kern="0" dirty="0" smtClean="0">
                  <a:solidFill>
                    <a:srgbClr val="000000"/>
                  </a:solidFill>
                  <a:latin typeface="Arial"/>
                  <a:ea typeface="ＭＳ Ｐゴシック" charset="0"/>
                  <a:cs typeface="ＭＳ Ｐゴシック" charset="0"/>
                </a:rPr>
                <a:t>Delighting the customer every day</a:t>
              </a:r>
            </a:p>
          </p:txBody>
        </p:sp>
        <p:pic>
          <p:nvPicPr>
            <p:cNvPr id="113" name="Picture 112"/>
            <p:cNvPicPr>
              <a:picLocks noChangeAspect="1"/>
            </p:cNvPicPr>
            <p:nvPr/>
          </p:nvPicPr>
          <p:blipFill>
            <a:blip r:embed="rId7" cstate="print"/>
            <a:stretch>
              <a:fillRect/>
            </a:stretch>
          </p:blipFill>
          <p:spPr>
            <a:xfrm>
              <a:off x="3628292" y="1667791"/>
              <a:ext cx="420550" cy="346849"/>
            </a:xfrm>
            <a:prstGeom prst="rect">
              <a:avLst/>
            </a:prstGeom>
          </p:spPr>
        </p:pic>
        <p:pic>
          <p:nvPicPr>
            <p:cNvPr id="114" name="Picture 2" descr="https://encrypted-tbn0.gstatic.com/images?q=tbn:ANd9GcTdbJjVR-OFfK4d34IJoBRWftz-9wtjiKl8RVupd8ToDYZvx_RfEt1Yn-A">
              <a:hlinkClick r:id="rId8"/>
            </p:cNvPr>
            <p:cNvPicPr>
              <a:picLocks noChangeAspect="1" noChangeArrowheads="1"/>
            </p:cNvPicPr>
            <p:nvPr/>
          </p:nvPicPr>
          <p:blipFill>
            <a:blip r:embed="rId9" cstate="print"/>
            <a:srcRect/>
            <a:stretch>
              <a:fillRect/>
            </a:stretch>
          </p:blipFill>
          <p:spPr bwMode="auto">
            <a:xfrm>
              <a:off x="3860800" y="4139247"/>
              <a:ext cx="754380" cy="381000"/>
            </a:xfrm>
            <a:prstGeom prst="rect">
              <a:avLst/>
            </a:prstGeom>
            <a:noFill/>
          </p:spPr>
        </p:pic>
        <p:pic>
          <p:nvPicPr>
            <p:cNvPr id="115" name="Picture 4"/>
            <p:cNvPicPr>
              <a:picLocks noChangeAspect="1" noChangeArrowheads="1"/>
            </p:cNvPicPr>
            <p:nvPr/>
          </p:nvPicPr>
          <p:blipFill>
            <a:blip r:embed="rId10" cstate="print"/>
            <a:srcRect/>
            <a:stretch>
              <a:fillRect/>
            </a:stretch>
          </p:blipFill>
          <p:spPr bwMode="auto">
            <a:xfrm>
              <a:off x="3517710" y="3146941"/>
              <a:ext cx="1483334" cy="956470"/>
            </a:xfrm>
            <a:prstGeom prst="rect">
              <a:avLst/>
            </a:prstGeom>
            <a:noFill/>
            <a:ln w="9525">
              <a:noFill/>
              <a:miter lim="800000"/>
              <a:headEnd/>
              <a:tailEnd/>
            </a:ln>
          </p:spPr>
        </p:pic>
        <p:sp>
          <p:nvSpPr>
            <p:cNvPr id="116" name="Content Placeholder 2"/>
            <p:cNvSpPr txBox="1">
              <a:spLocks/>
            </p:cNvSpPr>
            <p:nvPr/>
          </p:nvSpPr>
          <p:spPr>
            <a:xfrm>
              <a:off x="4991097" y="3129597"/>
              <a:ext cx="1601367" cy="1466850"/>
            </a:xfrm>
            <a:prstGeom prst="rect">
              <a:avLst/>
            </a:prstGeom>
          </p:spPr>
          <p:txBody>
            <a:bodyPr/>
            <a:lstStyle/>
            <a:p>
              <a:pPr marL="133350" marR="0" lvl="0" indent="-133350" algn="l" defTabSz="914400" rtl="0" eaLnBrk="0" fontAlgn="base" latinLnBrk="0" hangingPunct="0">
                <a:lnSpc>
                  <a:spcPct val="100000"/>
                </a:lnSpc>
                <a:spcBef>
                  <a:spcPts val="300"/>
                </a:spcBef>
                <a:spcAft>
                  <a:spcPct val="0"/>
                </a:spcAft>
                <a:buClr>
                  <a:srgbClr val="FF0000"/>
                </a:buClr>
                <a:buSzTx/>
                <a:buFont typeface="Arial" pitchFamily="34" charset="0"/>
                <a:buChar char="•"/>
                <a:tabLst/>
                <a:defRPr/>
              </a:pPr>
              <a:r>
                <a:rPr kumimoji="0" lang="en-US" sz="1200" b="1" i="0" u="none" strike="noStrike" kern="0" cap="none" spc="0" normalizeH="0" baseline="0" noProof="0" smtClean="0">
                  <a:ln>
                    <a:noFill/>
                  </a:ln>
                  <a:solidFill>
                    <a:schemeClr val="tx1"/>
                  </a:solidFill>
                  <a:effectLst/>
                  <a:uLnTx/>
                  <a:uFillTx/>
                  <a:latin typeface="Arial" pitchFamily="34" charset="0"/>
                  <a:ea typeface="+mn-ea"/>
                  <a:cs typeface="+mn-cs"/>
                </a:rPr>
                <a:t>$30M+ </a:t>
              </a:r>
            </a:p>
            <a:p>
              <a:pPr marL="133350" marR="0" lvl="0" indent="-133350" algn="l" defTabSz="914400" rtl="0" eaLnBrk="0" fontAlgn="base" latinLnBrk="0" hangingPunct="0">
                <a:lnSpc>
                  <a:spcPct val="100000"/>
                </a:lnSpc>
                <a:spcBef>
                  <a:spcPts val="300"/>
                </a:spcBef>
                <a:spcAft>
                  <a:spcPct val="0"/>
                </a:spcAft>
                <a:buClr>
                  <a:srgbClr val="FF0000"/>
                </a:buClr>
                <a:buSzTx/>
                <a:buFont typeface="Arial" pitchFamily="34" charset="0"/>
                <a:buChar char="•"/>
                <a:tabLst/>
                <a:defRPr/>
              </a:pPr>
              <a:r>
                <a:rPr kumimoji="0" lang="en-US" sz="1200" b="0" i="0" u="none" strike="noStrike" kern="0" cap="none" spc="0" normalizeH="0" baseline="0" noProof="0" smtClean="0">
                  <a:ln>
                    <a:noFill/>
                  </a:ln>
                  <a:solidFill>
                    <a:schemeClr val="tx1"/>
                  </a:solidFill>
                  <a:effectLst/>
                  <a:uLnTx/>
                  <a:uFillTx/>
                  <a:latin typeface="Arial" pitchFamily="34" charset="0"/>
                  <a:ea typeface="+mn-ea"/>
                  <a:cs typeface="+mn-cs"/>
                </a:rPr>
                <a:t>50,000+ Units</a:t>
              </a:r>
            </a:p>
            <a:p>
              <a:pPr marL="133350" marR="0" lvl="0" indent="-133350" algn="l" defTabSz="914400" rtl="0" eaLnBrk="0" fontAlgn="base" latinLnBrk="0" hangingPunct="0">
                <a:lnSpc>
                  <a:spcPct val="100000"/>
                </a:lnSpc>
                <a:spcBef>
                  <a:spcPts val="300"/>
                </a:spcBef>
                <a:spcAft>
                  <a:spcPct val="0"/>
                </a:spcAft>
                <a:buClr>
                  <a:srgbClr val="FF0000"/>
                </a:buClr>
                <a:buSzTx/>
                <a:buFont typeface="Arial" pitchFamily="34" charset="0"/>
                <a:buChar char="•"/>
                <a:tabLst/>
                <a:defRPr/>
              </a:pPr>
              <a:r>
                <a:rPr kumimoji="0" lang="en-US" sz="1200" b="0" i="0" u="none" strike="noStrike" kern="0" cap="none" spc="0" normalizeH="0" baseline="0" noProof="0" smtClean="0">
                  <a:ln>
                    <a:noFill/>
                  </a:ln>
                  <a:solidFill>
                    <a:schemeClr val="tx1"/>
                  </a:solidFill>
                  <a:effectLst/>
                  <a:uLnTx/>
                  <a:uFillTx/>
                  <a:latin typeface="Arial" pitchFamily="34" charset="0"/>
                  <a:ea typeface="+mn-ea"/>
                  <a:cs typeface="+mn-cs"/>
                </a:rPr>
                <a:t>Multiple Use Cases</a:t>
              </a:r>
            </a:p>
            <a:p>
              <a:pPr marL="133350" marR="0" lvl="0" indent="-133350" algn="l" defTabSz="914400" rtl="0" eaLnBrk="0" fontAlgn="base" latinLnBrk="0" hangingPunct="0">
                <a:lnSpc>
                  <a:spcPct val="100000"/>
                </a:lnSpc>
                <a:spcBef>
                  <a:spcPts val="300"/>
                </a:spcBef>
                <a:spcAft>
                  <a:spcPct val="0"/>
                </a:spcAft>
                <a:buClr>
                  <a:srgbClr val="FF0000"/>
                </a:buClr>
                <a:buSzTx/>
                <a:buFont typeface="Arial" pitchFamily="34" charset="0"/>
                <a:buChar char="•"/>
                <a:tabLst/>
                <a:defRPr/>
              </a:pPr>
              <a:r>
                <a:rPr kumimoji="0" lang="en-US" sz="1200" b="0" i="0" u="none" strike="noStrike" kern="0" cap="none" spc="0" normalizeH="0" baseline="0" noProof="0" smtClean="0">
                  <a:ln>
                    <a:noFill/>
                  </a:ln>
                  <a:solidFill>
                    <a:schemeClr val="tx1"/>
                  </a:solidFill>
                  <a:effectLst/>
                  <a:uLnTx/>
                  <a:uFillTx/>
                  <a:latin typeface="Arial" pitchFamily="34" charset="0"/>
                  <a:ea typeface="+mn-ea"/>
                  <a:cs typeface="+mn-cs"/>
                </a:rPr>
                <a:t>Customized Exterior Sleds</a:t>
              </a:r>
              <a:endPar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mn-cs"/>
              </a:endParaRPr>
            </a:p>
          </p:txBody>
        </p:sp>
      </p:grpSp>
      <p:sp>
        <p:nvSpPr>
          <p:cNvPr id="23574" name="Title 23"/>
          <p:cNvSpPr>
            <a:spLocks noGrp="1"/>
          </p:cNvSpPr>
          <p:nvPr>
            <p:ph type="title"/>
          </p:nvPr>
        </p:nvSpPr>
        <p:spPr>
          <a:xfrm>
            <a:off x="304800" y="133350"/>
            <a:ext cx="8580436" cy="351234"/>
          </a:xfrm>
        </p:spPr>
        <p:txBody>
          <a:bodyPr/>
          <a:lstStyle/>
          <a:p>
            <a:r>
              <a:rPr lang="en-US" dirty="0" smtClean="0"/>
              <a:t>Notable Wins in Mobility</a:t>
            </a:r>
            <a:endParaRPr lang="en-US" i="1" dirty="0" smtClean="0"/>
          </a:p>
        </p:txBody>
      </p:sp>
      <p:sp>
        <p:nvSpPr>
          <p:cNvPr id="32" name="Rectangle 18"/>
          <p:cNvSpPr/>
          <p:nvPr/>
        </p:nvSpPr>
        <p:spPr bwMode="auto">
          <a:xfrm>
            <a:off x="200946" y="704850"/>
            <a:ext cx="1113620" cy="1143000"/>
          </a:xfrm>
          <a:prstGeom prst="roundRect">
            <a:avLst>
              <a:gd name="adj" fmla="val 6568"/>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dirty="0" smtClean="0">
              <a:solidFill>
                <a:srgbClr val="000000"/>
              </a:solidFill>
              <a:latin typeface="+mj-lt"/>
            </a:endParaRPr>
          </a:p>
        </p:txBody>
      </p:sp>
      <p:sp>
        <p:nvSpPr>
          <p:cNvPr id="33" name="TextBox 32"/>
          <p:cNvSpPr txBox="1"/>
          <p:nvPr/>
        </p:nvSpPr>
        <p:spPr>
          <a:xfrm>
            <a:off x="245948" y="738769"/>
            <a:ext cx="1143718" cy="530915"/>
          </a:xfrm>
          <a:prstGeom prst="rect">
            <a:avLst/>
          </a:prstGeom>
          <a:noFill/>
        </p:spPr>
        <p:txBody>
          <a:bodyPr wrap="square" rtlCol="0">
            <a:spAutoFit/>
          </a:bodyPr>
          <a:lstStyle/>
          <a:p>
            <a:r>
              <a:rPr lang="en-US" sz="950" dirty="0" smtClean="0">
                <a:solidFill>
                  <a:srgbClr val="FF0000"/>
                </a:solidFill>
                <a:latin typeface="+mj-lt"/>
              </a:rPr>
              <a:t>LATIN AMERICA:</a:t>
            </a:r>
          </a:p>
          <a:p>
            <a:r>
              <a:rPr lang="en-US" sz="950" dirty="0" smtClean="0">
                <a:solidFill>
                  <a:srgbClr val="FF0000"/>
                </a:solidFill>
                <a:latin typeface="+mj-lt"/>
              </a:rPr>
              <a:t> </a:t>
            </a:r>
            <a:r>
              <a:rPr lang="en-US" sz="950" dirty="0" err="1" smtClean="0">
                <a:solidFill>
                  <a:srgbClr val="000000"/>
                </a:solidFill>
                <a:latin typeface="+mj-lt"/>
              </a:rPr>
              <a:t>Sab</a:t>
            </a:r>
            <a:r>
              <a:rPr lang="en-US" sz="950" dirty="0" smtClean="0">
                <a:solidFill>
                  <a:srgbClr val="000000"/>
                </a:solidFill>
                <a:latin typeface="+mj-lt"/>
              </a:rPr>
              <a:t> Miller, CN70, $10M</a:t>
            </a:r>
            <a:endParaRPr lang="en-US" sz="950" dirty="0">
              <a:solidFill>
                <a:srgbClr val="000000"/>
              </a:solidFill>
              <a:latin typeface="+mj-lt"/>
            </a:endParaRPr>
          </a:p>
        </p:txBody>
      </p:sp>
      <p:pic>
        <p:nvPicPr>
          <p:cNvPr id="56" name="Picture 6" descr="http://upload.wikimedia.org/wikipedia/pt/thumb/0/0b/SABMiller_logo.png/200px-SABMiller_logo.png">
            <a:hlinkClick r:id="rId11"/>
          </p:cNvPr>
          <p:cNvPicPr>
            <a:picLocks noChangeAspect="1" noChangeArrowheads="1"/>
          </p:cNvPicPr>
          <p:nvPr/>
        </p:nvPicPr>
        <p:blipFill>
          <a:blip r:embed="rId12" cstate="print"/>
          <a:srcRect/>
          <a:stretch>
            <a:fillRect/>
          </a:stretch>
        </p:blipFill>
        <p:spPr bwMode="auto">
          <a:xfrm>
            <a:off x="694769" y="1512030"/>
            <a:ext cx="405175" cy="289297"/>
          </a:xfrm>
          <a:prstGeom prst="rect">
            <a:avLst/>
          </a:prstGeom>
          <a:noFill/>
        </p:spPr>
      </p:pic>
      <p:grpSp>
        <p:nvGrpSpPr>
          <p:cNvPr id="3" name="Group 102"/>
          <p:cNvGrpSpPr/>
          <p:nvPr/>
        </p:nvGrpSpPr>
        <p:grpSpPr>
          <a:xfrm>
            <a:off x="6606540" y="3779775"/>
            <a:ext cx="1188720" cy="1143000"/>
            <a:chOff x="6751320" y="3779775"/>
            <a:chExt cx="1188720" cy="1143000"/>
          </a:xfrm>
        </p:grpSpPr>
        <p:sp>
          <p:nvSpPr>
            <p:cNvPr id="40" name="Rectangle 21"/>
            <p:cNvSpPr/>
            <p:nvPr/>
          </p:nvSpPr>
          <p:spPr bwMode="auto">
            <a:xfrm>
              <a:off x="6751320" y="3779775"/>
              <a:ext cx="1188720" cy="1143000"/>
            </a:xfrm>
            <a:prstGeom prst="roundRect">
              <a:avLst>
                <a:gd name="adj" fmla="val 7102"/>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42" name="TextBox 41"/>
            <p:cNvSpPr txBox="1"/>
            <p:nvPr/>
          </p:nvSpPr>
          <p:spPr>
            <a:xfrm>
              <a:off x="6799357" y="3797549"/>
              <a:ext cx="1048440" cy="823302"/>
            </a:xfrm>
            <a:prstGeom prst="rect">
              <a:avLst/>
            </a:prstGeom>
            <a:noFill/>
          </p:spPr>
          <p:txBody>
            <a:bodyPr wrap="square" rtlCol="0">
              <a:spAutoFit/>
            </a:bodyPr>
            <a:lstStyle/>
            <a:p>
              <a:r>
                <a:rPr lang="en-US" sz="950" dirty="0" smtClean="0">
                  <a:solidFill>
                    <a:srgbClr val="FF0000"/>
                  </a:solidFill>
                  <a:latin typeface="+mj-lt"/>
                </a:rPr>
                <a:t>EMEIA: </a:t>
              </a:r>
              <a:r>
                <a:rPr lang="en-US" sz="950" dirty="0" smtClean="0">
                  <a:solidFill>
                    <a:srgbClr val="000000"/>
                  </a:solidFill>
                  <a:latin typeface="+mj-lt"/>
                </a:rPr>
                <a:t>Swiss Post, CN51, $13M</a:t>
              </a:r>
            </a:p>
            <a:p>
              <a:endParaRPr lang="en-US" sz="950" dirty="0" smtClean="0">
                <a:solidFill>
                  <a:srgbClr val="000000"/>
                </a:solidFill>
                <a:latin typeface="+mj-lt"/>
              </a:endParaRPr>
            </a:p>
            <a:p>
              <a:endParaRPr lang="en-US" sz="950" dirty="0">
                <a:solidFill>
                  <a:srgbClr val="000000"/>
                </a:solidFill>
                <a:latin typeface="+mj-lt"/>
              </a:endParaRPr>
            </a:p>
          </p:txBody>
        </p:sp>
        <p:pic>
          <p:nvPicPr>
            <p:cNvPr id="58" name="Picture 2" descr="Swiss Post">
              <a:hlinkClick r:id="rId13"/>
            </p:cNvPr>
            <p:cNvPicPr>
              <a:picLocks noChangeAspect="1" noChangeArrowheads="1"/>
            </p:cNvPicPr>
            <p:nvPr/>
          </p:nvPicPr>
          <p:blipFill>
            <a:blip r:embed="rId14" cstate="print"/>
            <a:srcRect/>
            <a:stretch>
              <a:fillRect/>
            </a:stretch>
          </p:blipFill>
          <p:spPr bwMode="auto">
            <a:xfrm>
              <a:off x="7029382" y="4636204"/>
              <a:ext cx="710657" cy="200787"/>
            </a:xfrm>
            <a:prstGeom prst="rect">
              <a:avLst/>
            </a:prstGeom>
            <a:noFill/>
          </p:spPr>
        </p:pic>
      </p:grpSp>
      <p:grpSp>
        <p:nvGrpSpPr>
          <p:cNvPr id="4" name="Group 105"/>
          <p:cNvGrpSpPr/>
          <p:nvPr/>
        </p:nvGrpSpPr>
        <p:grpSpPr>
          <a:xfrm>
            <a:off x="1371600" y="704850"/>
            <a:ext cx="1188720" cy="1143000"/>
            <a:chOff x="1676400" y="704850"/>
            <a:chExt cx="1188720" cy="1143000"/>
          </a:xfrm>
        </p:grpSpPr>
        <p:sp>
          <p:nvSpPr>
            <p:cNvPr id="54" name="Rectangle 26"/>
            <p:cNvSpPr/>
            <p:nvPr/>
          </p:nvSpPr>
          <p:spPr bwMode="auto">
            <a:xfrm>
              <a:off x="1676400" y="704850"/>
              <a:ext cx="1188720" cy="1143000"/>
            </a:xfrm>
            <a:prstGeom prst="roundRect">
              <a:avLst>
                <a:gd name="adj" fmla="val 9928"/>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55" name="TextBox 54"/>
            <p:cNvSpPr txBox="1"/>
            <p:nvPr/>
          </p:nvSpPr>
          <p:spPr>
            <a:xfrm>
              <a:off x="1714391" y="729297"/>
              <a:ext cx="1074157" cy="677108"/>
            </a:xfrm>
            <a:prstGeom prst="rect">
              <a:avLst/>
            </a:prstGeom>
            <a:noFill/>
          </p:spPr>
          <p:txBody>
            <a:bodyPr wrap="square" rtlCol="0">
              <a:spAutoFit/>
            </a:bodyPr>
            <a:lstStyle/>
            <a:p>
              <a:r>
                <a:rPr lang="en-US" sz="950" dirty="0" smtClean="0">
                  <a:solidFill>
                    <a:srgbClr val="FF0000"/>
                  </a:solidFill>
                  <a:latin typeface="+mj-lt"/>
                </a:rPr>
                <a:t>ENTERPRISE MOBILE: </a:t>
              </a:r>
              <a:r>
                <a:rPr lang="en-US" sz="950" dirty="0" smtClean="0">
                  <a:solidFill>
                    <a:srgbClr val="000000"/>
                  </a:solidFill>
                  <a:latin typeface="+mj-lt"/>
                </a:rPr>
                <a:t>USPS, Lifecycle Services, $10M</a:t>
              </a:r>
              <a:endParaRPr lang="en-US" sz="950" dirty="0">
                <a:solidFill>
                  <a:srgbClr val="000000"/>
                </a:solidFill>
                <a:latin typeface="+mj-lt"/>
              </a:endParaRPr>
            </a:p>
          </p:txBody>
        </p:sp>
        <p:pic>
          <p:nvPicPr>
            <p:cNvPr id="62" name="Picture 61"/>
            <p:cNvPicPr>
              <a:picLocks noChangeAspect="1"/>
            </p:cNvPicPr>
            <p:nvPr/>
          </p:nvPicPr>
          <p:blipFill>
            <a:blip r:embed="rId15" cstate="print"/>
            <a:stretch>
              <a:fillRect/>
            </a:stretch>
          </p:blipFill>
          <p:spPr>
            <a:xfrm>
              <a:off x="2416255" y="1451345"/>
              <a:ext cx="370873" cy="294114"/>
            </a:xfrm>
            <a:prstGeom prst="rect">
              <a:avLst/>
            </a:prstGeom>
          </p:spPr>
        </p:pic>
      </p:grpSp>
      <p:grpSp>
        <p:nvGrpSpPr>
          <p:cNvPr id="5" name="Group 103"/>
          <p:cNvGrpSpPr/>
          <p:nvPr/>
        </p:nvGrpSpPr>
        <p:grpSpPr>
          <a:xfrm>
            <a:off x="6606540" y="704850"/>
            <a:ext cx="1188720" cy="1143000"/>
            <a:chOff x="6629400" y="704850"/>
            <a:chExt cx="1188720" cy="1143000"/>
          </a:xfrm>
        </p:grpSpPr>
        <p:sp>
          <p:nvSpPr>
            <p:cNvPr id="66" name="Rectangle 22"/>
            <p:cNvSpPr/>
            <p:nvPr/>
          </p:nvSpPr>
          <p:spPr bwMode="auto">
            <a:xfrm>
              <a:off x="6629400" y="704850"/>
              <a:ext cx="1188720" cy="1143000"/>
            </a:xfrm>
            <a:prstGeom prst="roundRect">
              <a:avLst>
                <a:gd name="adj" fmla="val 6366"/>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73" name="TextBox 72"/>
            <p:cNvSpPr txBox="1"/>
            <p:nvPr/>
          </p:nvSpPr>
          <p:spPr>
            <a:xfrm>
              <a:off x="6692122" y="722624"/>
              <a:ext cx="1036847" cy="677108"/>
            </a:xfrm>
            <a:prstGeom prst="rect">
              <a:avLst/>
            </a:prstGeom>
            <a:noFill/>
          </p:spPr>
          <p:txBody>
            <a:bodyPr wrap="square" rtlCol="0">
              <a:spAutoFit/>
            </a:bodyPr>
            <a:lstStyle/>
            <a:p>
              <a:r>
                <a:rPr lang="en-US" sz="950" dirty="0">
                  <a:solidFill>
                    <a:srgbClr val="FF0000"/>
                  </a:solidFill>
                  <a:latin typeface="+mj-lt"/>
                </a:rPr>
                <a:t>NORTH AMERICA: </a:t>
              </a:r>
            </a:p>
            <a:p>
              <a:r>
                <a:rPr lang="en-US" sz="950" dirty="0">
                  <a:solidFill>
                    <a:srgbClr val="000000"/>
                  </a:solidFill>
                  <a:latin typeface="+mj-lt"/>
                </a:rPr>
                <a:t>FedEx Freight, CN70, $12M</a:t>
              </a:r>
            </a:p>
          </p:txBody>
        </p:sp>
        <p:pic>
          <p:nvPicPr>
            <p:cNvPr id="74" name="Picture 73"/>
            <p:cNvPicPr>
              <a:picLocks noChangeAspect="1"/>
            </p:cNvPicPr>
            <p:nvPr/>
          </p:nvPicPr>
          <p:blipFill>
            <a:blip r:embed="rId16" cstate="print"/>
            <a:stretch>
              <a:fillRect/>
            </a:stretch>
          </p:blipFill>
          <p:spPr>
            <a:xfrm>
              <a:off x="7293974" y="1483004"/>
              <a:ext cx="510168" cy="247399"/>
            </a:xfrm>
            <a:prstGeom prst="rect">
              <a:avLst/>
            </a:prstGeom>
          </p:spPr>
        </p:pic>
      </p:grpSp>
      <p:sp>
        <p:nvSpPr>
          <p:cNvPr id="25" name="Rectangle 19"/>
          <p:cNvSpPr/>
          <p:nvPr/>
        </p:nvSpPr>
        <p:spPr bwMode="auto">
          <a:xfrm>
            <a:off x="174172" y="3714750"/>
            <a:ext cx="1188720" cy="1143000"/>
          </a:xfrm>
          <a:prstGeom prst="roundRect">
            <a:avLst>
              <a:gd name="adj" fmla="val 6568"/>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72" name="TextBox 71"/>
          <p:cNvSpPr txBox="1"/>
          <p:nvPr/>
        </p:nvSpPr>
        <p:spPr>
          <a:xfrm>
            <a:off x="228533" y="3748669"/>
            <a:ext cx="1052621" cy="677108"/>
          </a:xfrm>
          <a:prstGeom prst="rect">
            <a:avLst/>
          </a:prstGeom>
          <a:noFill/>
        </p:spPr>
        <p:txBody>
          <a:bodyPr wrap="square" rtlCol="0">
            <a:spAutoFit/>
          </a:bodyPr>
          <a:lstStyle/>
          <a:p>
            <a:r>
              <a:rPr lang="en-US" sz="950" dirty="0" smtClean="0">
                <a:solidFill>
                  <a:srgbClr val="FF0000"/>
                </a:solidFill>
                <a:latin typeface="+mj-lt"/>
              </a:rPr>
              <a:t>NORTH AMERICA: </a:t>
            </a:r>
          </a:p>
          <a:p>
            <a:r>
              <a:rPr lang="en-US" sz="950" dirty="0" smtClean="0">
                <a:solidFill>
                  <a:srgbClr val="000000"/>
                </a:solidFill>
                <a:latin typeface="+mj-lt"/>
              </a:rPr>
              <a:t>Publix, CK3X, $6.5M</a:t>
            </a:r>
            <a:endParaRPr lang="en-US" sz="950" dirty="0">
              <a:solidFill>
                <a:srgbClr val="000000"/>
              </a:solidFill>
              <a:latin typeface="+mj-lt"/>
            </a:endParaRPr>
          </a:p>
        </p:txBody>
      </p:sp>
      <p:pic>
        <p:nvPicPr>
          <p:cNvPr id="76" name="Picture 75"/>
          <p:cNvPicPr>
            <a:picLocks noChangeAspect="1"/>
          </p:cNvPicPr>
          <p:nvPr/>
        </p:nvPicPr>
        <p:blipFill>
          <a:blip r:embed="rId17" cstate="print"/>
          <a:stretch>
            <a:fillRect/>
          </a:stretch>
        </p:blipFill>
        <p:spPr>
          <a:xfrm>
            <a:off x="817921" y="4463558"/>
            <a:ext cx="493889" cy="342841"/>
          </a:xfrm>
          <a:prstGeom prst="rect">
            <a:avLst/>
          </a:prstGeom>
        </p:spPr>
      </p:pic>
      <p:sp>
        <p:nvSpPr>
          <p:cNvPr id="69" name="Rectangle 21"/>
          <p:cNvSpPr/>
          <p:nvPr/>
        </p:nvSpPr>
        <p:spPr bwMode="auto">
          <a:xfrm>
            <a:off x="7894320" y="3779775"/>
            <a:ext cx="1188720" cy="1143000"/>
          </a:xfrm>
          <a:prstGeom prst="roundRect">
            <a:avLst>
              <a:gd name="adj" fmla="val 7102"/>
            </a:avLst>
          </a:prstGeom>
          <a:solidFill>
            <a:schemeClr val="bg1"/>
          </a:solidFill>
          <a:ln w="12700"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70" name="TextBox 69"/>
          <p:cNvSpPr txBox="1"/>
          <p:nvPr/>
        </p:nvSpPr>
        <p:spPr>
          <a:xfrm>
            <a:off x="7938059" y="3813694"/>
            <a:ext cx="1048440" cy="823302"/>
          </a:xfrm>
          <a:prstGeom prst="rect">
            <a:avLst/>
          </a:prstGeom>
          <a:noFill/>
        </p:spPr>
        <p:txBody>
          <a:bodyPr wrap="square" rtlCol="0">
            <a:spAutoFit/>
          </a:bodyPr>
          <a:lstStyle/>
          <a:p>
            <a:r>
              <a:rPr lang="en-US" sz="950" dirty="0" smtClean="0">
                <a:solidFill>
                  <a:srgbClr val="FF0000"/>
                </a:solidFill>
                <a:latin typeface="+mj-lt"/>
              </a:rPr>
              <a:t>EMEIA: </a:t>
            </a:r>
            <a:r>
              <a:rPr lang="en-US" sz="950" dirty="0" err="1" smtClean="0">
                <a:solidFill>
                  <a:srgbClr val="000000"/>
                </a:solidFill>
                <a:latin typeface="+mj-lt"/>
              </a:rPr>
              <a:t>Schenker</a:t>
            </a:r>
            <a:r>
              <a:rPr lang="en-US" sz="950" dirty="0" smtClean="0">
                <a:solidFill>
                  <a:srgbClr val="000000"/>
                </a:solidFill>
                <a:latin typeface="+mj-lt"/>
              </a:rPr>
              <a:t> AB Sweden, Dolphin 70e </a:t>
            </a:r>
          </a:p>
          <a:p>
            <a:r>
              <a:rPr lang="en-US" sz="950" dirty="0" smtClean="0">
                <a:solidFill>
                  <a:srgbClr val="000000"/>
                </a:solidFill>
                <a:latin typeface="+mj-lt"/>
              </a:rPr>
              <a:t>Black, $3M</a:t>
            </a:r>
          </a:p>
        </p:txBody>
      </p:sp>
      <p:pic>
        <p:nvPicPr>
          <p:cNvPr id="79" name="Picture 10" descr="https://www.deutschebahn.com/file/1464030/data/logo1.jpg"/>
          <p:cNvPicPr>
            <a:picLocks noChangeAspect="1" noChangeArrowheads="1"/>
          </p:cNvPicPr>
          <p:nvPr/>
        </p:nvPicPr>
        <p:blipFill>
          <a:blip r:embed="rId18" cstate="print"/>
          <a:srcRect/>
          <a:stretch>
            <a:fillRect/>
          </a:stretch>
        </p:blipFill>
        <p:spPr bwMode="auto">
          <a:xfrm>
            <a:off x="8186267" y="4727270"/>
            <a:ext cx="768789" cy="128505"/>
          </a:xfrm>
          <a:prstGeom prst="rect">
            <a:avLst/>
          </a:prstGeom>
          <a:noFill/>
        </p:spPr>
      </p:pic>
      <p:grpSp>
        <p:nvGrpSpPr>
          <p:cNvPr id="6" name="Group 104"/>
          <p:cNvGrpSpPr/>
          <p:nvPr/>
        </p:nvGrpSpPr>
        <p:grpSpPr>
          <a:xfrm>
            <a:off x="1447800" y="3711025"/>
            <a:ext cx="1188720" cy="1280501"/>
            <a:chOff x="1447800" y="3711025"/>
            <a:chExt cx="1188720" cy="1280501"/>
          </a:xfrm>
        </p:grpSpPr>
        <p:sp>
          <p:nvSpPr>
            <p:cNvPr id="52" name="Rectangle 25"/>
            <p:cNvSpPr/>
            <p:nvPr/>
          </p:nvSpPr>
          <p:spPr bwMode="auto">
            <a:xfrm>
              <a:off x="1447800" y="3711025"/>
              <a:ext cx="1146612" cy="1143000"/>
            </a:xfrm>
            <a:prstGeom prst="roundRect">
              <a:avLst>
                <a:gd name="adj" fmla="val 9180"/>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53" name="TextBox 52"/>
            <p:cNvSpPr txBox="1"/>
            <p:nvPr/>
          </p:nvSpPr>
          <p:spPr>
            <a:xfrm>
              <a:off x="1500414" y="3735472"/>
              <a:ext cx="1038389" cy="823302"/>
            </a:xfrm>
            <a:prstGeom prst="rect">
              <a:avLst/>
            </a:prstGeom>
            <a:noFill/>
          </p:spPr>
          <p:txBody>
            <a:bodyPr wrap="square" rtlCol="0">
              <a:spAutoFit/>
            </a:bodyPr>
            <a:lstStyle/>
            <a:p>
              <a:r>
                <a:rPr lang="en-US" sz="950" dirty="0" smtClean="0">
                  <a:solidFill>
                    <a:srgbClr val="FF0000"/>
                  </a:solidFill>
                  <a:latin typeface="+mj-lt"/>
                </a:rPr>
                <a:t>NORTH AMERICA: </a:t>
              </a:r>
            </a:p>
            <a:p>
              <a:r>
                <a:rPr lang="en-US" sz="950" dirty="0" smtClean="0">
                  <a:solidFill>
                    <a:srgbClr val="000000"/>
                  </a:solidFill>
                  <a:latin typeface="+mj-lt"/>
                </a:rPr>
                <a:t>Michael’s Stores, D7800, $10M</a:t>
              </a:r>
              <a:endParaRPr lang="en-US" sz="950" dirty="0">
                <a:solidFill>
                  <a:srgbClr val="000000"/>
                </a:solidFill>
                <a:latin typeface="+mj-lt"/>
              </a:endParaRPr>
            </a:p>
          </p:txBody>
        </p:sp>
        <p:pic>
          <p:nvPicPr>
            <p:cNvPr id="83" name="Picture 82"/>
            <p:cNvPicPr>
              <a:picLocks noChangeAspect="1"/>
            </p:cNvPicPr>
            <p:nvPr/>
          </p:nvPicPr>
          <p:blipFill>
            <a:blip r:embed="rId19" cstate="print"/>
            <a:stretch>
              <a:fillRect/>
            </a:stretch>
          </p:blipFill>
          <p:spPr>
            <a:xfrm>
              <a:off x="1870094" y="4444053"/>
              <a:ext cx="766426" cy="547473"/>
            </a:xfrm>
            <a:prstGeom prst="rect">
              <a:avLst/>
            </a:prstGeom>
          </p:spPr>
        </p:pic>
      </p:grpSp>
      <p:sp>
        <p:nvSpPr>
          <p:cNvPr id="23" name="Rectangle 21"/>
          <p:cNvSpPr/>
          <p:nvPr/>
        </p:nvSpPr>
        <p:spPr bwMode="auto">
          <a:xfrm>
            <a:off x="213317" y="2190750"/>
            <a:ext cx="1136672" cy="1143000"/>
          </a:xfrm>
          <a:prstGeom prst="roundRect">
            <a:avLst>
              <a:gd name="adj" fmla="val 7102"/>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24" name="TextBox 23"/>
          <p:cNvSpPr txBox="1"/>
          <p:nvPr/>
        </p:nvSpPr>
        <p:spPr>
          <a:xfrm>
            <a:off x="231320" y="2208524"/>
            <a:ext cx="1170717" cy="677108"/>
          </a:xfrm>
          <a:prstGeom prst="rect">
            <a:avLst/>
          </a:prstGeom>
          <a:noFill/>
        </p:spPr>
        <p:txBody>
          <a:bodyPr wrap="square" rtlCol="0">
            <a:spAutoFit/>
          </a:bodyPr>
          <a:lstStyle/>
          <a:p>
            <a:r>
              <a:rPr lang="en-US" sz="950" dirty="0">
                <a:solidFill>
                  <a:srgbClr val="FF0000"/>
                </a:solidFill>
                <a:latin typeface="+mj-lt"/>
              </a:rPr>
              <a:t>LATIN AMERICA: </a:t>
            </a:r>
            <a:r>
              <a:rPr lang="en-US" sz="950" dirty="0">
                <a:solidFill>
                  <a:srgbClr val="000000"/>
                </a:solidFill>
                <a:latin typeface="+mj-lt"/>
              </a:rPr>
              <a:t>EPM Colombia, D99EX &amp; D7800, $6M</a:t>
            </a:r>
          </a:p>
        </p:txBody>
      </p:sp>
      <p:pic>
        <p:nvPicPr>
          <p:cNvPr id="84" name="Picture 83"/>
          <p:cNvPicPr>
            <a:picLocks noChangeAspect="1"/>
          </p:cNvPicPr>
          <p:nvPr/>
        </p:nvPicPr>
        <p:blipFill>
          <a:blip r:embed="rId20" cstate="print"/>
          <a:stretch>
            <a:fillRect/>
          </a:stretch>
        </p:blipFill>
        <p:spPr>
          <a:xfrm>
            <a:off x="805177" y="2967619"/>
            <a:ext cx="463466" cy="315478"/>
          </a:xfrm>
          <a:prstGeom prst="rect">
            <a:avLst/>
          </a:prstGeom>
        </p:spPr>
      </p:pic>
      <p:sp>
        <p:nvSpPr>
          <p:cNvPr id="64" name="Rectangle 20"/>
          <p:cNvSpPr/>
          <p:nvPr/>
        </p:nvSpPr>
        <p:spPr bwMode="auto">
          <a:xfrm>
            <a:off x="7954437" y="704850"/>
            <a:ext cx="1142190" cy="1143000"/>
          </a:xfrm>
          <a:prstGeom prst="roundRect">
            <a:avLst>
              <a:gd name="adj" fmla="val 8121"/>
            </a:avLst>
          </a:prstGeom>
          <a:solidFill>
            <a:schemeClr val="bg1"/>
          </a:solidFill>
          <a:ln w="12700"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80" name="TextBox 79"/>
          <p:cNvSpPr txBox="1"/>
          <p:nvPr/>
        </p:nvSpPr>
        <p:spPr>
          <a:xfrm>
            <a:off x="8016148" y="748827"/>
            <a:ext cx="1127009" cy="530915"/>
          </a:xfrm>
          <a:prstGeom prst="rect">
            <a:avLst/>
          </a:prstGeom>
          <a:noFill/>
        </p:spPr>
        <p:txBody>
          <a:bodyPr wrap="square" rtlCol="0">
            <a:spAutoFit/>
          </a:bodyPr>
          <a:lstStyle/>
          <a:p>
            <a:r>
              <a:rPr lang="en-US" sz="950" dirty="0">
                <a:solidFill>
                  <a:srgbClr val="FF0000"/>
                </a:solidFill>
                <a:latin typeface="+mj-lt"/>
              </a:rPr>
              <a:t>EMEIA: </a:t>
            </a:r>
            <a:r>
              <a:rPr lang="en-US" sz="950" dirty="0">
                <a:solidFill>
                  <a:srgbClr val="000000"/>
                </a:solidFill>
                <a:latin typeface="+mj-lt"/>
              </a:rPr>
              <a:t>Sainsbury, CN3, $2.5M</a:t>
            </a:r>
          </a:p>
        </p:txBody>
      </p:sp>
      <p:pic>
        <p:nvPicPr>
          <p:cNvPr id="87" name="Picture 86"/>
          <p:cNvPicPr>
            <a:picLocks noChangeAspect="1"/>
          </p:cNvPicPr>
          <p:nvPr/>
        </p:nvPicPr>
        <p:blipFill>
          <a:blip r:embed="rId21" cstate="print"/>
          <a:stretch>
            <a:fillRect/>
          </a:stretch>
        </p:blipFill>
        <p:spPr>
          <a:xfrm>
            <a:off x="8386917" y="1535590"/>
            <a:ext cx="669386" cy="274401"/>
          </a:xfrm>
          <a:prstGeom prst="rect">
            <a:avLst/>
          </a:prstGeom>
        </p:spPr>
      </p:pic>
      <p:sp>
        <p:nvSpPr>
          <p:cNvPr id="29" name="Rectangle 24"/>
          <p:cNvSpPr/>
          <p:nvPr/>
        </p:nvSpPr>
        <p:spPr bwMode="auto">
          <a:xfrm>
            <a:off x="7848600" y="2266950"/>
            <a:ext cx="1188720" cy="1143000"/>
          </a:xfrm>
          <a:prstGeom prst="roundRect">
            <a:avLst>
              <a:gd name="adj" fmla="val 6185"/>
            </a:avLst>
          </a:prstGeom>
          <a:solidFill>
            <a:schemeClr val="bg1"/>
          </a:solidFill>
          <a:ln w="12699" cap="flat" cmpd="sng" algn="ctr">
            <a:solidFill>
              <a:schemeClr val="bg1">
                <a:lumMod val="65000"/>
              </a:schemeClr>
            </a:solidFill>
            <a:prstDash val="solid"/>
            <a:round/>
            <a:headEnd type="none" w="med" len="med"/>
            <a:tailEnd type="none" w="med" len="med"/>
          </a:ln>
          <a:effectLst/>
          <a:extLst/>
        </p:spPr>
        <p:txBody>
          <a:bodyPr vert="horz" wrap="none" lIns="90488" tIns="44450" rIns="90488" bIns="44450" numCol="1" rtlCol="0" anchor="t" anchorCtr="0" compatLnSpc="1">
            <a:prstTxWarp prst="textNoShape">
              <a:avLst/>
            </a:prstTxWarp>
          </a:bodyPr>
          <a:lstStyle/>
          <a:p>
            <a:endParaRPr lang="en-US" sz="950" smtClean="0">
              <a:solidFill>
                <a:srgbClr val="000000"/>
              </a:solidFill>
              <a:latin typeface="+mj-lt"/>
            </a:endParaRPr>
          </a:p>
        </p:txBody>
      </p:sp>
      <p:sp>
        <p:nvSpPr>
          <p:cNvPr id="30" name="TextBox 29"/>
          <p:cNvSpPr txBox="1"/>
          <p:nvPr/>
        </p:nvSpPr>
        <p:spPr>
          <a:xfrm>
            <a:off x="7896637" y="2291397"/>
            <a:ext cx="1024837" cy="530915"/>
          </a:xfrm>
          <a:prstGeom prst="rect">
            <a:avLst/>
          </a:prstGeom>
          <a:noFill/>
        </p:spPr>
        <p:txBody>
          <a:bodyPr wrap="square" rtlCol="0">
            <a:spAutoFit/>
          </a:bodyPr>
          <a:lstStyle/>
          <a:p>
            <a:r>
              <a:rPr lang="en-US" sz="950" dirty="0" smtClean="0">
                <a:solidFill>
                  <a:srgbClr val="FF0000"/>
                </a:solidFill>
                <a:latin typeface="+mj-lt"/>
              </a:rPr>
              <a:t>APAC:</a:t>
            </a:r>
            <a:r>
              <a:rPr lang="en-US" sz="950" dirty="0" smtClean="0">
                <a:solidFill>
                  <a:srgbClr val="000000"/>
                </a:solidFill>
                <a:latin typeface="+mj-lt"/>
              </a:rPr>
              <a:t> </a:t>
            </a:r>
          </a:p>
          <a:p>
            <a:r>
              <a:rPr lang="en-US" sz="950" dirty="0" smtClean="0">
                <a:solidFill>
                  <a:srgbClr val="000000"/>
                </a:solidFill>
                <a:latin typeface="+mj-lt"/>
              </a:rPr>
              <a:t>TNT, CN51</a:t>
            </a:r>
          </a:p>
          <a:p>
            <a:r>
              <a:rPr lang="en-US" sz="950" dirty="0" smtClean="0">
                <a:solidFill>
                  <a:srgbClr val="000000"/>
                </a:solidFill>
                <a:latin typeface="+mj-lt"/>
              </a:rPr>
              <a:t>$1.3M </a:t>
            </a:r>
            <a:endParaRPr lang="en-US" sz="950" dirty="0">
              <a:solidFill>
                <a:srgbClr val="000000"/>
              </a:solidFill>
              <a:latin typeface="+mj-lt"/>
            </a:endParaRPr>
          </a:p>
        </p:txBody>
      </p:sp>
      <p:pic>
        <p:nvPicPr>
          <p:cNvPr id="89" name="Picture 88"/>
          <p:cNvPicPr>
            <a:picLocks noChangeAspect="1"/>
          </p:cNvPicPr>
          <p:nvPr/>
        </p:nvPicPr>
        <p:blipFill>
          <a:blip r:embed="rId22" cstate="print">
            <a:clrChange>
              <a:clrFrom>
                <a:srgbClr val="FFFFFF"/>
              </a:clrFrom>
              <a:clrTo>
                <a:srgbClr val="FFFFFF">
                  <a:alpha val="0"/>
                </a:srgbClr>
              </a:clrTo>
            </a:clrChange>
          </a:blip>
          <a:stretch>
            <a:fillRect/>
          </a:stretch>
        </p:blipFill>
        <p:spPr>
          <a:xfrm>
            <a:off x="8134044" y="3036524"/>
            <a:ext cx="816048" cy="306095"/>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p:cNvPicPr>
            <a:picLocks noChangeAspect="1" noChangeArrowheads="1"/>
          </p:cNvPicPr>
          <p:nvPr/>
        </p:nvPicPr>
        <p:blipFill>
          <a:blip r:embed="rId2" cstate="print"/>
          <a:srcRect/>
          <a:stretch>
            <a:fillRect/>
          </a:stretch>
        </p:blipFill>
        <p:spPr bwMode="auto">
          <a:xfrm>
            <a:off x="257175" y="2662238"/>
            <a:ext cx="312738" cy="640556"/>
          </a:xfrm>
          <a:prstGeom prst="rect">
            <a:avLst/>
          </a:prstGeom>
          <a:noFill/>
          <a:ln w="9525">
            <a:noFill/>
            <a:miter lim="800000"/>
            <a:headEnd/>
            <a:tailEnd/>
          </a:ln>
        </p:spPr>
      </p:pic>
      <p:sp>
        <p:nvSpPr>
          <p:cNvPr id="27651" name="Title 1"/>
          <p:cNvSpPr>
            <a:spLocks noGrp="1"/>
          </p:cNvSpPr>
          <p:nvPr>
            <p:ph type="title"/>
          </p:nvPr>
        </p:nvSpPr>
        <p:spPr>
          <a:xfrm>
            <a:off x="304800" y="165497"/>
            <a:ext cx="7997825" cy="351234"/>
          </a:xfrm>
        </p:spPr>
        <p:txBody>
          <a:bodyPr/>
          <a:lstStyle/>
          <a:p>
            <a:r>
              <a:rPr lang="en-US" dirty="0" smtClean="0"/>
              <a:t>Honeywell mobility architecture strategy</a:t>
            </a:r>
          </a:p>
        </p:txBody>
      </p:sp>
      <p:pic>
        <p:nvPicPr>
          <p:cNvPr id="2765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4000" y="1335882"/>
            <a:ext cx="1042988" cy="645319"/>
          </a:xfrm>
          <a:prstGeom prst="rect">
            <a:avLst/>
          </a:prstGeom>
          <a:noFill/>
          <a:ln w="9525">
            <a:noFill/>
            <a:miter lim="800000"/>
            <a:headEnd/>
            <a:tailEnd/>
          </a:ln>
        </p:spPr>
      </p:pic>
      <p:pic>
        <p:nvPicPr>
          <p:cNvPr id="2765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1626" y="2580085"/>
            <a:ext cx="1071563" cy="803672"/>
          </a:xfrm>
          <a:prstGeom prst="rect">
            <a:avLst/>
          </a:prstGeom>
          <a:noFill/>
          <a:ln w="9525">
            <a:noFill/>
            <a:miter lim="800000"/>
            <a:headEnd/>
            <a:tailEnd/>
          </a:ln>
        </p:spPr>
      </p:pic>
      <p:pic>
        <p:nvPicPr>
          <p:cNvPr id="27654" name="Picture 2"/>
          <p:cNvPicPr>
            <a:picLocks noChangeAspect="1" noChangeArrowheads="1"/>
          </p:cNvPicPr>
          <p:nvPr/>
        </p:nvPicPr>
        <p:blipFill>
          <a:blip r:embed="rId5" cstate="print"/>
          <a:srcRect/>
          <a:stretch>
            <a:fillRect/>
          </a:stretch>
        </p:blipFill>
        <p:spPr bwMode="auto">
          <a:xfrm rot="6302983">
            <a:off x="1370609" y="2762052"/>
            <a:ext cx="732234" cy="492125"/>
          </a:xfrm>
          <a:prstGeom prst="rect">
            <a:avLst/>
          </a:prstGeom>
          <a:noFill/>
          <a:ln w="9525">
            <a:noFill/>
            <a:miter lim="800000"/>
            <a:headEnd/>
            <a:tailEnd/>
          </a:ln>
        </p:spPr>
      </p:pic>
      <p:pic>
        <p:nvPicPr>
          <p:cNvPr id="27655" name="Picture 2"/>
          <p:cNvPicPr>
            <a:picLocks noChangeAspect="1" noChangeArrowheads="1"/>
          </p:cNvPicPr>
          <p:nvPr/>
        </p:nvPicPr>
        <p:blipFill>
          <a:blip r:embed="rId6" cstate="print"/>
          <a:srcRect/>
          <a:stretch>
            <a:fillRect/>
          </a:stretch>
        </p:blipFill>
        <p:spPr bwMode="auto">
          <a:xfrm>
            <a:off x="1320801" y="1370409"/>
            <a:ext cx="923925" cy="594122"/>
          </a:xfrm>
          <a:prstGeom prst="rect">
            <a:avLst/>
          </a:prstGeom>
          <a:noFill/>
          <a:ln w="9525">
            <a:noFill/>
            <a:miter lim="800000"/>
            <a:headEnd/>
            <a:tailEnd/>
          </a:ln>
        </p:spPr>
      </p:pic>
      <p:pic>
        <p:nvPicPr>
          <p:cNvPr id="27656" name="Picture 48" descr="7800 qwerty vert.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1103313" y="2749154"/>
            <a:ext cx="374650" cy="648890"/>
          </a:xfrm>
          <a:prstGeom prst="rect">
            <a:avLst/>
          </a:prstGeom>
          <a:noFill/>
          <a:ln w="9525">
            <a:noFill/>
            <a:miter lim="800000"/>
            <a:headEnd/>
            <a:tailEnd/>
          </a:ln>
        </p:spPr>
      </p:pic>
      <p:sp>
        <p:nvSpPr>
          <p:cNvPr id="27657" name="TextBox 6"/>
          <p:cNvSpPr txBox="1">
            <a:spLocks noChangeArrowheads="1"/>
          </p:cNvSpPr>
          <p:nvPr/>
        </p:nvSpPr>
        <p:spPr bwMode="auto">
          <a:xfrm>
            <a:off x="257175" y="1963341"/>
            <a:ext cx="2333625" cy="276999"/>
          </a:xfrm>
          <a:prstGeom prst="rect">
            <a:avLst/>
          </a:prstGeom>
          <a:noFill/>
          <a:ln w="9525">
            <a:noFill/>
            <a:miter lim="800000"/>
            <a:headEnd/>
            <a:tailEnd/>
          </a:ln>
        </p:spPr>
        <p:txBody>
          <a:bodyPr>
            <a:spAutoFit/>
          </a:bodyPr>
          <a:lstStyle/>
          <a:p>
            <a:r>
              <a:rPr lang="en-US" sz="1200" b="1">
                <a:solidFill>
                  <a:srgbClr val="C00000"/>
                </a:solidFill>
              </a:rPr>
              <a:t>Vehicle Mounts</a:t>
            </a:r>
          </a:p>
        </p:txBody>
      </p:sp>
      <p:pic>
        <p:nvPicPr>
          <p:cNvPr id="27658" name="Picture 4"/>
          <p:cNvPicPr>
            <a:picLocks noChangeAspect="1" noChangeArrowheads="1"/>
          </p:cNvPicPr>
          <p:nvPr/>
        </p:nvPicPr>
        <p:blipFill>
          <a:blip r:embed="rId8" cstate="print"/>
          <a:srcRect/>
          <a:stretch>
            <a:fillRect/>
          </a:stretch>
        </p:blipFill>
        <p:spPr bwMode="auto">
          <a:xfrm>
            <a:off x="5715000" y="1335881"/>
            <a:ext cx="1828800" cy="610791"/>
          </a:xfrm>
          <a:prstGeom prst="rect">
            <a:avLst/>
          </a:prstGeom>
          <a:noFill/>
          <a:ln w="9525">
            <a:noFill/>
            <a:miter lim="800000"/>
            <a:headEnd/>
            <a:tailEnd/>
          </a:ln>
        </p:spPr>
      </p:pic>
      <p:cxnSp>
        <p:nvCxnSpPr>
          <p:cNvPr id="19" name="Straight Connector 18"/>
          <p:cNvCxnSpPr/>
          <p:nvPr/>
        </p:nvCxnSpPr>
        <p:spPr>
          <a:xfrm>
            <a:off x="101600" y="2286000"/>
            <a:ext cx="8966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85725" y="3657600"/>
            <a:ext cx="8966200" cy="0"/>
          </a:xfrm>
          <a:prstGeom prst="line">
            <a:avLst/>
          </a:prstGeom>
        </p:spPr>
        <p:style>
          <a:lnRef idx="3">
            <a:schemeClr val="accent1"/>
          </a:lnRef>
          <a:fillRef idx="0">
            <a:schemeClr val="accent1"/>
          </a:fillRef>
          <a:effectRef idx="2">
            <a:schemeClr val="accent1"/>
          </a:effectRef>
          <a:fontRef idx="minor">
            <a:schemeClr val="tx1"/>
          </a:fontRef>
        </p:style>
      </p:cxnSp>
      <p:sp>
        <p:nvSpPr>
          <p:cNvPr id="27661" name="TextBox 44"/>
          <p:cNvSpPr txBox="1">
            <a:spLocks noChangeArrowheads="1"/>
          </p:cNvSpPr>
          <p:nvPr/>
        </p:nvSpPr>
        <p:spPr bwMode="auto">
          <a:xfrm>
            <a:off x="76201" y="4479132"/>
            <a:ext cx="2333625" cy="276999"/>
          </a:xfrm>
          <a:prstGeom prst="rect">
            <a:avLst/>
          </a:prstGeom>
          <a:noFill/>
          <a:ln w="9525">
            <a:noFill/>
            <a:miter lim="800000"/>
            <a:headEnd/>
            <a:tailEnd/>
          </a:ln>
        </p:spPr>
        <p:txBody>
          <a:bodyPr>
            <a:spAutoFit/>
          </a:bodyPr>
          <a:lstStyle/>
          <a:p>
            <a:r>
              <a:rPr lang="en-US" sz="1200" b="1">
                <a:solidFill>
                  <a:srgbClr val="C00000"/>
                </a:solidFill>
              </a:rPr>
              <a:t>Task-Based Handhelds</a:t>
            </a:r>
          </a:p>
        </p:txBody>
      </p:sp>
      <p:pic>
        <p:nvPicPr>
          <p:cNvPr id="2766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62400" y="2667000"/>
            <a:ext cx="1549400" cy="720329"/>
          </a:xfrm>
          <a:prstGeom prst="rect">
            <a:avLst/>
          </a:prstGeom>
          <a:noFill/>
          <a:ln w="9525">
            <a:noFill/>
            <a:miter lim="800000"/>
            <a:headEnd/>
            <a:tailEnd/>
          </a:ln>
        </p:spPr>
      </p:pic>
      <p:pic>
        <p:nvPicPr>
          <p:cNvPr id="27663"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16388" y="3843338"/>
            <a:ext cx="1141412" cy="627460"/>
          </a:xfrm>
          <a:prstGeom prst="rect">
            <a:avLst/>
          </a:prstGeom>
          <a:noFill/>
          <a:ln w="9525">
            <a:noFill/>
            <a:miter lim="800000"/>
            <a:headEnd/>
            <a:tailEnd/>
          </a:ln>
        </p:spPr>
      </p:pic>
      <p:pic>
        <p:nvPicPr>
          <p:cNvPr id="27664" name="Picture 12"/>
          <p:cNvPicPr>
            <a:picLocks noChangeAspect="1" noChangeArrowheads="1"/>
          </p:cNvPicPr>
          <p:nvPr/>
        </p:nvPicPr>
        <p:blipFill>
          <a:blip r:embed="rId11" cstate="print"/>
          <a:srcRect/>
          <a:stretch>
            <a:fillRect/>
          </a:stretch>
        </p:blipFill>
        <p:spPr bwMode="auto">
          <a:xfrm>
            <a:off x="4343401" y="1621631"/>
            <a:ext cx="760413" cy="376238"/>
          </a:xfrm>
          <a:prstGeom prst="rect">
            <a:avLst/>
          </a:prstGeom>
          <a:noFill/>
          <a:ln w="9525">
            <a:noFill/>
            <a:miter lim="800000"/>
            <a:headEnd/>
            <a:tailEnd/>
          </a:ln>
        </p:spPr>
      </p:pic>
      <p:cxnSp>
        <p:nvCxnSpPr>
          <p:cNvPr id="48" name="Straight Connector 47"/>
          <p:cNvCxnSpPr/>
          <p:nvPr/>
        </p:nvCxnSpPr>
        <p:spPr>
          <a:xfrm>
            <a:off x="5689600" y="1085851"/>
            <a:ext cx="0" cy="35659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7594600" y="1085851"/>
            <a:ext cx="0" cy="3565922"/>
          </a:xfrm>
          <a:prstGeom prst="line">
            <a:avLst/>
          </a:prstGeom>
        </p:spPr>
        <p:style>
          <a:lnRef idx="3">
            <a:schemeClr val="accent1"/>
          </a:lnRef>
          <a:fillRef idx="0">
            <a:schemeClr val="accent1"/>
          </a:fillRef>
          <a:effectRef idx="2">
            <a:schemeClr val="accent1"/>
          </a:effectRef>
          <a:fontRef idx="minor">
            <a:schemeClr val="tx1"/>
          </a:fontRef>
        </p:style>
      </p:cxnSp>
      <p:sp>
        <p:nvSpPr>
          <p:cNvPr id="27667" name="TextBox 55"/>
          <p:cNvSpPr txBox="1">
            <a:spLocks noChangeArrowheads="1"/>
          </p:cNvSpPr>
          <p:nvPr/>
        </p:nvSpPr>
        <p:spPr bwMode="auto">
          <a:xfrm>
            <a:off x="735013" y="1107282"/>
            <a:ext cx="1002197" cy="307777"/>
          </a:xfrm>
          <a:prstGeom prst="rect">
            <a:avLst/>
          </a:prstGeom>
          <a:noFill/>
          <a:ln w="9525">
            <a:noFill/>
            <a:miter lim="800000"/>
            <a:headEnd/>
            <a:tailEnd/>
          </a:ln>
        </p:spPr>
        <p:txBody>
          <a:bodyPr wrap="none">
            <a:spAutoFit/>
          </a:bodyPr>
          <a:lstStyle/>
          <a:p>
            <a:r>
              <a:rPr lang="en-US" sz="1400" b="1">
                <a:solidFill>
                  <a:srgbClr val="000000"/>
                </a:solidFill>
              </a:rPr>
              <a:t>Hardware</a:t>
            </a:r>
          </a:p>
        </p:txBody>
      </p:sp>
      <p:sp>
        <p:nvSpPr>
          <p:cNvPr id="27668" name="TextBox 56"/>
          <p:cNvSpPr txBox="1">
            <a:spLocks noChangeArrowheads="1"/>
          </p:cNvSpPr>
          <p:nvPr/>
        </p:nvSpPr>
        <p:spPr bwMode="auto">
          <a:xfrm>
            <a:off x="4094164" y="1107282"/>
            <a:ext cx="1239442" cy="307777"/>
          </a:xfrm>
          <a:prstGeom prst="rect">
            <a:avLst/>
          </a:prstGeom>
          <a:noFill/>
          <a:ln w="9525">
            <a:noFill/>
            <a:miter lim="800000"/>
            <a:headEnd/>
            <a:tailEnd/>
          </a:ln>
        </p:spPr>
        <p:txBody>
          <a:bodyPr wrap="none">
            <a:spAutoFit/>
          </a:bodyPr>
          <a:lstStyle/>
          <a:p>
            <a:r>
              <a:rPr lang="en-US" sz="1400" b="1">
                <a:solidFill>
                  <a:srgbClr val="000000"/>
                </a:solidFill>
              </a:rPr>
              <a:t>Architecture</a:t>
            </a:r>
          </a:p>
        </p:txBody>
      </p:sp>
      <p:sp>
        <p:nvSpPr>
          <p:cNvPr id="27669" name="TextBox 57"/>
          <p:cNvSpPr txBox="1">
            <a:spLocks noChangeArrowheads="1"/>
          </p:cNvSpPr>
          <p:nvPr/>
        </p:nvSpPr>
        <p:spPr bwMode="auto">
          <a:xfrm>
            <a:off x="6177377" y="1107282"/>
            <a:ext cx="909223" cy="307777"/>
          </a:xfrm>
          <a:prstGeom prst="rect">
            <a:avLst/>
          </a:prstGeom>
          <a:noFill/>
          <a:ln w="9525">
            <a:noFill/>
            <a:miter lim="800000"/>
            <a:headEnd/>
            <a:tailEnd/>
          </a:ln>
        </p:spPr>
        <p:txBody>
          <a:bodyPr wrap="none">
            <a:spAutoFit/>
          </a:bodyPr>
          <a:lstStyle/>
          <a:p>
            <a:r>
              <a:rPr lang="en-US" sz="1400" b="1" dirty="0" smtClean="0">
                <a:solidFill>
                  <a:srgbClr val="000000"/>
                </a:solidFill>
              </a:rPr>
              <a:t>Option 1</a:t>
            </a:r>
            <a:endParaRPr lang="en-US" sz="1400" b="1" dirty="0">
              <a:solidFill>
                <a:srgbClr val="000000"/>
              </a:solidFill>
            </a:endParaRPr>
          </a:p>
        </p:txBody>
      </p:sp>
      <p:sp>
        <p:nvSpPr>
          <p:cNvPr id="27670" name="TextBox 58"/>
          <p:cNvSpPr txBox="1">
            <a:spLocks noChangeArrowheads="1"/>
          </p:cNvSpPr>
          <p:nvPr/>
        </p:nvSpPr>
        <p:spPr bwMode="auto">
          <a:xfrm>
            <a:off x="7924800" y="1107282"/>
            <a:ext cx="909223" cy="307777"/>
          </a:xfrm>
          <a:prstGeom prst="rect">
            <a:avLst/>
          </a:prstGeom>
          <a:noFill/>
          <a:ln w="9525">
            <a:noFill/>
            <a:miter lim="800000"/>
            <a:headEnd/>
            <a:tailEnd/>
          </a:ln>
        </p:spPr>
        <p:txBody>
          <a:bodyPr wrap="none">
            <a:spAutoFit/>
          </a:bodyPr>
          <a:lstStyle/>
          <a:p>
            <a:r>
              <a:rPr lang="en-US" sz="1400" b="1" dirty="0" smtClean="0">
                <a:solidFill>
                  <a:srgbClr val="000000"/>
                </a:solidFill>
              </a:rPr>
              <a:t>Option 2</a:t>
            </a:r>
            <a:endParaRPr lang="en-US" sz="1400" b="1" dirty="0">
              <a:solidFill>
                <a:srgbClr val="000000"/>
              </a:solidFill>
            </a:endParaRPr>
          </a:p>
        </p:txBody>
      </p:sp>
      <p:pic>
        <p:nvPicPr>
          <p:cNvPr id="27671" name="Picture 2"/>
          <p:cNvPicPr>
            <a:picLocks noChangeAspect="1" noChangeArrowheads="1"/>
          </p:cNvPicPr>
          <p:nvPr/>
        </p:nvPicPr>
        <p:blipFill>
          <a:blip r:embed="rId12" cstate="print"/>
          <a:srcRect/>
          <a:stretch>
            <a:fillRect/>
          </a:stretch>
        </p:blipFill>
        <p:spPr bwMode="auto">
          <a:xfrm>
            <a:off x="6019800" y="3898106"/>
            <a:ext cx="1282700" cy="377429"/>
          </a:xfrm>
          <a:prstGeom prst="rect">
            <a:avLst/>
          </a:prstGeom>
          <a:noFill/>
          <a:ln w="9525">
            <a:noFill/>
            <a:miter lim="800000"/>
            <a:headEnd/>
            <a:tailEnd/>
          </a:ln>
        </p:spPr>
      </p:pic>
      <p:pic>
        <p:nvPicPr>
          <p:cNvPr id="27672" name="Picture 2"/>
          <p:cNvPicPr>
            <a:picLocks noChangeAspect="1" noChangeArrowheads="1"/>
          </p:cNvPicPr>
          <p:nvPr/>
        </p:nvPicPr>
        <p:blipFill>
          <a:blip r:embed="rId12" cstate="print"/>
          <a:srcRect/>
          <a:stretch>
            <a:fillRect/>
          </a:stretch>
        </p:blipFill>
        <p:spPr bwMode="auto">
          <a:xfrm>
            <a:off x="6015039" y="1828800"/>
            <a:ext cx="1284287" cy="378619"/>
          </a:xfrm>
          <a:prstGeom prst="rect">
            <a:avLst/>
          </a:prstGeom>
          <a:noFill/>
          <a:ln w="9525">
            <a:noFill/>
            <a:miter lim="800000"/>
            <a:headEnd/>
            <a:tailEnd/>
          </a:ln>
        </p:spPr>
      </p:pic>
      <p:pic>
        <p:nvPicPr>
          <p:cNvPr id="27673" name="Picture 2" descr="MX7 Thumbnail"/>
          <p:cNvPicPr>
            <a:picLocks noChangeAspect="1" noChangeArrowheads="1"/>
          </p:cNvPicPr>
          <p:nvPr/>
        </p:nvPicPr>
        <p:blipFill>
          <a:blip r:embed="rId13" cstate="print"/>
          <a:srcRect/>
          <a:stretch>
            <a:fillRect/>
          </a:stretch>
        </p:blipFill>
        <p:spPr bwMode="auto">
          <a:xfrm>
            <a:off x="1190625" y="3825478"/>
            <a:ext cx="622300" cy="614363"/>
          </a:xfrm>
          <a:prstGeom prst="rect">
            <a:avLst/>
          </a:prstGeom>
          <a:noFill/>
          <a:ln w="9525">
            <a:noFill/>
            <a:miter lim="800000"/>
            <a:headEnd/>
            <a:tailEnd/>
          </a:ln>
        </p:spPr>
      </p:pic>
      <p:pic>
        <p:nvPicPr>
          <p:cNvPr id="27674" name="Picture 2" descr="http://www.pathguide.com/Images/Content/CK3_08_PRO7a.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14313" y="3752851"/>
            <a:ext cx="431800" cy="726281"/>
          </a:xfrm>
          <a:prstGeom prst="rect">
            <a:avLst/>
          </a:prstGeom>
          <a:noFill/>
          <a:ln w="9525">
            <a:noFill/>
            <a:miter lim="800000"/>
            <a:headEnd/>
            <a:tailEnd/>
          </a:ln>
        </p:spPr>
      </p:pic>
      <p:pic>
        <p:nvPicPr>
          <p:cNvPr id="27675" name="Picture 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720725" y="3806428"/>
            <a:ext cx="522288" cy="652463"/>
          </a:xfrm>
          <a:prstGeom prst="rect">
            <a:avLst/>
          </a:prstGeom>
          <a:noFill/>
          <a:ln w="9525">
            <a:noFill/>
            <a:miter lim="800000"/>
            <a:headEnd/>
            <a:tailEnd/>
          </a:ln>
        </p:spPr>
      </p:pic>
      <p:sp>
        <p:nvSpPr>
          <p:cNvPr id="15" name="Striped Right Arrow 14"/>
          <p:cNvSpPr/>
          <p:nvPr/>
        </p:nvSpPr>
        <p:spPr>
          <a:xfrm>
            <a:off x="2536825" y="1428750"/>
            <a:ext cx="1346200" cy="559594"/>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solidFill>
                <a:srgbClr val="000000"/>
              </a:solidFill>
            </a:endParaRPr>
          </a:p>
        </p:txBody>
      </p:sp>
      <p:sp>
        <p:nvSpPr>
          <p:cNvPr id="68" name="Striped Right Arrow 67"/>
          <p:cNvSpPr/>
          <p:nvPr/>
        </p:nvSpPr>
        <p:spPr>
          <a:xfrm>
            <a:off x="2536825" y="2742010"/>
            <a:ext cx="1346200" cy="558403"/>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solidFill>
                <a:srgbClr val="000000"/>
              </a:solidFill>
            </a:endParaRPr>
          </a:p>
        </p:txBody>
      </p:sp>
      <p:sp>
        <p:nvSpPr>
          <p:cNvPr id="69" name="Striped Right Arrow 68"/>
          <p:cNvSpPr/>
          <p:nvPr/>
        </p:nvSpPr>
        <p:spPr>
          <a:xfrm>
            <a:off x="2536825" y="3862388"/>
            <a:ext cx="1346200" cy="559594"/>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solidFill>
                <a:srgbClr val="000000"/>
              </a:solidFill>
            </a:endParaRPr>
          </a:p>
        </p:txBody>
      </p:sp>
      <p:sp>
        <p:nvSpPr>
          <p:cNvPr id="27679" name="TextBox 69"/>
          <p:cNvSpPr txBox="1">
            <a:spLocks noChangeArrowheads="1"/>
          </p:cNvSpPr>
          <p:nvPr/>
        </p:nvSpPr>
        <p:spPr bwMode="auto">
          <a:xfrm>
            <a:off x="106363" y="3377804"/>
            <a:ext cx="2333625" cy="276999"/>
          </a:xfrm>
          <a:prstGeom prst="rect">
            <a:avLst/>
          </a:prstGeom>
          <a:noFill/>
          <a:ln w="9525">
            <a:noFill/>
            <a:miter lim="800000"/>
            <a:headEnd/>
            <a:tailEnd/>
          </a:ln>
        </p:spPr>
        <p:txBody>
          <a:bodyPr>
            <a:spAutoFit/>
          </a:bodyPr>
          <a:lstStyle/>
          <a:p>
            <a:r>
              <a:rPr lang="en-US" sz="1200" b="1">
                <a:solidFill>
                  <a:srgbClr val="C00000"/>
                </a:solidFill>
              </a:rPr>
              <a:t>Customer Facing Handhelds</a:t>
            </a:r>
          </a:p>
        </p:txBody>
      </p:sp>
      <p:pic>
        <p:nvPicPr>
          <p:cNvPr id="27680" name="Picture 3"/>
          <p:cNvPicPr>
            <a:picLocks noChangeAspect="1" noChangeArrowheads="1"/>
          </p:cNvPicPr>
          <p:nvPr/>
        </p:nvPicPr>
        <p:blipFill>
          <a:blip r:embed="rId16" cstate="print"/>
          <a:srcRect/>
          <a:stretch>
            <a:fillRect/>
          </a:stretch>
        </p:blipFill>
        <p:spPr bwMode="auto">
          <a:xfrm>
            <a:off x="7926388" y="2634854"/>
            <a:ext cx="882650" cy="772715"/>
          </a:xfrm>
          <a:prstGeom prst="rect">
            <a:avLst/>
          </a:prstGeom>
          <a:noFill/>
          <a:ln w="9525">
            <a:noFill/>
            <a:miter lim="800000"/>
            <a:headEnd/>
            <a:tailEnd/>
          </a:ln>
        </p:spPr>
      </p:pic>
      <p:pic>
        <p:nvPicPr>
          <p:cNvPr id="27681" name="Picture 3"/>
          <p:cNvPicPr>
            <a:picLocks noChangeAspect="1" noChangeArrowheads="1"/>
          </p:cNvPicPr>
          <p:nvPr/>
        </p:nvPicPr>
        <p:blipFill>
          <a:blip r:embed="rId16" cstate="print"/>
          <a:srcRect/>
          <a:stretch>
            <a:fillRect/>
          </a:stretch>
        </p:blipFill>
        <p:spPr bwMode="auto">
          <a:xfrm>
            <a:off x="7926388" y="3799285"/>
            <a:ext cx="882650" cy="773906"/>
          </a:xfrm>
          <a:prstGeom prst="rect">
            <a:avLst/>
          </a:prstGeom>
          <a:noFill/>
          <a:ln w="9525">
            <a:noFill/>
            <a:miter lim="800000"/>
            <a:headEnd/>
            <a:tailEnd/>
          </a:ln>
        </p:spPr>
      </p:pic>
      <p:pic>
        <p:nvPicPr>
          <p:cNvPr id="27682" name="Picture 3"/>
          <p:cNvPicPr>
            <a:picLocks noChangeAspect="1" noChangeArrowheads="1"/>
          </p:cNvPicPr>
          <p:nvPr/>
        </p:nvPicPr>
        <p:blipFill>
          <a:blip r:embed="rId16" cstate="print"/>
          <a:srcRect/>
          <a:stretch>
            <a:fillRect/>
          </a:stretch>
        </p:blipFill>
        <p:spPr bwMode="auto">
          <a:xfrm>
            <a:off x="7926388" y="1347788"/>
            <a:ext cx="882650" cy="773906"/>
          </a:xfrm>
          <a:prstGeom prst="rect">
            <a:avLst/>
          </a:prstGeom>
          <a:noFill/>
          <a:ln w="9525">
            <a:noFill/>
            <a:miter lim="800000"/>
            <a:headEnd/>
            <a:tailEnd/>
          </a:ln>
        </p:spPr>
      </p:pic>
      <p:pic>
        <p:nvPicPr>
          <p:cNvPr id="27683" name="Picture 8"/>
          <p:cNvPicPr>
            <a:picLocks noChangeAspect="1" noChangeArrowheads="1"/>
          </p:cNvPicPr>
          <p:nvPr/>
        </p:nvPicPr>
        <p:blipFill>
          <a:blip r:embed="rId17" cstate="print">
            <a:clrChange>
              <a:clrFrom>
                <a:srgbClr val="000000"/>
              </a:clrFrom>
              <a:clrTo>
                <a:srgbClr val="000000">
                  <a:alpha val="0"/>
                </a:srgbClr>
              </a:clrTo>
            </a:clrChange>
          </a:blip>
          <a:srcRect/>
          <a:stretch>
            <a:fillRect/>
          </a:stretch>
        </p:blipFill>
        <p:spPr bwMode="auto">
          <a:xfrm>
            <a:off x="5791200" y="2869406"/>
            <a:ext cx="1676400" cy="233363"/>
          </a:xfrm>
          <a:prstGeom prst="rect">
            <a:avLst/>
          </a:prstGeom>
          <a:noFill/>
          <a:ln w="9525">
            <a:noFill/>
            <a:miter lim="800000"/>
            <a:headEnd/>
            <a:tailEnd/>
          </a:ln>
        </p:spPr>
      </p:pic>
      <p:sp>
        <p:nvSpPr>
          <p:cNvPr id="36" name="Rectangle 35"/>
          <p:cNvSpPr/>
          <p:nvPr/>
        </p:nvSpPr>
        <p:spPr bwMode="auto">
          <a:xfrm>
            <a:off x="0" y="2382339"/>
            <a:ext cx="9144000" cy="1219200"/>
          </a:xfrm>
          <a:prstGeom prst="rect">
            <a:avLst/>
          </a:prstGeom>
          <a:noFill/>
          <a:ln w="57150" cap="flat" cmpd="sng" algn="ctr">
            <a:solidFill>
              <a:srgbClr val="FF0000"/>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7"/>
          <p:cNvGrpSpPr/>
          <p:nvPr/>
        </p:nvGrpSpPr>
        <p:grpSpPr>
          <a:xfrm>
            <a:off x="1282535" y="1721927"/>
            <a:ext cx="7647709" cy="299085"/>
            <a:chOff x="198120" y="2095500"/>
            <a:chExt cx="7826633" cy="299085"/>
          </a:xfrm>
        </p:grpSpPr>
        <p:sp>
          <p:nvSpPr>
            <p:cNvPr id="50" name="Pentagon 49"/>
            <p:cNvSpPr/>
            <p:nvPr/>
          </p:nvSpPr>
          <p:spPr bwMode="auto">
            <a:xfrm>
              <a:off x="975360" y="2097405"/>
              <a:ext cx="7049393" cy="297180"/>
            </a:xfrm>
            <a:prstGeom prst="homePlate">
              <a:avLst/>
            </a:prstGeom>
            <a:solidFill>
              <a:schemeClr val="bg2">
                <a:lumMod val="40000"/>
                <a:lumOff val="60000"/>
              </a:schemeClr>
            </a:solidFill>
            <a:ln>
              <a:noFill/>
            </a:ln>
            <a:effectLst/>
            <a:extLs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endParaRPr lang="en-US" smtClean="0">
                <a:solidFill>
                  <a:srgbClr val="000000"/>
                </a:solidFill>
                <a:latin typeface="Arial" charset="0"/>
              </a:endParaRPr>
            </a:p>
          </p:txBody>
        </p:sp>
        <p:sp>
          <p:nvSpPr>
            <p:cNvPr id="49" name="Pentagon 48"/>
            <p:cNvSpPr/>
            <p:nvPr/>
          </p:nvSpPr>
          <p:spPr bwMode="auto">
            <a:xfrm rot="10800000">
              <a:off x="198120" y="2095500"/>
              <a:ext cx="6050280" cy="295275"/>
            </a:xfrm>
            <a:prstGeom prst="homePlate">
              <a:avLst/>
            </a:prstGeom>
            <a:solidFill>
              <a:schemeClr val="bg2">
                <a:lumMod val="40000"/>
                <a:lumOff val="60000"/>
              </a:schemeClr>
            </a:solidFill>
            <a:ln>
              <a:noFill/>
            </a:ln>
            <a:effectLst/>
            <a:extLs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endParaRPr lang="en-US" smtClean="0">
                <a:solidFill>
                  <a:srgbClr val="000000"/>
                </a:solidFill>
                <a:latin typeface="Arial" charset="0"/>
              </a:endParaRPr>
            </a:p>
          </p:txBody>
        </p:sp>
      </p:grpSp>
      <p:pic>
        <p:nvPicPr>
          <p:cNvPr id="2058" name="Picture 10" descr="CN51_Field_Service_41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81460" y="709676"/>
            <a:ext cx="1176366" cy="1019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rckka\AppData\Local\Microsoft\Windows\Temporary Internet Files\Content.IE5\42866RTB\Truck_Driver_09_2_039.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95902" y="716290"/>
            <a:ext cx="1168117" cy="101256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04800" y="165497"/>
            <a:ext cx="7997825" cy="351234"/>
          </a:xfrm>
        </p:spPr>
        <p:txBody>
          <a:bodyPr/>
          <a:lstStyle/>
          <a:p>
            <a:r>
              <a:rPr lang="en-US" dirty="0" smtClean="0"/>
              <a:t>Handheld Mobile Computer Portfolio</a:t>
            </a:r>
            <a:endParaRPr lang="en-US" dirty="0"/>
          </a:p>
        </p:txBody>
      </p:sp>
      <p:grpSp>
        <p:nvGrpSpPr>
          <p:cNvPr id="4" name="Group 58"/>
          <p:cNvGrpSpPr/>
          <p:nvPr/>
        </p:nvGrpSpPr>
        <p:grpSpPr>
          <a:xfrm>
            <a:off x="1244360" y="2428875"/>
            <a:ext cx="899605" cy="1342697"/>
            <a:chOff x="1384056" y="2428875"/>
            <a:chExt cx="899605" cy="1342697"/>
          </a:xfrm>
        </p:grpSpPr>
        <p:pic>
          <p:nvPicPr>
            <p:cNvPr id="32" name="Picture 2" descr="C:\Users\marckka\Documents\60s\Pictures\Numeric with WM.tif"/>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511193" y="2428875"/>
              <a:ext cx="670826" cy="878765"/>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1384056" y="3294518"/>
              <a:ext cx="899605" cy="477054"/>
            </a:xfrm>
            <a:prstGeom prst="rect">
              <a:avLst/>
            </a:prstGeom>
          </p:spPr>
          <p:txBody>
            <a:bodyPr wrap="none">
              <a:spAutoFit/>
            </a:bodyPr>
            <a:lstStyle/>
            <a:p>
              <a:pPr algn="ctr"/>
              <a:r>
                <a:rPr lang="en-US" sz="1400" dirty="0" smtClean="0">
                  <a:solidFill>
                    <a:srgbClr val="FF0000"/>
                  </a:solidFill>
                  <a:latin typeface="+mn-lt"/>
                </a:rPr>
                <a:t>D60s</a:t>
              </a:r>
            </a:p>
            <a:p>
              <a:pPr algn="ctr"/>
              <a:r>
                <a:rPr lang="en-US" sz="1100" dirty="0" err="1" smtClean="0">
                  <a:solidFill>
                    <a:srgbClr val="FFFFFF">
                      <a:lumMod val="50000"/>
                    </a:srgbClr>
                  </a:solidFill>
                  <a:latin typeface="+mn-lt"/>
                </a:rPr>
                <a:t>Scanphone</a:t>
              </a:r>
              <a:endParaRPr lang="en-US" sz="1100" dirty="0">
                <a:solidFill>
                  <a:srgbClr val="FFFFFF">
                    <a:lumMod val="50000"/>
                  </a:srgbClr>
                </a:solidFill>
                <a:latin typeface="+mn-lt"/>
              </a:endParaRPr>
            </a:p>
          </p:txBody>
        </p:sp>
      </p:grpSp>
      <p:grpSp>
        <p:nvGrpSpPr>
          <p:cNvPr id="5" name="Group 3"/>
          <p:cNvGrpSpPr/>
          <p:nvPr/>
        </p:nvGrpSpPr>
        <p:grpSpPr>
          <a:xfrm>
            <a:off x="2451873" y="2409791"/>
            <a:ext cx="1090362" cy="1325914"/>
            <a:chOff x="2294333" y="2447925"/>
            <a:chExt cx="1090362" cy="1325914"/>
          </a:xfrm>
        </p:grpSpPr>
        <p:pic>
          <p:nvPicPr>
            <p:cNvPr id="31" name="Picture 3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a:xfrm>
              <a:off x="2538264" y="2447925"/>
              <a:ext cx="583455" cy="827429"/>
            </a:xfrm>
            <a:prstGeom prst="rect">
              <a:avLst/>
            </a:prstGeom>
          </p:spPr>
        </p:pic>
        <p:sp>
          <p:nvSpPr>
            <p:cNvPr id="35" name="Rectangle 34"/>
            <p:cNvSpPr/>
            <p:nvPr/>
          </p:nvSpPr>
          <p:spPr>
            <a:xfrm>
              <a:off x="2294333" y="3296785"/>
              <a:ext cx="1090362" cy="477054"/>
            </a:xfrm>
            <a:prstGeom prst="rect">
              <a:avLst/>
            </a:prstGeom>
          </p:spPr>
          <p:txBody>
            <a:bodyPr wrap="none">
              <a:spAutoFit/>
            </a:bodyPr>
            <a:lstStyle/>
            <a:p>
              <a:pPr algn="ctr"/>
              <a:r>
                <a:rPr lang="en-US" sz="1400" dirty="0" smtClean="0">
                  <a:solidFill>
                    <a:srgbClr val="FF0000"/>
                  </a:solidFill>
                  <a:latin typeface="+mn-lt"/>
                </a:rPr>
                <a:t>D70e/D75e</a:t>
              </a:r>
              <a:endParaRPr lang="en-US" sz="1100" dirty="0" smtClean="0">
                <a:solidFill>
                  <a:srgbClr val="FF0000"/>
                </a:solidFill>
                <a:latin typeface="+mn-lt"/>
              </a:endParaRPr>
            </a:p>
            <a:p>
              <a:pPr algn="ctr"/>
              <a:r>
                <a:rPr lang="en-US" sz="1100" dirty="0" smtClean="0">
                  <a:solidFill>
                    <a:srgbClr val="FFFFFF">
                      <a:lumMod val="50000"/>
                    </a:srgbClr>
                  </a:solidFill>
                  <a:latin typeface="+mn-lt"/>
                </a:rPr>
                <a:t>Hybrid</a:t>
              </a:r>
              <a:endParaRPr lang="en-US" sz="1100" dirty="0">
                <a:solidFill>
                  <a:srgbClr val="FFFFFF">
                    <a:lumMod val="50000"/>
                  </a:srgbClr>
                </a:solidFill>
                <a:latin typeface="+mn-lt"/>
              </a:endParaRPr>
            </a:p>
          </p:txBody>
        </p:sp>
      </p:grpSp>
      <p:pic>
        <p:nvPicPr>
          <p:cNvPr id="1026" name="Picture 2" descr="C:\Users\marckka\AppData\Local\Microsoft\Windows\Temporary Internet Files\Content.IE5\42866RTB\Field_Service_2_AZ_034.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464018" y="700646"/>
            <a:ext cx="1171456" cy="10282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marckka\AppData\Local\Microsoft\Windows\Temporary Internet Files\Content.IE5\7WL2RGVQ\CS40_Appliance_Repair_121.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341472" y="724910"/>
            <a:ext cx="1057745" cy="9944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marckka\AppData\Local\Microsoft\Windows\Temporary Internet Files\Content.IE5\HOTHDP3T\CS40_Appliance_Repair_077.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2389687" y="712729"/>
            <a:ext cx="874906" cy="100659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marckka\AppData\Local\Microsoft\Windows\Temporary Internet Files\Content.IE5\42866RTB\Appliance_Repair_09_051.jpg"/>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3264598" y="706820"/>
            <a:ext cx="1069281" cy="10125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arckka\AppData\Local\Microsoft\Windows\Temporary Internet Files\Content.IE5\42866RTB\Paper_Mill_CN70e_102.jpg"/>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635478" y="711737"/>
            <a:ext cx="1190089" cy="101709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6"/>
          <p:cNvSpPr txBox="1">
            <a:spLocks noChangeArrowheads="1"/>
          </p:cNvSpPr>
          <p:nvPr/>
        </p:nvSpPr>
        <p:spPr bwMode="auto">
          <a:xfrm>
            <a:off x="1458779" y="1681087"/>
            <a:ext cx="94769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Durable</a:t>
            </a:r>
            <a:endParaRPr lang="en-US" sz="1600" dirty="0">
              <a:solidFill>
                <a:srgbClr val="000000"/>
              </a:solidFill>
              <a:latin typeface="Arial" pitchFamily="34" charset="0"/>
            </a:endParaRPr>
          </a:p>
        </p:txBody>
      </p:sp>
      <p:sp>
        <p:nvSpPr>
          <p:cNvPr id="20" name="TextBox 17"/>
          <p:cNvSpPr txBox="1">
            <a:spLocks noChangeArrowheads="1"/>
          </p:cNvSpPr>
          <p:nvPr/>
        </p:nvSpPr>
        <p:spPr bwMode="auto">
          <a:xfrm>
            <a:off x="6879718" y="1677514"/>
            <a:ext cx="173990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Ultra Rugged</a:t>
            </a:r>
            <a:endParaRPr lang="en-US" sz="1600" dirty="0">
              <a:solidFill>
                <a:srgbClr val="000000"/>
              </a:solidFill>
              <a:latin typeface="Arial" pitchFamily="34" charset="0"/>
            </a:endParaRPr>
          </a:p>
        </p:txBody>
      </p:sp>
      <p:grpSp>
        <p:nvGrpSpPr>
          <p:cNvPr id="6" name="Group 5"/>
          <p:cNvGrpSpPr/>
          <p:nvPr/>
        </p:nvGrpSpPr>
        <p:grpSpPr>
          <a:xfrm>
            <a:off x="190500" y="722161"/>
            <a:ext cx="1109356" cy="1340191"/>
            <a:chOff x="238125" y="1261263"/>
            <a:chExt cx="1109356" cy="1475666"/>
          </a:xfrm>
        </p:grpSpPr>
        <p:pic>
          <p:nvPicPr>
            <p:cNvPr id="2060" name="Picture 12" descr="Appliance_Repair_09_048.jpg"/>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246288" y="1261263"/>
              <a:ext cx="1091696" cy="110310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29"/>
            <p:cNvSpPr/>
            <p:nvPr/>
          </p:nvSpPr>
          <p:spPr bwMode="auto">
            <a:xfrm>
              <a:off x="238125" y="2319134"/>
              <a:ext cx="1109356" cy="417795"/>
            </a:xfrm>
            <a:prstGeom prst="rect">
              <a:avLst/>
            </a:prstGeom>
            <a:solidFill>
              <a:schemeClr val="bg2">
                <a:lumMod val="60000"/>
                <a:lumOff val="40000"/>
              </a:schemeClr>
            </a:solidFill>
            <a:ln w="9525" cap="flat" cmpd="sng" algn="ctr">
              <a:noFill/>
              <a:prstDash val="solid"/>
              <a:round/>
              <a:headEnd type="none" w="med" len="med"/>
              <a:tailEnd type="none" w="med" len="med"/>
            </a:ln>
            <a:effectLst>
              <a:softEdge rad="12700"/>
            </a:effectLst>
          </p:spPr>
          <p:txBody>
            <a:bodyPr/>
            <a:lstStyle/>
            <a:p>
              <a:pPr algn="ctr">
                <a:defRPr/>
              </a:pPr>
              <a:r>
                <a:rPr lang="en-US" sz="1600" b="1" dirty="0" smtClean="0">
                  <a:solidFill>
                    <a:srgbClr val="000000"/>
                  </a:solidFill>
                  <a:latin typeface="Arial" charset="0"/>
                  <a:ea typeface="ＭＳ Ｐゴシック" pitchFamily="8" charset="-128"/>
                </a:rPr>
                <a:t>BYOD</a:t>
              </a:r>
              <a:endParaRPr lang="en-US" sz="1600" b="1" dirty="0">
                <a:solidFill>
                  <a:srgbClr val="000000"/>
                </a:solidFill>
                <a:latin typeface="Arial" charset="0"/>
                <a:ea typeface="ＭＳ Ｐゴシック" pitchFamily="8" charset="-128"/>
              </a:endParaRPr>
            </a:p>
          </p:txBody>
        </p:sp>
      </p:grpSp>
      <p:sp>
        <p:nvSpPr>
          <p:cNvPr id="38" name="TextBox 16"/>
          <p:cNvSpPr txBox="1">
            <a:spLocks noChangeArrowheads="1"/>
          </p:cNvSpPr>
          <p:nvPr/>
        </p:nvSpPr>
        <p:spPr bwMode="auto">
          <a:xfrm>
            <a:off x="4166698" y="1669636"/>
            <a:ext cx="9460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b="1">
                <a:solidFill>
                  <a:srgbClr val="003D78"/>
                </a:solidFill>
                <a:latin typeface="Trebuchet MS" pitchFamily="34" charset="0"/>
                <a:cs typeface="Arial" pitchFamily="34" charset="0"/>
              </a:defRPr>
            </a:lvl1pPr>
            <a:lvl2pPr marL="742950" indent="-285750" eaLnBrk="0" hangingPunct="0">
              <a:defRPr sz="1100" b="1">
                <a:solidFill>
                  <a:srgbClr val="003D78"/>
                </a:solidFill>
                <a:latin typeface="Trebuchet MS" pitchFamily="34" charset="0"/>
                <a:cs typeface="Arial" pitchFamily="34" charset="0"/>
              </a:defRPr>
            </a:lvl2pPr>
            <a:lvl3pPr marL="1143000" indent="-228600" eaLnBrk="0" hangingPunct="0">
              <a:defRPr sz="1100" b="1">
                <a:solidFill>
                  <a:srgbClr val="003D78"/>
                </a:solidFill>
                <a:latin typeface="Trebuchet MS" pitchFamily="34" charset="0"/>
                <a:cs typeface="Arial" pitchFamily="34" charset="0"/>
              </a:defRPr>
            </a:lvl3pPr>
            <a:lvl4pPr marL="1600200" indent="-228600" eaLnBrk="0" hangingPunct="0">
              <a:defRPr sz="1100" b="1">
                <a:solidFill>
                  <a:srgbClr val="003D78"/>
                </a:solidFill>
                <a:latin typeface="Trebuchet MS" pitchFamily="34" charset="0"/>
                <a:cs typeface="Arial" pitchFamily="34" charset="0"/>
              </a:defRPr>
            </a:lvl4pPr>
            <a:lvl5pPr marL="2057400" indent="-228600" eaLnBrk="0" hangingPunct="0">
              <a:defRPr sz="1100" b="1">
                <a:solidFill>
                  <a:srgbClr val="003D78"/>
                </a:solidFill>
                <a:latin typeface="Trebuchet MS" pitchFamily="34" charset="0"/>
                <a:cs typeface="Arial" pitchFamily="34" charset="0"/>
              </a:defRPr>
            </a:lvl5pPr>
            <a:lvl6pPr marL="2514600" indent="-228600" eaLnBrk="0" fontAlgn="base" hangingPunct="0">
              <a:spcBef>
                <a:spcPct val="0"/>
              </a:spcBef>
              <a:spcAft>
                <a:spcPct val="0"/>
              </a:spcAft>
              <a:defRPr sz="1100" b="1">
                <a:solidFill>
                  <a:srgbClr val="003D78"/>
                </a:solidFill>
                <a:latin typeface="Trebuchet MS" pitchFamily="34" charset="0"/>
                <a:cs typeface="Arial" pitchFamily="34" charset="0"/>
              </a:defRPr>
            </a:lvl6pPr>
            <a:lvl7pPr marL="2971800" indent="-228600" eaLnBrk="0" fontAlgn="base" hangingPunct="0">
              <a:spcBef>
                <a:spcPct val="0"/>
              </a:spcBef>
              <a:spcAft>
                <a:spcPct val="0"/>
              </a:spcAft>
              <a:defRPr sz="1100" b="1">
                <a:solidFill>
                  <a:srgbClr val="003D78"/>
                </a:solidFill>
                <a:latin typeface="Trebuchet MS" pitchFamily="34" charset="0"/>
                <a:cs typeface="Arial" pitchFamily="34" charset="0"/>
              </a:defRPr>
            </a:lvl7pPr>
            <a:lvl8pPr marL="3429000" indent="-228600" eaLnBrk="0" fontAlgn="base" hangingPunct="0">
              <a:spcBef>
                <a:spcPct val="0"/>
              </a:spcBef>
              <a:spcAft>
                <a:spcPct val="0"/>
              </a:spcAft>
              <a:defRPr sz="1100" b="1">
                <a:solidFill>
                  <a:srgbClr val="003D78"/>
                </a:solidFill>
                <a:latin typeface="Trebuchet MS" pitchFamily="34" charset="0"/>
                <a:cs typeface="Arial" pitchFamily="34" charset="0"/>
              </a:defRPr>
            </a:lvl8pPr>
            <a:lvl9pPr marL="3886200" indent="-228600" eaLnBrk="0" fontAlgn="base" hangingPunct="0">
              <a:spcBef>
                <a:spcPct val="0"/>
              </a:spcBef>
              <a:spcAft>
                <a:spcPct val="0"/>
              </a:spcAft>
              <a:defRPr sz="1100" b="1">
                <a:solidFill>
                  <a:srgbClr val="003D78"/>
                </a:solidFill>
                <a:latin typeface="Trebuchet MS" pitchFamily="34" charset="0"/>
                <a:cs typeface="Arial" pitchFamily="34" charset="0"/>
              </a:defRPr>
            </a:lvl9pPr>
          </a:lstStyle>
          <a:p>
            <a:pPr eaLnBrk="1" hangingPunct="1"/>
            <a:r>
              <a:rPr lang="en-US" sz="1600" dirty="0" smtClean="0">
                <a:solidFill>
                  <a:srgbClr val="000000"/>
                </a:solidFill>
                <a:latin typeface="Arial" pitchFamily="34" charset="0"/>
              </a:rPr>
              <a:t>Rugged</a:t>
            </a:r>
            <a:endParaRPr lang="en-US" sz="1600" dirty="0">
              <a:solidFill>
                <a:srgbClr val="000000"/>
              </a:solidFill>
              <a:latin typeface="Arial" pitchFamily="34" charset="0"/>
            </a:endParaRPr>
          </a:p>
        </p:txBody>
      </p:sp>
      <p:grpSp>
        <p:nvGrpSpPr>
          <p:cNvPr id="7" name="Group 4"/>
          <p:cNvGrpSpPr/>
          <p:nvPr/>
        </p:nvGrpSpPr>
        <p:grpSpPr>
          <a:xfrm>
            <a:off x="5557218" y="2371729"/>
            <a:ext cx="643125" cy="1395579"/>
            <a:chOff x="4289755" y="2371725"/>
            <a:chExt cx="643125" cy="1395579"/>
          </a:xfrm>
        </p:grpSpPr>
        <p:pic>
          <p:nvPicPr>
            <p:cNvPr id="36" name="Picture 2" descr="C:\Users\marckka\AppData\Local\Microsoft\Windows\Temporary Internet Files\Content.IE5\HOTHDP3T\Thumb_CN51_13_PRO6a.jpg"/>
            <p:cNvPicPr>
              <a:picLocks noChangeAspect="1" noChangeArrowheads="1"/>
            </p:cNvPicPr>
            <p:nvPr/>
          </p:nvPicPr>
          <p:blipFill rotWithShape="1">
            <a:blip r:embed="rId13" cstate="email">
              <a:extLst>
                <a:ext uri="{28A0092B-C50C-407E-A947-70E740481C1C}">
                  <a14:useLocalDpi xmlns:a14="http://schemas.microsoft.com/office/drawing/2010/main" xmlns="" val="0"/>
                </a:ext>
              </a:extLst>
            </a:blip>
            <a:srcRect/>
            <a:stretch/>
          </p:blipFill>
          <p:spPr bwMode="auto">
            <a:xfrm>
              <a:off x="4311266" y="2371725"/>
              <a:ext cx="620574" cy="882645"/>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Rectangle 39"/>
            <p:cNvSpPr/>
            <p:nvPr/>
          </p:nvSpPr>
          <p:spPr>
            <a:xfrm>
              <a:off x="4289755" y="3290250"/>
              <a:ext cx="643125" cy="477054"/>
            </a:xfrm>
            <a:prstGeom prst="rect">
              <a:avLst/>
            </a:prstGeom>
          </p:spPr>
          <p:txBody>
            <a:bodyPr wrap="none">
              <a:spAutoFit/>
            </a:bodyPr>
            <a:lstStyle/>
            <a:p>
              <a:pPr algn="ctr"/>
              <a:r>
                <a:rPr lang="en-US" sz="1400" dirty="0" smtClean="0">
                  <a:solidFill>
                    <a:srgbClr val="FF0000"/>
                  </a:solidFill>
                  <a:latin typeface="+mn-lt"/>
                </a:rPr>
                <a:t>CN51</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grpSp>
      <p:pic>
        <p:nvPicPr>
          <p:cNvPr id="41" name="Picture 40" descr="cn70e.png"/>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7691224" y="2200277"/>
            <a:ext cx="543494" cy="1058017"/>
          </a:xfrm>
          <a:prstGeom prst="rect">
            <a:avLst/>
          </a:prstGeom>
        </p:spPr>
      </p:pic>
      <p:pic>
        <p:nvPicPr>
          <p:cNvPr id="42" name="Picture 41" descr="cn70.png"/>
          <p:cNvPicPr>
            <a:picLocks noChangeAspect="1"/>
          </p:cNvPicPr>
          <p:nvPr/>
        </p:nvPicPr>
        <p:blipFill>
          <a:blip r:embed="rId15" cstate="email">
            <a:extLst>
              <a:ext uri="{28A0092B-C50C-407E-A947-70E740481C1C}">
                <a14:useLocalDpi xmlns:a14="http://schemas.microsoft.com/office/drawing/2010/main" xmlns="" val="0"/>
              </a:ext>
            </a:extLst>
          </a:blip>
          <a:stretch>
            <a:fillRect/>
          </a:stretch>
        </p:blipFill>
        <p:spPr>
          <a:xfrm>
            <a:off x="6902818" y="2247902"/>
            <a:ext cx="562974" cy="999487"/>
          </a:xfrm>
          <a:prstGeom prst="rect">
            <a:avLst/>
          </a:prstGeom>
        </p:spPr>
      </p:pic>
      <p:pic>
        <p:nvPicPr>
          <p:cNvPr id="43" name="Picture 42"/>
          <p:cNvPicPr>
            <a:picLocks noChangeAspect="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394938" y="2072197"/>
            <a:ext cx="688630" cy="1318705"/>
          </a:xfrm>
          <a:prstGeom prst="rect">
            <a:avLst/>
          </a:prstGeom>
        </p:spPr>
      </p:pic>
      <p:sp>
        <p:nvSpPr>
          <p:cNvPr id="44" name="Rectangle 43"/>
          <p:cNvSpPr/>
          <p:nvPr/>
        </p:nvSpPr>
        <p:spPr>
          <a:xfrm>
            <a:off x="6946504" y="3289348"/>
            <a:ext cx="643125" cy="477054"/>
          </a:xfrm>
          <a:prstGeom prst="rect">
            <a:avLst/>
          </a:prstGeom>
        </p:spPr>
        <p:txBody>
          <a:bodyPr wrap="none">
            <a:spAutoFit/>
          </a:bodyPr>
          <a:lstStyle/>
          <a:p>
            <a:pPr algn="ctr"/>
            <a:r>
              <a:rPr lang="en-US" sz="1400" dirty="0" smtClean="0">
                <a:solidFill>
                  <a:srgbClr val="FF0000"/>
                </a:solidFill>
                <a:latin typeface="+mn-lt"/>
              </a:rPr>
              <a:t>CN70</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sp>
        <p:nvSpPr>
          <p:cNvPr id="45" name="Rectangle 44"/>
          <p:cNvSpPr/>
          <p:nvPr/>
        </p:nvSpPr>
        <p:spPr>
          <a:xfrm>
            <a:off x="7658578" y="3296491"/>
            <a:ext cx="742511" cy="477054"/>
          </a:xfrm>
          <a:prstGeom prst="rect">
            <a:avLst/>
          </a:prstGeom>
        </p:spPr>
        <p:txBody>
          <a:bodyPr wrap="none">
            <a:spAutoFit/>
          </a:bodyPr>
          <a:lstStyle/>
          <a:p>
            <a:pPr algn="ctr"/>
            <a:r>
              <a:rPr lang="en-US" sz="1400" dirty="0" smtClean="0">
                <a:solidFill>
                  <a:srgbClr val="FF0000"/>
                </a:solidFill>
                <a:latin typeface="+mn-lt"/>
              </a:rPr>
              <a:t>CN70e</a:t>
            </a:r>
          </a:p>
          <a:p>
            <a:pPr algn="ctr"/>
            <a:r>
              <a:rPr lang="en-US" sz="1100" dirty="0" smtClean="0">
                <a:solidFill>
                  <a:srgbClr val="FFFFFF">
                    <a:lumMod val="50000"/>
                  </a:srgbClr>
                </a:solidFill>
                <a:latin typeface="+mn-lt"/>
              </a:rPr>
              <a:t>EDA</a:t>
            </a:r>
            <a:endParaRPr lang="en-US" sz="1100" dirty="0">
              <a:solidFill>
                <a:srgbClr val="FFFFFF">
                  <a:lumMod val="50000"/>
                </a:srgbClr>
              </a:solidFill>
              <a:latin typeface="+mn-lt"/>
            </a:endParaRPr>
          </a:p>
        </p:txBody>
      </p:sp>
      <p:sp>
        <p:nvSpPr>
          <p:cNvPr id="46" name="Rectangle 45"/>
          <p:cNvSpPr/>
          <p:nvPr/>
        </p:nvSpPr>
        <p:spPr>
          <a:xfrm>
            <a:off x="8458516" y="3289348"/>
            <a:ext cx="623889" cy="477054"/>
          </a:xfrm>
          <a:prstGeom prst="rect">
            <a:avLst/>
          </a:prstGeom>
        </p:spPr>
        <p:txBody>
          <a:bodyPr wrap="none">
            <a:spAutoFit/>
          </a:bodyPr>
          <a:lstStyle/>
          <a:p>
            <a:pPr algn="ctr"/>
            <a:r>
              <a:rPr lang="en-US" sz="1400" dirty="0" smtClean="0">
                <a:solidFill>
                  <a:srgbClr val="FF0000"/>
                </a:solidFill>
                <a:latin typeface="+mn-lt"/>
              </a:rPr>
              <a:t>99EX</a:t>
            </a:r>
          </a:p>
          <a:p>
            <a:pPr algn="ctr"/>
            <a:r>
              <a:rPr lang="en-US" sz="1100" dirty="0" smtClean="0">
                <a:solidFill>
                  <a:srgbClr val="FFFFFF">
                    <a:lumMod val="50000"/>
                  </a:srgbClr>
                </a:solidFill>
                <a:latin typeface="+mn-lt"/>
              </a:rPr>
              <a:t>PDT</a:t>
            </a:r>
            <a:endParaRPr lang="en-US" sz="1100" dirty="0">
              <a:solidFill>
                <a:srgbClr val="FFFFFF">
                  <a:lumMod val="50000"/>
                </a:srgbClr>
              </a:solidFill>
              <a:latin typeface="+mn-lt"/>
            </a:endParaRPr>
          </a:p>
        </p:txBody>
      </p:sp>
      <p:sp>
        <p:nvSpPr>
          <p:cNvPr id="24" name="TextBox 23"/>
          <p:cNvSpPr txBox="1"/>
          <p:nvPr/>
        </p:nvSpPr>
        <p:spPr>
          <a:xfrm>
            <a:off x="717718" y="3883236"/>
            <a:ext cx="1912043"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“Entry Level” </a:t>
            </a:r>
          </a:p>
          <a:p>
            <a:pPr algn="ctr"/>
            <a:r>
              <a:rPr lang="en-US" sz="1100" dirty="0" err="1" smtClean="0">
                <a:solidFill>
                  <a:srgbClr val="000000"/>
                </a:solidFill>
                <a:latin typeface="+mj-lt"/>
              </a:rPr>
              <a:t>Pocketable</a:t>
            </a:r>
            <a:r>
              <a:rPr lang="en-US" sz="1100" dirty="0" smtClean="0">
                <a:solidFill>
                  <a:srgbClr val="000000"/>
                </a:solidFill>
                <a:latin typeface="+mj-lt"/>
              </a:rPr>
              <a:t> </a:t>
            </a:r>
          </a:p>
          <a:p>
            <a:pPr algn="ctr"/>
            <a:r>
              <a:rPr lang="en-US" sz="1100" dirty="0" smtClean="0">
                <a:solidFill>
                  <a:srgbClr val="000000"/>
                </a:solidFill>
                <a:latin typeface="+mj-lt"/>
              </a:rPr>
              <a:t>Device Consolidation</a:t>
            </a:r>
          </a:p>
        </p:txBody>
      </p:sp>
      <p:sp>
        <p:nvSpPr>
          <p:cNvPr id="52" name="TextBox 51"/>
          <p:cNvSpPr txBox="1"/>
          <p:nvPr/>
        </p:nvSpPr>
        <p:spPr>
          <a:xfrm>
            <a:off x="4940303" y="3883238"/>
            <a:ext cx="2069059" cy="769441"/>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“Versatile”</a:t>
            </a:r>
          </a:p>
          <a:p>
            <a:pPr algn="ctr"/>
            <a:r>
              <a:rPr lang="en-US" sz="1100" dirty="0" smtClean="0">
                <a:solidFill>
                  <a:srgbClr val="000000"/>
                </a:solidFill>
                <a:latin typeface="+mj-lt"/>
              </a:rPr>
              <a:t>Compact &amp; Lightweight</a:t>
            </a:r>
          </a:p>
          <a:p>
            <a:pPr algn="ctr"/>
            <a:r>
              <a:rPr lang="en-US" sz="1100" dirty="0" smtClean="0">
                <a:solidFill>
                  <a:srgbClr val="000000"/>
                </a:solidFill>
                <a:latin typeface="+mj-lt"/>
              </a:rPr>
              <a:t>Best Imaging Technologies</a:t>
            </a:r>
          </a:p>
          <a:p>
            <a:pPr algn="ctr"/>
            <a:r>
              <a:rPr lang="en-US" sz="1100" dirty="0" smtClean="0">
                <a:solidFill>
                  <a:srgbClr val="000000"/>
                </a:solidFill>
                <a:latin typeface="+mj-lt"/>
              </a:rPr>
              <a:t>Larger Display with Keypad</a:t>
            </a:r>
          </a:p>
        </p:txBody>
      </p:sp>
      <p:sp>
        <p:nvSpPr>
          <p:cNvPr id="53" name="TextBox 52"/>
          <p:cNvSpPr txBox="1"/>
          <p:nvPr/>
        </p:nvSpPr>
        <p:spPr>
          <a:xfrm>
            <a:off x="6588782" y="3841867"/>
            <a:ext cx="2654923" cy="938719"/>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“No Compromise”</a:t>
            </a:r>
          </a:p>
          <a:p>
            <a:pPr algn="ctr"/>
            <a:r>
              <a:rPr lang="en-US" sz="1100" dirty="0" smtClean="0">
                <a:solidFill>
                  <a:srgbClr val="000000"/>
                </a:solidFill>
                <a:latin typeface="+mj-lt"/>
              </a:rPr>
              <a:t>Heavy Industrial Use</a:t>
            </a:r>
          </a:p>
          <a:p>
            <a:pPr algn="ctr"/>
            <a:r>
              <a:rPr lang="en-US" sz="1100" dirty="0" smtClean="0">
                <a:solidFill>
                  <a:srgbClr val="000000"/>
                </a:solidFill>
                <a:latin typeface="+mj-lt"/>
              </a:rPr>
              <a:t>Best Imaging Technologies</a:t>
            </a:r>
          </a:p>
          <a:p>
            <a:pPr algn="ctr"/>
            <a:r>
              <a:rPr lang="en-US" sz="1100" dirty="0" smtClean="0">
                <a:solidFill>
                  <a:srgbClr val="000000"/>
                </a:solidFill>
                <a:latin typeface="+mj-lt"/>
              </a:rPr>
              <a:t>Most Durable Displays</a:t>
            </a:r>
          </a:p>
          <a:p>
            <a:pPr algn="ctr"/>
            <a:r>
              <a:rPr lang="en-US" sz="1100" dirty="0" smtClean="0">
                <a:solidFill>
                  <a:srgbClr val="000000"/>
                </a:solidFill>
                <a:latin typeface="+mj-lt"/>
              </a:rPr>
              <a:t>Multiple Keypad Options</a:t>
            </a:r>
          </a:p>
        </p:txBody>
      </p:sp>
      <p:pic>
        <p:nvPicPr>
          <p:cNvPr id="54" name="Picture 8" descr="For enterprises looking to extend the capabilities of their employee- or corporateowned Apple® iPhones®, Honeywell’s Captuvo SL42 enterprise sled transforms the popular and familiar smartphone into an enterprise-ready device that provides instant access to critical business information and enables automatic data capture and/or transaction processing right on the spot. By not having to carry a secondary device, the sleek and compact SL42 empowers mobile workers with the tools to be more efficient and productive while improving  &#10;customer experience.&#10;">
            <a:hlinkClick r:id="rId17"/>
          </p:cNvPr>
          <p:cNvPicPr>
            <a:picLocks noChangeAspect="1" noChangeArrowheads="1"/>
          </p:cNvPicPr>
          <p:nvPr/>
        </p:nvPicPr>
        <p:blipFill rotWithShape="1">
          <a:blip r:embed="rId18"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l="22507" r="24976"/>
          <a:stretch/>
        </p:blipFill>
        <p:spPr bwMode="auto">
          <a:xfrm>
            <a:off x="217606" y="2352676"/>
            <a:ext cx="640080" cy="987380"/>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TextBox 55"/>
          <p:cNvSpPr txBox="1"/>
          <p:nvPr/>
        </p:nvSpPr>
        <p:spPr>
          <a:xfrm>
            <a:off x="35163" y="3883236"/>
            <a:ext cx="1091696"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“Consumer”</a:t>
            </a:r>
          </a:p>
          <a:p>
            <a:pPr algn="ctr"/>
            <a:r>
              <a:rPr lang="en-US" sz="1100" dirty="0" smtClean="0">
                <a:solidFill>
                  <a:srgbClr val="000000"/>
                </a:solidFill>
                <a:latin typeface="+mj-lt"/>
              </a:rPr>
              <a:t>Apple® iPhone®</a:t>
            </a:r>
          </a:p>
        </p:txBody>
      </p:sp>
      <p:sp>
        <p:nvSpPr>
          <p:cNvPr id="47" name="Rectangle 46"/>
          <p:cNvSpPr/>
          <p:nvPr/>
        </p:nvSpPr>
        <p:spPr>
          <a:xfrm>
            <a:off x="126684" y="3286209"/>
            <a:ext cx="851515" cy="477054"/>
          </a:xfrm>
          <a:prstGeom prst="rect">
            <a:avLst/>
          </a:prstGeom>
        </p:spPr>
        <p:txBody>
          <a:bodyPr wrap="none">
            <a:spAutoFit/>
          </a:bodyPr>
          <a:lstStyle/>
          <a:p>
            <a:pPr algn="ctr"/>
            <a:r>
              <a:rPr lang="en-US" sz="1400" dirty="0" smtClean="0">
                <a:solidFill>
                  <a:srgbClr val="FF0000"/>
                </a:solidFill>
                <a:latin typeface="+mn-lt"/>
              </a:rPr>
              <a:t>SL22/42</a:t>
            </a:r>
          </a:p>
          <a:p>
            <a:pPr algn="ctr"/>
            <a:r>
              <a:rPr lang="en-US" sz="1100" dirty="0" smtClean="0">
                <a:solidFill>
                  <a:srgbClr val="FFFFFF">
                    <a:lumMod val="50000"/>
                  </a:srgbClr>
                </a:solidFill>
                <a:latin typeface="+mn-lt"/>
              </a:rPr>
              <a:t>Sled</a:t>
            </a:r>
            <a:endParaRPr lang="en-US" sz="1100" dirty="0">
              <a:solidFill>
                <a:srgbClr val="FFFFFF">
                  <a:lumMod val="50000"/>
                </a:srgbClr>
              </a:solidFill>
              <a:latin typeface="+mn-lt"/>
            </a:endParaRPr>
          </a:p>
        </p:txBody>
      </p:sp>
      <p:sp>
        <p:nvSpPr>
          <p:cNvPr id="51" name="TextBox 50"/>
          <p:cNvSpPr txBox="1"/>
          <p:nvPr/>
        </p:nvSpPr>
        <p:spPr>
          <a:xfrm>
            <a:off x="2198537" y="3880855"/>
            <a:ext cx="1573363" cy="600164"/>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“Hybrid” </a:t>
            </a:r>
          </a:p>
          <a:p>
            <a:pPr algn="ctr"/>
            <a:r>
              <a:rPr lang="en-US" sz="1100" dirty="0" err="1" smtClean="0">
                <a:solidFill>
                  <a:srgbClr val="000000"/>
                </a:solidFill>
                <a:latin typeface="+mj-lt"/>
              </a:rPr>
              <a:t>Pocketable</a:t>
            </a:r>
            <a:r>
              <a:rPr lang="en-US" sz="1100" dirty="0" smtClean="0">
                <a:solidFill>
                  <a:srgbClr val="000000"/>
                </a:solidFill>
                <a:latin typeface="+mj-lt"/>
              </a:rPr>
              <a:t> &amp; Usability</a:t>
            </a:r>
          </a:p>
        </p:txBody>
      </p:sp>
      <p:grpSp>
        <p:nvGrpSpPr>
          <p:cNvPr id="8" name="Group 56"/>
          <p:cNvGrpSpPr/>
          <p:nvPr/>
        </p:nvGrpSpPr>
        <p:grpSpPr>
          <a:xfrm>
            <a:off x="3864353" y="2388977"/>
            <a:ext cx="1008609" cy="1346728"/>
            <a:chOff x="4016750" y="2388975"/>
            <a:chExt cx="1008609" cy="1346728"/>
          </a:xfrm>
        </p:grpSpPr>
        <p:pic>
          <p:nvPicPr>
            <p:cNvPr id="48" name="Picture 47"/>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4263171" y="2388975"/>
              <a:ext cx="470624" cy="90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Rectangle 54"/>
            <p:cNvSpPr/>
            <p:nvPr/>
          </p:nvSpPr>
          <p:spPr>
            <a:xfrm>
              <a:off x="4016750" y="3258649"/>
              <a:ext cx="1008609" cy="477054"/>
            </a:xfrm>
            <a:prstGeom prst="rect">
              <a:avLst/>
            </a:prstGeom>
          </p:spPr>
          <p:txBody>
            <a:bodyPr wrap="none">
              <a:spAutoFit/>
            </a:bodyPr>
            <a:lstStyle/>
            <a:p>
              <a:pPr algn="ctr"/>
              <a:r>
                <a:rPr lang="en-US" sz="1400" dirty="0" smtClean="0">
                  <a:solidFill>
                    <a:srgbClr val="FF0000"/>
                  </a:solidFill>
                  <a:latin typeface="+mn-lt"/>
                </a:rPr>
                <a:t>DCT50</a:t>
              </a:r>
            </a:p>
            <a:p>
              <a:pPr algn="ctr"/>
              <a:r>
                <a:rPr lang="en-US" sz="1100" dirty="0" smtClean="0">
                  <a:solidFill>
                    <a:srgbClr val="FFFFFF">
                      <a:lumMod val="50000"/>
                    </a:srgbClr>
                  </a:solidFill>
                  <a:latin typeface="+mn-lt"/>
                </a:rPr>
                <a:t>“Fully Touch”</a:t>
              </a:r>
              <a:endParaRPr lang="en-US" sz="1100" dirty="0">
                <a:solidFill>
                  <a:srgbClr val="FFFFFF">
                    <a:lumMod val="50000"/>
                  </a:srgbClr>
                </a:solidFill>
                <a:latin typeface="+mn-lt"/>
              </a:endParaRPr>
            </a:p>
          </p:txBody>
        </p:sp>
      </p:grpSp>
      <p:sp>
        <p:nvSpPr>
          <p:cNvPr id="58" name="TextBox 57"/>
          <p:cNvSpPr txBox="1"/>
          <p:nvPr/>
        </p:nvSpPr>
        <p:spPr>
          <a:xfrm>
            <a:off x="3532041" y="3952786"/>
            <a:ext cx="1573363" cy="769441"/>
          </a:xfrm>
          <a:prstGeom prst="rect">
            <a:avLst/>
          </a:prstGeom>
          <a:noFill/>
          <a:effectLst/>
          <a:scene3d>
            <a:camera prst="orthographicFront"/>
            <a:lightRig rig="threePt" dir="t"/>
          </a:scene3d>
          <a:sp3d>
            <a:bevelT/>
          </a:sp3d>
        </p:spPr>
        <p:txBody>
          <a:bodyPr wrap="square" rtlCol="0">
            <a:spAutoFit/>
          </a:bodyPr>
          <a:lstStyle/>
          <a:p>
            <a:pPr algn="ctr"/>
            <a:r>
              <a:rPr lang="en-US" sz="1100" dirty="0" smtClean="0">
                <a:solidFill>
                  <a:srgbClr val="000000"/>
                </a:solidFill>
                <a:latin typeface="+mj-lt"/>
              </a:rPr>
              <a:t>Real-Time Connectivity &amp; Data Capture. </a:t>
            </a:r>
          </a:p>
          <a:p>
            <a:pPr algn="ctr"/>
            <a:r>
              <a:rPr lang="en-US" sz="1100" dirty="0" smtClean="0">
                <a:solidFill>
                  <a:srgbClr val="000000"/>
                </a:solidFill>
                <a:latin typeface="+mj-lt"/>
              </a:rPr>
              <a:t>Anytime. Anywhere.</a:t>
            </a:r>
          </a:p>
        </p:txBody>
      </p:sp>
      <p:sp>
        <p:nvSpPr>
          <p:cNvPr id="57" name="Rectangle 56"/>
          <p:cNvSpPr/>
          <p:nvPr/>
        </p:nvSpPr>
        <p:spPr bwMode="auto">
          <a:xfrm>
            <a:off x="3607904" y="2343150"/>
            <a:ext cx="1447800" cy="2362200"/>
          </a:xfrm>
          <a:prstGeom prst="rect">
            <a:avLst/>
          </a:prstGeom>
          <a:noFill/>
          <a:ln w="12699" cap="flat" cmpd="sng" algn="ctr">
            <a:solidFill>
              <a:srgbClr val="FF0000"/>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03585226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 Case Selector</a:t>
            </a:r>
            <a:br>
              <a:rPr lang="en-US" dirty="0" smtClean="0"/>
            </a:br>
            <a:r>
              <a:rPr lang="en-US" sz="1800" dirty="0" smtClean="0">
                <a:solidFill>
                  <a:srgbClr val="FF0000"/>
                </a:solidFill>
              </a:rPr>
              <a:t>Select the 2-pager that aligns with the target</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102838\AppData\Local\Microsoft\Windows\Temporary Internet Files\Content.IE5\YHWDU81N\Courier_Residence_118.jpg"/>
          <p:cNvPicPr>
            <a:picLocks noChangeAspect="1" noChangeArrowheads="1"/>
          </p:cNvPicPr>
          <p:nvPr/>
        </p:nvPicPr>
        <p:blipFill>
          <a:blip r:embed="rId2" cstate="email"/>
          <a:srcRect/>
          <a:stretch>
            <a:fillRect/>
          </a:stretch>
        </p:blipFill>
        <p:spPr bwMode="auto">
          <a:xfrm>
            <a:off x="0" y="0"/>
            <a:ext cx="9144000" cy="51435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On-Demand Delivery</a:t>
            </a:r>
            <a:endParaRPr lang="en-US" dirty="0">
              <a:solidFill>
                <a:schemeClr val="bg1"/>
              </a:solidFill>
            </a:endParaRPr>
          </a:p>
        </p:txBody>
      </p:sp>
      <p:sp>
        <p:nvSpPr>
          <p:cNvPr id="5" name="Rectangle 4"/>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6" name="Content Placeholder 2"/>
          <p:cNvSpPr txBox="1">
            <a:spLocks/>
          </p:cNvSpPr>
          <p:nvPr/>
        </p:nvSpPr>
        <p:spPr>
          <a:xfrm>
            <a:off x="3505200" y="8953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Business Challenge: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Intensified pressure to offer more efficient delivery services, while not compromising on customer service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Need to improve driver safety and productivity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Need to track goods and materials with greater proficiency, from initiation to delivery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Low productivity and utilization</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Staffing and </a:t>
            </a:r>
            <a:r>
              <a:rPr kumimoji="0" lang="en-US" sz="2000" b="0" i="0" u="none" strike="noStrike" kern="0" cap="none" spc="0" normalizeH="0" baseline="0" noProof="0" dirty="0" err="1" smtClean="0">
                <a:ln>
                  <a:noFill/>
                </a:ln>
                <a:solidFill>
                  <a:schemeClr val="tx1"/>
                </a:solidFill>
                <a:effectLst/>
                <a:uLnTx/>
                <a:uFillTx/>
                <a:latin typeface="+mn-lt"/>
              </a:rPr>
              <a:t>onboarding</a:t>
            </a:r>
            <a:r>
              <a:rPr kumimoji="0" lang="en-US" sz="2000" b="0" i="0" u="none" strike="noStrike" kern="0" cap="none" spc="0" normalizeH="0" baseline="0" noProof="0" dirty="0" smtClean="0">
                <a:ln>
                  <a:noFill/>
                </a:ln>
                <a:solidFill>
                  <a:schemeClr val="tx1"/>
                </a:solidFill>
                <a:effectLst/>
                <a:uLnTx/>
                <a:uFillTx/>
                <a:latin typeface="+mn-lt"/>
              </a:rPr>
              <a:t> limitations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On-Demand Delivery</a:t>
            </a:r>
            <a:endParaRPr lang="en-US" dirty="0"/>
          </a:p>
        </p:txBody>
      </p:sp>
      <p:sp>
        <p:nvSpPr>
          <p:cNvPr id="5" name="Rounded Rectangle 4"/>
          <p:cNvSpPr/>
          <p:nvPr/>
        </p:nvSpPr>
        <p:spPr bwMode="auto">
          <a:xfrm>
            <a:off x="228600" y="819150"/>
            <a:ext cx="2745619" cy="37338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2" name="Text Placeholder 2"/>
          <p:cNvSpPr txBox="1">
            <a:spLocks/>
          </p:cNvSpPr>
          <p:nvPr/>
        </p:nvSpPr>
        <p:spPr>
          <a:xfrm>
            <a:off x="2" y="4765006"/>
            <a:ext cx="9143999" cy="397545"/>
          </a:xfrm>
          <a:prstGeom prst="rect">
            <a:avLst/>
          </a:prstGeom>
          <a:solidFill>
            <a:srgbClr val="EE352F"/>
          </a:solidFill>
        </p:spPr>
        <p:txBody>
          <a:bodyPr/>
          <a:lstStyle>
            <a:lvl1pPr marL="174625" indent="-174625" algn="l" rtl="0" eaLnBrk="1" fontAlgn="base" hangingPunct="1">
              <a:lnSpc>
                <a:spcPct val="100000"/>
              </a:lnSpc>
              <a:spcBef>
                <a:spcPts val="1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573088" indent="-228600" algn="l" rtl="0" eaLnBrk="1" fontAlgn="base" hangingPunct="1">
              <a:lnSpc>
                <a:spcPct val="100000"/>
              </a:lnSpc>
              <a:spcBef>
                <a:spcPts val="0"/>
              </a:spcBef>
              <a:spcAft>
                <a:spcPts val="600"/>
              </a:spcAft>
              <a:buClr>
                <a:schemeClr val="tx1"/>
              </a:buClr>
              <a:buSzPct val="100000"/>
              <a:buFont typeface="Arial" panose="020B0604020202020204" pitchFamily="34" charset="0"/>
              <a:buChar char="‒"/>
              <a:defRPr sz="2000" b="1">
                <a:solidFill>
                  <a:schemeClr val="tx1"/>
                </a:solidFill>
                <a:latin typeface="+mn-lt"/>
                <a:ea typeface="ＭＳ Ｐゴシック" charset="0"/>
              </a:defRPr>
            </a:lvl2pPr>
            <a:lvl3pPr marL="804863" indent="-166688" algn="l" rtl="0" eaLnBrk="1" fontAlgn="base" hangingPunct="1">
              <a:lnSpc>
                <a:spcPct val="100000"/>
              </a:lnSpc>
              <a:spcBef>
                <a:spcPts val="0"/>
              </a:spcBef>
              <a:spcAft>
                <a:spcPts val="600"/>
              </a:spcAft>
              <a:buClr>
                <a:srgbClr val="DC241F"/>
              </a:buClr>
              <a:buSzPct val="90000"/>
              <a:buFont typeface="Wingdings" pitchFamily="2" charset="2"/>
              <a:buChar char="w"/>
              <a:defRPr>
                <a:solidFill>
                  <a:schemeClr val="tx1"/>
                </a:solidFill>
                <a:latin typeface="+mn-lt"/>
                <a:ea typeface="ＭＳ Ｐゴシック" charset="0"/>
              </a:defRPr>
            </a:lvl3pPr>
            <a:lvl4pPr marL="1146175" indent="-122238" algn="l" rtl="0" eaLnBrk="1" fontAlgn="base" hangingPunct="1">
              <a:spcBef>
                <a:spcPts val="0"/>
              </a:spcBef>
              <a:spcAft>
                <a:spcPts val="400"/>
              </a:spcAft>
              <a:buClrTx/>
              <a:buChar char="•"/>
              <a:tabLst/>
              <a:defRPr sz="1600">
                <a:solidFill>
                  <a:schemeClr val="tx1"/>
                </a:solidFill>
                <a:latin typeface="+mn-lt"/>
                <a:ea typeface="ＭＳ Ｐゴシック" charset="0"/>
              </a:defRPr>
            </a:lvl4pPr>
            <a:lvl5pPr marL="2330450" indent="-271463" algn="l" rtl="0" eaLnBrk="1" fontAlgn="base" hangingPunct="1">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1" fontAlgn="base" hangingPunct="1">
              <a:spcBef>
                <a:spcPct val="20000"/>
              </a:spcBef>
              <a:spcAft>
                <a:spcPct val="0"/>
              </a:spcAft>
              <a:buChar char="»"/>
              <a:defRPr sz="2000">
                <a:solidFill>
                  <a:schemeClr val="tx1"/>
                </a:solidFill>
                <a:latin typeface="Times New Roman" charset="0"/>
              </a:defRPr>
            </a:lvl6pPr>
            <a:lvl7pPr marL="3244850" indent="-271463" algn="l" rtl="0" eaLnBrk="1" fontAlgn="base" hangingPunct="1">
              <a:spcBef>
                <a:spcPct val="20000"/>
              </a:spcBef>
              <a:spcAft>
                <a:spcPct val="0"/>
              </a:spcAft>
              <a:buChar char="»"/>
              <a:defRPr sz="2000">
                <a:solidFill>
                  <a:schemeClr val="tx1"/>
                </a:solidFill>
                <a:latin typeface="Times New Roman" charset="0"/>
              </a:defRPr>
            </a:lvl7pPr>
            <a:lvl8pPr marL="3702050" indent="-271463" algn="l" rtl="0" eaLnBrk="1" fontAlgn="base" hangingPunct="1">
              <a:spcBef>
                <a:spcPct val="20000"/>
              </a:spcBef>
              <a:spcAft>
                <a:spcPct val="0"/>
              </a:spcAft>
              <a:buChar char="»"/>
              <a:defRPr sz="2000">
                <a:solidFill>
                  <a:schemeClr val="tx1"/>
                </a:solidFill>
                <a:latin typeface="Times New Roman" charset="0"/>
              </a:defRPr>
            </a:lvl8pPr>
            <a:lvl9pPr marL="4159250" indent="-271463" algn="l" rtl="0" eaLnBrk="1" fontAlgn="base" hangingPunct="1">
              <a:spcBef>
                <a:spcPct val="20000"/>
              </a:spcBef>
              <a:spcAft>
                <a:spcPct val="0"/>
              </a:spcAft>
              <a:buChar char="»"/>
              <a:defRPr sz="2000">
                <a:solidFill>
                  <a:schemeClr val="tx1"/>
                </a:solidFill>
                <a:latin typeface="Times New Roman" charset="0"/>
              </a:defRPr>
            </a:lvl9pPr>
          </a:lstStyle>
          <a:p>
            <a:pPr marL="0" indent="0" algn="ctr">
              <a:buNone/>
            </a:pPr>
            <a:r>
              <a:rPr lang="en-US" sz="2000" dirty="0" smtClean="0">
                <a:solidFill>
                  <a:srgbClr val="FFFFFF"/>
                </a:solidFill>
              </a:rPr>
              <a:t>Productivity Multiplier Is Achievable with This Refresh</a:t>
            </a:r>
            <a:endParaRPr lang="en-US" sz="2000" dirty="0">
              <a:solidFill>
                <a:srgbClr val="FFFFFF"/>
              </a:solidFill>
            </a:endParaRPr>
          </a:p>
        </p:txBody>
      </p:sp>
      <p:sp>
        <p:nvSpPr>
          <p:cNvPr id="23" name="Content Placeholder 2"/>
          <p:cNvSpPr>
            <a:spLocks noGrp="1"/>
          </p:cNvSpPr>
          <p:nvPr>
            <p:ph sz="half" idx="1"/>
          </p:nvPr>
        </p:nvSpPr>
        <p:spPr>
          <a:xfrm>
            <a:off x="3124200" y="819150"/>
            <a:ext cx="5715000" cy="3886200"/>
          </a:xfrm>
        </p:spPr>
        <p:txBody>
          <a:bodyPr>
            <a:noAutofit/>
          </a:bodyPr>
          <a:lstStyle/>
          <a:p>
            <a:r>
              <a:rPr lang="en-US" sz="1600" dirty="0" smtClean="0"/>
              <a:t>Process: </a:t>
            </a:r>
          </a:p>
          <a:p>
            <a:pPr lvl="1"/>
            <a:r>
              <a:rPr lang="en-US" sz="1100" b="0" dirty="0" smtClean="0"/>
              <a:t>Delivery of items through supply chain to final destination, including </a:t>
            </a:r>
            <a:r>
              <a:rPr lang="en-US" sz="1100" b="0" dirty="0" err="1" smtClean="0"/>
              <a:t>PoD</a:t>
            </a:r>
            <a:endParaRPr lang="en-US" sz="1100" b="0" dirty="0" smtClean="0"/>
          </a:p>
          <a:p>
            <a:r>
              <a:rPr lang="en-US" sz="1600" dirty="0" smtClean="0"/>
              <a:t>Environment:</a:t>
            </a:r>
          </a:p>
          <a:p>
            <a:pPr lvl="1"/>
            <a:r>
              <a:rPr lang="en-US" sz="1100" b="0" dirty="0" smtClean="0"/>
              <a:t>Usually in specialty vehicle, going up-down from height during loading/unloading, hybrid may go in-doors Residential/Commercial, charge customers for real-time information and prioritization of inventory/delivery</a:t>
            </a:r>
          </a:p>
          <a:p>
            <a:r>
              <a:rPr lang="en-US" sz="1600" dirty="0" smtClean="0"/>
              <a:t>User Persona:</a:t>
            </a:r>
          </a:p>
          <a:p>
            <a:pPr lvl="1"/>
            <a:r>
              <a:rPr lang="en-US" sz="1100" u="sng" dirty="0" smtClean="0">
                <a:solidFill>
                  <a:srgbClr val="000000"/>
                </a:solidFill>
              </a:rPr>
              <a:t>Ease of training</a:t>
            </a:r>
            <a:r>
              <a:rPr lang="en-US" sz="1100" b="0" dirty="0" smtClean="0">
                <a:solidFill>
                  <a:srgbClr val="000000"/>
                </a:solidFill>
              </a:rPr>
              <a:t>, especially with seasonality or high-turn-over</a:t>
            </a:r>
          </a:p>
          <a:p>
            <a:pPr lvl="1"/>
            <a:r>
              <a:rPr lang="en-US" sz="1100" b="0" dirty="0" smtClean="0">
                <a:solidFill>
                  <a:srgbClr val="000000"/>
                </a:solidFill>
              </a:rPr>
              <a:t>Highly mobile – needs for ergonomic design and easy </a:t>
            </a:r>
            <a:r>
              <a:rPr lang="en-US" sz="1100" u="sng" dirty="0" err="1" smtClean="0">
                <a:solidFill>
                  <a:srgbClr val="000000"/>
                </a:solidFill>
              </a:rPr>
              <a:t>pocketability</a:t>
            </a:r>
            <a:endParaRPr lang="en-US" sz="1100" u="sng" dirty="0" smtClean="0">
              <a:solidFill>
                <a:srgbClr val="000000"/>
              </a:solidFill>
            </a:endParaRPr>
          </a:p>
          <a:p>
            <a:pPr lvl="1"/>
            <a:r>
              <a:rPr lang="en-US" sz="1100" u="sng" dirty="0" smtClean="0">
                <a:solidFill>
                  <a:srgbClr val="000000"/>
                </a:solidFill>
              </a:rPr>
              <a:t>Performance </a:t>
            </a:r>
            <a:r>
              <a:rPr lang="en-US" sz="1100" b="0" dirty="0" smtClean="0">
                <a:solidFill>
                  <a:srgbClr val="000000"/>
                </a:solidFill>
              </a:rPr>
              <a:t> connectivity to central systems over LTE – important to maintain data connection for processing</a:t>
            </a:r>
          </a:p>
          <a:p>
            <a:pPr lvl="1"/>
            <a:r>
              <a:rPr lang="en-US" sz="1100" u="sng" dirty="0" smtClean="0">
                <a:solidFill>
                  <a:srgbClr val="000000"/>
                </a:solidFill>
              </a:rPr>
              <a:t>Scan performance</a:t>
            </a:r>
            <a:r>
              <a:rPr lang="en-US" sz="1100" b="0" dirty="0" smtClean="0">
                <a:solidFill>
                  <a:srgbClr val="000000"/>
                </a:solidFill>
              </a:rPr>
              <a:t>, ability to quickly scan and tag items in any environment</a:t>
            </a:r>
          </a:p>
          <a:p>
            <a:pPr lvl="1"/>
            <a:r>
              <a:rPr lang="en-US" sz="1100" b="0" dirty="0" smtClean="0">
                <a:solidFill>
                  <a:srgbClr val="000000"/>
                </a:solidFill>
              </a:rPr>
              <a:t>Secure </a:t>
            </a:r>
            <a:r>
              <a:rPr lang="en-US" sz="1100" u="sng" dirty="0" smtClean="0">
                <a:solidFill>
                  <a:srgbClr val="000000"/>
                </a:solidFill>
              </a:rPr>
              <a:t>rapid roll-out </a:t>
            </a:r>
            <a:r>
              <a:rPr lang="en-US" sz="1100" b="0" dirty="0" smtClean="0">
                <a:solidFill>
                  <a:srgbClr val="000000"/>
                </a:solidFill>
              </a:rPr>
              <a:t>of multiple applications</a:t>
            </a:r>
          </a:p>
          <a:p>
            <a:r>
              <a:rPr lang="en-US" sz="1600" dirty="0" smtClean="0"/>
              <a:t>Key Benefits/Attributes:</a:t>
            </a:r>
          </a:p>
          <a:p>
            <a:pPr lvl="1"/>
            <a:r>
              <a:rPr lang="en-US" sz="1100" dirty="0" smtClean="0"/>
              <a:t>Just-in-time/priority package deliver</a:t>
            </a:r>
          </a:p>
          <a:p>
            <a:pPr lvl="1"/>
            <a:r>
              <a:rPr lang="en-US" sz="1100" dirty="0" smtClean="0"/>
              <a:t>Improved productivity, reduce out-of-stock</a:t>
            </a:r>
          </a:p>
          <a:p>
            <a:pPr lvl="1"/>
            <a:r>
              <a:rPr lang="en-US" sz="1100" dirty="0" smtClean="0"/>
              <a:t>Fewer data errors</a:t>
            </a:r>
          </a:p>
          <a:p>
            <a:pPr lvl="1"/>
            <a:r>
              <a:rPr lang="en-US" sz="1100" dirty="0" smtClean="0"/>
              <a:t>Increase drop-offs per shift</a:t>
            </a:r>
          </a:p>
          <a:p>
            <a:pPr lvl="2"/>
            <a:endParaRPr lang="en-US" sz="800" b="0" dirty="0" smtClean="0">
              <a:solidFill>
                <a:srgbClr val="000000"/>
              </a:solidFill>
            </a:endParaRPr>
          </a:p>
          <a:p>
            <a:pPr lvl="1"/>
            <a:endParaRPr lang="en-US" sz="800" u="sng" dirty="0" smtClean="0">
              <a:solidFill>
                <a:srgbClr val="000000"/>
              </a:solidFill>
            </a:endParaRPr>
          </a:p>
          <a:p>
            <a:endParaRPr lang="en-US" sz="800" dirty="0"/>
          </a:p>
        </p:txBody>
      </p:sp>
      <p:pic>
        <p:nvPicPr>
          <p:cNvPr id="3074" name="Picture 2" descr="C:\Users\H102838\AppData\Local\Microsoft\Windows\Temporary Internet Files\Content.IE5\CNLJ5ELO\Courier_Residence_118.jpg"/>
          <p:cNvPicPr>
            <a:picLocks noChangeAspect="1" noChangeArrowheads="1"/>
          </p:cNvPicPr>
          <p:nvPr/>
        </p:nvPicPr>
        <p:blipFill>
          <a:blip r:embed="rId2" cstate="email"/>
          <a:srcRect/>
          <a:stretch>
            <a:fillRect/>
          </a:stretch>
        </p:blipFill>
        <p:spPr bwMode="auto">
          <a:xfrm>
            <a:off x="455915" y="895351"/>
            <a:ext cx="2211085" cy="1473136"/>
          </a:xfrm>
          <a:prstGeom prst="rect">
            <a:avLst/>
          </a:prstGeom>
          <a:noFill/>
          <a:effectLst>
            <a:softEdge rad="63500"/>
          </a:effectLst>
        </p:spPr>
      </p:pic>
      <p:pic>
        <p:nvPicPr>
          <p:cNvPr id="9" name="Picture 8" descr="Dolphin CT50.jpg"/>
          <p:cNvPicPr>
            <a:picLocks noChangeAspect="1"/>
          </p:cNvPicPr>
          <p:nvPr/>
        </p:nvPicPr>
        <p:blipFill>
          <a:blip r:embed="rId3" cstate="print"/>
          <a:srcRect b="5530"/>
          <a:stretch>
            <a:fillRect/>
          </a:stretch>
        </p:blipFill>
        <p:spPr>
          <a:xfrm>
            <a:off x="247424" y="2419350"/>
            <a:ext cx="2495776" cy="1981200"/>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102838\AppData\Local\Microsoft\Windows\Temporary Internet Files\Content.IE5\YHWDU81N\Field_Service_09_020.jpg"/>
          <p:cNvPicPr>
            <a:picLocks noChangeAspect="1" noChangeArrowheads="1"/>
          </p:cNvPicPr>
          <p:nvPr/>
        </p:nvPicPr>
        <p:blipFill>
          <a:blip r:embed="rId2" cstate="email"/>
          <a:srcRect/>
          <a:stretch>
            <a:fillRect/>
          </a:stretch>
        </p:blipFill>
        <p:spPr bwMode="auto">
          <a:xfrm>
            <a:off x="0" y="0"/>
            <a:ext cx="9144000" cy="51435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Remote Technician</a:t>
            </a:r>
            <a:endParaRPr lang="en-US" dirty="0">
              <a:solidFill>
                <a:schemeClr val="bg1"/>
              </a:solidFill>
            </a:endParaRPr>
          </a:p>
        </p:txBody>
      </p:sp>
      <p:sp>
        <p:nvSpPr>
          <p:cNvPr id="5" name="Rectangle 4"/>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10" name="Content Placeholder 2"/>
          <p:cNvSpPr txBox="1">
            <a:spLocks/>
          </p:cNvSpPr>
          <p:nvPr/>
        </p:nvSpPr>
        <p:spPr>
          <a:xfrm>
            <a:off x="3505200" y="8953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Business Challenge: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Lack of revenue growth at the point of service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High cost of field service resources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Long travel miles reducing employee efficiency and productivity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Low productivity and utilization</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New</a:t>
            </a:r>
            <a:r>
              <a:rPr kumimoji="0" lang="en-US" sz="2000" b="0" i="0" u="none" strike="noStrike" kern="0" cap="none" spc="0" normalizeH="0" noProof="0" dirty="0" smtClean="0">
                <a:ln>
                  <a:noFill/>
                </a:ln>
                <a:solidFill>
                  <a:schemeClr val="tx1"/>
                </a:solidFill>
                <a:effectLst/>
                <a:uLnTx/>
                <a:uFillTx/>
                <a:latin typeface="+mn-lt"/>
              </a:rPr>
              <a:t> workforce sourcing and </a:t>
            </a:r>
            <a:r>
              <a:rPr kumimoji="0" lang="en-US" sz="2000" b="0" i="0" u="none" strike="noStrike" kern="0" cap="none" spc="0" normalizeH="0" noProof="0" dirty="0" err="1" smtClean="0">
                <a:ln>
                  <a:noFill/>
                </a:ln>
                <a:solidFill>
                  <a:schemeClr val="tx1"/>
                </a:solidFill>
                <a:effectLst/>
                <a:uLnTx/>
                <a:uFillTx/>
                <a:latin typeface="+mn-lt"/>
              </a:rPr>
              <a:t>onboarding</a:t>
            </a:r>
            <a:endParaRPr kumimoji="0" lang="en-US" sz="2000" b="0" i="0" u="none" strike="noStrike" kern="0" cap="none" spc="0" normalizeH="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baseline="0" dirty="0" smtClean="0"/>
              <a:t>Intensified</a:t>
            </a:r>
            <a:r>
              <a:rPr lang="en-US" sz="2000" kern="0" dirty="0" smtClean="0"/>
              <a:t> pressure in providing superior service as a differentiator</a:t>
            </a:r>
            <a:endParaRPr kumimoji="0" lang="en-US" sz="2000" b="0" i="0" u="none" strike="noStrike" kern="0" cap="none" spc="0" normalizeH="0" baseline="0" noProof="0" dirty="0" smtClean="0">
              <a:ln>
                <a:noFill/>
              </a:ln>
              <a:solidFill>
                <a:schemeClr val="tx1"/>
              </a:solidFill>
              <a:effectLst/>
              <a:uLnTx/>
              <a:uFillTx/>
              <a:latin typeface="+mn-lt"/>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28600" y="742950"/>
            <a:ext cx="2745619" cy="38100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Remote Technician</a:t>
            </a:r>
            <a:endParaRPr lang="en-US" dirty="0"/>
          </a:p>
        </p:txBody>
      </p:sp>
      <p:sp>
        <p:nvSpPr>
          <p:cNvPr id="22" name="Text Placeholder 2"/>
          <p:cNvSpPr txBox="1">
            <a:spLocks/>
          </p:cNvSpPr>
          <p:nvPr/>
        </p:nvSpPr>
        <p:spPr>
          <a:xfrm>
            <a:off x="2" y="4765006"/>
            <a:ext cx="9143999" cy="397545"/>
          </a:xfrm>
          <a:prstGeom prst="rect">
            <a:avLst/>
          </a:prstGeom>
          <a:solidFill>
            <a:srgbClr val="EE352F"/>
          </a:solidFill>
        </p:spPr>
        <p:txBody>
          <a:bodyPr/>
          <a:lstStyle>
            <a:lvl1pPr marL="174625" indent="-174625" algn="l" rtl="0" eaLnBrk="1" fontAlgn="base" hangingPunct="1">
              <a:lnSpc>
                <a:spcPct val="100000"/>
              </a:lnSpc>
              <a:spcBef>
                <a:spcPts val="1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573088" indent="-228600" algn="l" rtl="0" eaLnBrk="1" fontAlgn="base" hangingPunct="1">
              <a:lnSpc>
                <a:spcPct val="100000"/>
              </a:lnSpc>
              <a:spcBef>
                <a:spcPts val="0"/>
              </a:spcBef>
              <a:spcAft>
                <a:spcPts val="600"/>
              </a:spcAft>
              <a:buClr>
                <a:schemeClr val="tx1"/>
              </a:buClr>
              <a:buSzPct val="100000"/>
              <a:buFont typeface="Arial" panose="020B0604020202020204" pitchFamily="34" charset="0"/>
              <a:buChar char="‒"/>
              <a:defRPr sz="2000" b="1">
                <a:solidFill>
                  <a:schemeClr val="tx1"/>
                </a:solidFill>
                <a:latin typeface="+mn-lt"/>
                <a:ea typeface="ＭＳ Ｐゴシック" charset="0"/>
              </a:defRPr>
            </a:lvl2pPr>
            <a:lvl3pPr marL="804863" indent="-166688" algn="l" rtl="0" eaLnBrk="1" fontAlgn="base" hangingPunct="1">
              <a:lnSpc>
                <a:spcPct val="100000"/>
              </a:lnSpc>
              <a:spcBef>
                <a:spcPts val="0"/>
              </a:spcBef>
              <a:spcAft>
                <a:spcPts val="600"/>
              </a:spcAft>
              <a:buClr>
                <a:srgbClr val="DC241F"/>
              </a:buClr>
              <a:buSzPct val="90000"/>
              <a:buFont typeface="Wingdings" pitchFamily="2" charset="2"/>
              <a:buChar char="w"/>
              <a:defRPr>
                <a:solidFill>
                  <a:schemeClr val="tx1"/>
                </a:solidFill>
                <a:latin typeface="+mn-lt"/>
                <a:ea typeface="ＭＳ Ｐゴシック" charset="0"/>
              </a:defRPr>
            </a:lvl3pPr>
            <a:lvl4pPr marL="1146175" indent="-122238" algn="l" rtl="0" eaLnBrk="1" fontAlgn="base" hangingPunct="1">
              <a:spcBef>
                <a:spcPts val="0"/>
              </a:spcBef>
              <a:spcAft>
                <a:spcPts val="400"/>
              </a:spcAft>
              <a:buClrTx/>
              <a:buChar char="•"/>
              <a:tabLst/>
              <a:defRPr sz="1600">
                <a:solidFill>
                  <a:schemeClr val="tx1"/>
                </a:solidFill>
                <a:latin typeface="+mn-lt"/>
                <a:ea typeface="ＭＳ Ｐゴシック" charset="0"/>
              </a:defRPr>
            </a:lvl4pPr>
            <a:lvl5pPr marL="2330450" indent="-271463" algn="l" rtl="0" eaLnBrk="1" fontAlgn="base" hangingPunct="1">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1" fontAlgn="base" hangingPunct="1">
              <a:spcBef>
                <a:spcPct val="20000"/>
              </a:spcBef>
              <a:spcAft>
                <a:spcPct val="0"/>
              </a:spcAft>
              <a:buChar char="»"/>
              <a:defRPr sz="2000">
                <a:solidFill>
                  <a:schemeClr val="tx1"/>
                </a:solidFill>
                <a:latin typeface="Times New Roman" charset="0"/>
              </a:defRPr>
            </a:lvl6pPr>
            <a:lvl7pPr marL="3244850" indent="-271463" algn="l" rtl="0" eaLnBrk="1" fontAlgn="base" hangingPunct="1">
              <a:spcBef>
                <a:spcPct val="20000"/>
              </a:spcBef>
              <a:spcAft>
                <a:spcPct val="0"/>
              </a:spcAft>
              <a:buChar char="»"/>
              <a:defRPr sz="2000">
                <a:solidFill>
                  <a:schemeClr val="tx1"/>
                </a:solidFill>
                <a:latin typeface="Times New Roman" charset="0"/>
              </a:defRPr>
            </a:lvl7pPr>
            <a:lvl8pPr marL="3702050" indent="-271463" algn="l" rtl="0" eaLnBrk="1" fontAlgn="base" hangingPunct="1">
              <a:spcBef>
                <a:spcPct val="20000"/>
              </a:spcBef>
              <a:spcAft>
                <a:spcPct val="0"/>
              </a:spcAft>
              <a:buChar char="»"/>
              <a:defRPr sz="2000">
                <a:solidFill>
                  <a:schemeClr val="tx1"/>
                </a:solidFill>
                <a:latin typeface="Times New Roman" charset="0"/>
              </a:defRPr>
            </a:lvl8pPr>
            <a:lvl9pPr marL="4159250" indent="-271463" algn="l" rtl="0" eaLnBrk="1" fontAlgn="base" hangingPunct="1">
              <a:spcBef>
                <a:spcPct val="20000"/>
              </a:spcBef>
              <a:spcAft>
                <a:spcPct val="0"/>
              </a:spcAft>
              <a:buChar char="»"/>
              <a:defRPr sz="2000">
                <a:solidFill>
                  <a:schemeClr val="tx1"/>
                </a:solidFill>
                <a:latin typeface="Times New Roman" charset="0"/>
              </a:defRPr>
            </a:lvl9pPr>
          </a:lstStyle>
          <a:p>
            <a:pPr marL="0" indent="0" algn="ctr">
              <a:buNone/>
            </a:pPr>
            <a:r>
              <a:rPr lang="en-US" sz="2000" dirty="0" smtClean="0">
                <a:solidFill>
                  <a:srgbClr val="FFFFFF"/>
                </a:solidFill>
              </a:rPr>
              <a:t>Link Just-in-Time Inventory to the Field</a:t>
            </a:r>
            <a:endParaRPr lang="en-US" sz="2000" dirty="0">
              <a:solidFill>
                <a:srgbClr val="FFFFFF"/>
              </a:solidFill>
            </a:endParaRPr>
          </a:p>
        </p:txBody>
      </p:sp>
      <p:sp>
        <p:nvSpPr>
          <p:cNvPr id="23" name="Content Placeholder 2"/>
          <p:cNvSpPr>
            <a:spLocks noGrp="1"/>
          </p:cNvSpPr>
          <p:nvPr>
            <p:ph sz="half" idx="1"/>
          </p:nvPr>
        </p:nvSpPr>
        <p:spPr>
          <a:xfrm>
            <a:off x="3124200" y="666751"/>
            <a:ext cx="5715000" cy="4114799"/>
          </a:xfrm>
        </p:spPr>
        <p:txBody>
          <a:bodyPr>
            <a:noAutofit/>
          </a:bodyPr>
          <a:lstStyle/>
          <a:p>
            <a:r>
              <a:rPr lang="en-US" sz="1400" dirty="0" smtClean="0"/>
              <a:t>Process: </a:t>
            </a:r>
          </a:p>
          <a:p>
            <a:pPr lvl="1"/>
            <a:r>
              <a:rPr lang="en-US" sz="1050" b="0" dirty="0" smtClean="0"/>
              <a:t>To collect job related information and assignment, use of navigation for job routing and reporting and provide information on-site. Serve as connection back to the centralized system and customer issue log report submissions</a:t>
            </a:r>
          </a:p>
          <a:p>
            <a:r>
              <a:rPr lang="en-US" sz="1400" dirty="0" smtClean="0"/>
              <a:t>Environment:</a:t>
            </a:r>
          </a:p>
          <a:p>
            <a:pPr lvl="1"/>
            <a:r>
              <a:rPr lang="en-US" sz="1050" b="0" dirty="0" smtClean="0"/>
              <a:t>Usually service vehicle with various levels of equipment, can provide spares as part of existing contract or bill later, hybrid may go in-doors Residential/Commercial</a:t>
            </a:r>
          </a:p>
          <a:p>
            <a:pPr lvl="1"/>
            <a:r>
              <a:rPr lang="en-US" sz="1050" b="0" dirty="0" smtClean="0"/>
              <a:t>Highly trained, technically savvy, will adapt to new tech quickly, usually focused on jobs-per-day</a:t>
            </a:r>
          </a:p>
          <a:p>
            <a:r>
              <a:rPr lang="en-US" sz="1400" dirty="0" smtClean="0"/>
              <a:t>User Persona:</a:t>
            </a:r>
          </a:p>
          <a:p>
            <a:pPr lvl="1"/>
            <a:r>
              <a:rPr lang="en-US" sz="1050" u="sng" dirty="0" smtClean="0">
                <a:solidFill>
                  <a:srgbClr val="000000"/>
                </a:solidFill>
              </a:rPr>
              <a:t>Ease of training</a:t>
            </a:r>
            <a:r>
              <a:rPr lang="en-US" sz="1050" b="0" dirty="0" smtClean="0">
                <a:solidFill>
                  <a:srgbClr val="000000"/>
                </a:solidFill>
              </a:rPr>
              <a:t>, especially with seasonality or high-turn-over</a:t>
            </a:r>
          </a:p>
          <a:p>
            <a:pPr lvl="1"/>
            <a:r>
              <a:rPr lang="en-US" sz="1050" b="0" dirty="0" smtClean="0">
                <a:solidFill>
                  <a:srgbClr val="000000"/>
                </a:solidFill>
              </a:rPr>
              <a:t>Highly mobile – needs for ergonomic design and easy </a:t>
            </a:r>
            <a:r>
              <a:rPr lang="en-US" sz="1050" u="sng" dirty="0" err="1" smtClean="0">
                <a:solidFill>
                  <a:srgbClr val="000000"/>
                </a:solidFill>
              </a:rPr>
              <a:t>pocketability</a:t>
            </a:r>
            <a:endParaRPr lang="en-US" sz="1050" u="sng" dirty="0" smtClean="0">
              <a:solidFill>
                <a:srgbClr val="000000"/>
              </a:solidFill>
            </a:endParaRPr>
          </a:p>
          <a:p>
            <a:pPr lvl="1"/>
            <a:r>
              <a:rPr lang="en-US" sz="1050" u="sng" dirty="0" smtClean="0">
                <a:solidFill>
                  <a:srgbClr val="000000"/>
                </a:solidFill>
              </a:rPr>
              <a:t>Performance </a:t>
            </a:r>
            <a:r>
              <a:rPr lang="en-US" sz="1050" b="0" dirty="0" smtClean="0">
                <a:solidFill>
                  <a:srgbClr val="000000"/>
                </a:solidFill>
              </a:rPr>
              <a:t> connectivity to central systems over LTE – important to maintain data connection for processing</a:t>
            </a:r>
          </a:p>
          <a:p>
            <a:pPr lvl="1"/>
            <a:r>
              <a:rPr lang="en-US" sz="1050" u="sng" dirty="0" smtClean="0">
                <a:solidFill>
                  <a:srgbClr val="000000"/>
                </a:solidFill>
              </a:rPr>
              <a:t>Scan performance</a:t>
            </a:r>
            <a:r>
              <a:rPr lang="en-US" sz="1050" b="0" dirty="0" smtClean="0">
                <a:solidFill>
                  <a:srgbClr val="000000"/>
                </a:solidFill>
              </a:rPr>
              <a:t>, ability to quickly scan and tag items in any environment</a:t>
            </a:r>
          </a:p>
          <a:p>
            <a:pPr lvl="1"/>
            <a:r>
              <a:rPr lang="en-US" sz="1050" b="0" dirty="0" smtClean="0">
                <a:solidFill>
                  <a:srgbClr val="000000"/>
                </a:solidFill>
              </a:rPr>
              <a:t>Secure </a:t>
            </a:r>
            <a:r>
              <a:rPr lang="en-US" sz="1050" u="sng" dirty="0" smtClean="0">
                <a:solidFill>
                  <a:srgbClr val="000000"/>
                </a:solidFill>
              </a:rPr>
              <a:t>rapid roll-out </a:t>
            </a:r>
            <a:r>
              <a:rPr lang="en-US" sz="1050" b="0" dirty="0" smtClean="0">
                <a:solidFill>
                  <a:srgbClr val="000000"/>
                </a:solidFill>
              </a:rPr>
              <a:t>of multiple applications</a:t>
            </a:r>
          </a:p>
          <a:p>
            <a:r>
              <a:rPr lang="en-US" sz="1400" dirty="0" smtClean="0"/>
              <a:t>Key Benefits/Attributes:</a:t>
            </a:r>
          </a:p>
          <a:p>
            <a:pPr lvl="1"/>
            <a:r>
              <a:rPr lang="en-US" sz="1050" dirty="0" smtClean="0"/>
              <a:t>Automated collection of asset management &amp; inventory count data</a:t>
            </a:r>
          </a:p>
          <a:p>
            <a:pPr lvl="1"/>
            <a:r>
              <a:rPr lang="en-US" sz="1050" dirty="0" smtClean="0"/>
              <a:t>Improved Productivity -&gt; Lead to more repairs with fewer work hours</a:t>
            </a:r>
          </a:p>
          <a:p>
            <a:pPr lvl="1"/>
            <a:r>
              <a:rPr lang="en-US" sz="1050" dirty="0" smtClean="0"/>
              <a:t>Fewer data errors</a:t>
            </a:r>
          </a:p>
          <a:p>
            <a:pPr lvl="1"/>
            <a:r>
              <a:rPr lang="en-US" sz="1050" dirty="0" smtClean="0"/>
              <a:t>Increase amount of visits per shift</a:t>
            </a:r>
          </a:p>
          <a:p>
            <a:pPr lvl="1"/>
            <a:r>
              <a:rPr lang="en-US" sz="1050" dirty="0" smtClean="0"/>
              <a:t>Integration with related business systems</a:t>
            </a:r>
            <a:endParaRPr lang="en-US" sz="1050" dirty="0"/>
          </a:p>
        </p:txBody>
      </p:sp>
      <p:pic>
        <p:nvPicPr>
          <p:cNvPr id="8" name="Picture 2" descr="C:\Users\H102838\AppData\Local\Microsoft\Windows\Temporary Internet Files\Content.IE5\YHWDU81N\Field_Service_09_020.jpg"/>
          <p:cNvPicPr>
            <a:picLocks noChangeAspect="1" noChangeArrowheads="1"/>
          </p:cNvPicPr>
          <p:nvPr/>
        </p:nvPicPr>
        <p:blipFill>
          <a:blip r:embed="rId2" cstate="email"/>
          <a:srcRect/>
          <a:stretch>
            <a:fillRect/>
          </a:stretch>
        </p:blipFill>
        <p:spPr bwMode="auto">
          <a:xfrm>
            <a:off x="381000" y="959738"/>
            <a:ext cx="2286000" cy="1285875"/>
          </a:xfrm>
          <a:prstGeom prst="rect">
            <a:avLst/>
          </a:prstGeom>
          <a:noFill/>
          <a:effectLst>
            <a:softEdge rad="63500"/>
          </a:effectLst>
        </p:spPr>
      </p:pic>
      <p:pic>
        <p:nvPicPr>
          <p:cNvPr id="10" name="Picture 9" descr="Dolphin CT50.jpg"/>
          <p:cNvPicPr>
            <a:picLocks noChangeAspect="1"/>
          </p:cNvPicPr>
          <p:nvPr/>
        </p:nvPicPr>
        <p:blipFill>
          <a:blip r:embed="rId3" cstate="print"/>
          <a:srcRect b="5530"/>
          <a:stretch>
            <a:fillRect/>
          </a:stretch>
        </p:blipFill>
        <p:spPr>
          <a:xfrm>
            <a:off x="381000" y="2266949"/>
            <a:ext cx="2421574" cy="1922297"/>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102838\AppData\Local\Microsoft\Windows\Temporary Internet Files\Content.IE5\P8XR5T3U\CN51_DSD_130.jpg"/>
          <p:cNvPicPr>
            <a:picLocks noChangeAspect="1" noChangeArrowheads="1"/>
          </p:cNvPicPr>
          <p:nvPr/>
        </p:nvPicPr>
        <p:blipFill>
          <a:blip r:embed="rId2" cstate="email"/>
          <a:srcRect/>
          <a:stretch>
            <a:fillRect/>
          </a:stretch>
        </p:blipFill>
        <p:spPr bwMode="auto">
          <a:xfrm>
            <a:off x="0" y="0"/>
            <a:ext cx="9144000" cy="51435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Field Engagement</a:t>
            </a:r>
            <a:endParaRPr lang="en-US" dirty="0">
              <a:solidFill>
                <a:schemeClr val="bg1"/>
              </a:solidFill>
            </a:endParaRPr>
          </a:p>
        </p:txBody>
      </p:sp>
      <p:sp>
        <p:nvSpPr>
          <p:cNvPr id="4" name="Rectangle 3"/>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a:xfrm>
            <a:off x="3505200" y="8191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Business Challenge:</a:t>
            </a:r>
          </a:p>
          <a:p>
            <a:pPr lvl="1" indent="-168275" fontAlgn="base">
              <a:lnSpc>
                <a:spcPct val="85000"/>
              </a:lnSpc>
              <a:spcBef>
                <a:spcPct val="30000"/>
              </a:spcBef>
              <a:spcAft>
                <a:spcPct val="0"/>
              </a:spcAft>
              <a:buClr>
                <a:srgbClr val="0053A5"/>
              </a:buClr>
              <a:buSzPct val="120000"/>
              <a:buFont typeface="Arial" charset="0"/>
              <a:buChar char="-"/>
            </a:pPr>
            <a:r>
              <a:rPr lang="en-US" sz="1900" kern="0" dirty="0" smtClean="0"/>
              <a:t>Intensified pressure to offer more efficient delivery services, while not compromising on customer service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mn-lt"/>
              </a:rPr>
              <a:t>Growing competition and price pressure from other</a:t>
            </a:r>
            <a:r>
              <a:rPr kumimoji="0" lang="en-US" sz="1900" b="0" i="0" u="none" strike="noStrike" kern="0" cap="none" spc="0" normalizeH="0" noProof="0" dirty="0" smtClean="0">
                <a:ln>
                  <a:noFill/>
                </a:ln>
                <a:solidFill>
                  <a:schemeClr val="tx1"/>
                </a:solidFill>
                <a:effectLst/>
                <a:uLnTx/>
                <a:uFillTx/>
                <a:latin typeface="+mn-lt"/>
              </a:rPr>
              <a:t> suppliers/ private labels</a:t>
            </a:r>
            <a:endParaRPr kumimoji="0" lang="en-US" sz="1900" b="0"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mn-lt"/>
              </a:rPr>
              <a:t>Escalating costs to manage/maintain vehicle</a:t>
            </a:r>
            <a:r>
              <a:rPr kumimoji="0" lang="en-US" sz="1900" b="0" i="0" u="none" strike="noStrike" kern="0" cap="none" spc="0" normalizeH="0" noProof="0" dirty="0" smtClean="0">
                <a:ln>
                  <a:noFill/>
                </a:ln>
                <a:solidFill>
                  <a:schemeClr val="tx1"/>
                </a:solidFill>
                <a:effectLst/>
                <a:uLnTx/>
                <a:uFillTx/>
                <a:latin typeface="+mn-lt"/>
              </a:rPr>
              <a:t> fleet</a:t>
            </a:r>
            <a:endParaRPr kumimoji="0" lang="en-US" sz="1900" b="0"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mn-lt"/>
              </a:rPr>
              <a:t>Need to reduce overall transaction costs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mn-lt"/>
              </a:rPr>
              <a:t>New workforce sourcing and </a:t>
            </a:r>
            <a:r>
              <a:rPr kumimoji="0" lang="en-US" sz="1900" b="0" i="0" u="none" strike="noStrike" kern="0" cap="none" spc="0" normalizeH="0" baseline="0" noProof="0" dirty="0" err="1" smtClean="0">
                <a:ln>
                  <a:noFill/>
                </a:ln>
                <a:solidFill>
                  <a:schemeClr val="tx1"/>
                </a:solidFill>
                <a:effectLst/>
                <a:uLnTx/>
                <a:uFillTx/>
                <a:latin typeface="+mn-lt"/>
              </a:rPr>
              <a:t>onboarding</a:t>
            </a:r>
            <a:endParaRPr kumimoji="0" lang="en-US" sz="1900" b="0"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mn-lt"/>
              </a:rPr>
              <a:t>Peak seasons put strain on customer service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Audience? – Use Case</a:t>
            </a:r>
            <a:endParaRPr lang="en-US" dirty="0"/>
          </a:p>
        </p:txBody>
      </p:sp>
      <p:sp>
        <p:nvSpPr>
          <p:cNvPr id="13" name="Rounded Rectangle 12"/>
          <p:cNvSpPr/>
          <p:nvPr/>
        </p:nvSpPr>
        <p:spPr bwMode="auto">
          <a:xfrm>
            <a:off x="72390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6" name="Rounded Rectangle 15"/>
          <p:cNvSpPr/>
          <p:nvPr/>
        </p:nvSpPr>
        <p:spPr bwMode="auto">
          <a:xfrm>
            <a:off x="37338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19812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2286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5" name="Content Placeholder 2"/>
          <p:cNvSpPr>
            <a:spLocks noGrp="1"/>
          </p:cNvSpPr>
          <p:nvPr>
            <p:ph idx="1"/>
          </p:nvPr>
        </p:nvSpPr>
        <p:spPr>
          <a:xfrm>
            <a:off x="7239000" y="1626870"/>
            <a:ext cx="1600200" cy="3276600"/>
          </a:xfrm>
        </p:spPr>
        <p:txBody>
          <a:bodyPr/>
          <a:lstStyle/>
          <a:p>
            <a:pPr marL="0" indent="0">
              <a:buNone/>
            </a:pPr>
            <a:r>
              <a:rPr lang="en-US" sz="1000" dirty="0" smtClean="0"/>
              <a:t>Audit &amp; Metering</a:t>
            </a:r>
          </a:p>
          <a:p>
            <a:r>
              <a:rPr lang="en-US" sz="900" b="0" dirty="0" smtClean="0"/>
              <a:t>Inspection</a:t>
            </a:r>
          </a:p>
          <a:p>
            <a:r>
              <a:rPr lang="en-US" sz="900" b="0" dirty="0" smtClean="0"/>
              <a:t>Quality control</a:t>
            </a:r>
          </a:p>
          <a:p>
            <a:r>
              <a:rPr lang="en-US" sz="900" b="0" dirty="0" smtClean="0"/>
              <a:t>Supplier performance</a:t>
            </a:r>
          </a:p>
          <a:p>
            <a:r>
              <a:rPr lang="en-US" sz="900" b="0" dirty="0" smtClean="0"/>
              <a:t>Records maintenance</a:t>
            </a:r>
          </a:p>
          <a:p>
            <a:r>
              <a:rPr lang="en-US" sz="900" b="0" dirty="0" smtClean="0"/>
              <a:t>Product testing</a:t>
            </a:r>
          </a:p>
          <a:p>
            <a:r>
              <a:rPr lang="en-US" sz="900" b="0" dirty="0" smtClean="0"/>
              <a:t>Documentation</a:t>
            </a:r>
          </a:p>
          <a:p>
            <a:r>
              <a:rPr lang="en-US" sz="900" b="0" dirty="0" smtClean="0"/>
              <a:t>Process improvement</a:t>
            </a:r>
          </a:p>
          <a:p>
            <a:r>
              <a:rPr lang="en-US" sz="900" b="0" dirty="0" smtClean="0"/>
              <a:t>Compliance</a:t>
            </a:r>
          </a:p>
          <a:p>
            <a:pPr>
              <a:buNone/>
            </a:pPr>
            <a:r>
              <a:rPr lang="en-US" sz="1000" dirty="0" smtClean="0"/>
              <a:t>Key Business Advantages</a:t>
            </a:r>
          </a:p>
          <a:p>
            <a:r>
              <a:rPr lang="en-US" sz="900" b="0" dirty="0" smtClean="0"/>
              <a:t>Cost-effective regulator compliance</a:t>
            </a:r>
          </a:p>
          <a:p>
            <a:r>
              <a:rPr lang="en-US" sz="900" b="0" dirty="0" smtClean="0"/>
              <a:t>Improved productivity</a:t>
            </a:r>
          </a:p>
          <a:p>
            <a:r>
              <a:rPr lang="en-US" sz="900" b="0" dirty="0" smtClean="0"/>
              <a:t>Fewer data errors</a:t>
            </a:r>
          </a:p>
          <a:p>
            <a:pPr lvl="1">
              <a:buNone/>
            </a:pPr>
            <a:endParaRPr lang="en-US" sz="900" dirty="0"/>
          </a:p>
        </p:txBody>
      </p:sp>
      <p:sp>
        <p:nvSpPr>
          <p:cNvPr id="26" name="Content Placeholder 2"/>
          <p:cNvSpPr txBox="1">
            <a:spLocks/>
          </p:cNvSpPr>
          <p:nvPr/>
        </p:nvSpPr>
        <p:spPr bwMode="auto">
          <a:xfrm>
            <a:off x="3733800" y="1626870"/>
            <a:ext cx="1524000" cy="31300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Field Engagement</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Price/ inventory checks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Loyalty apps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Item locator/ ordering</a:t>
            </a:r>
          </a:p>
          <a:p>
            <a:pPr marL="174625" lvl="0" indent="-174625" fontAlgn="base">
              <a:lnSpc>
                <a:spcPct val="85000"/>
              </a:lnSpc>
              <a:spcBef>
                <a:spcPct val="30000"/>
              </a:spcBef>
              <a:spcAft>
                <a:spcPct val="0"/>
              </a:spcAft>
              <a:buClr>
                <a:srgbClr val="DC241F"/>
              </a:buClr>
              <a:buFontTx/>
              <a:buChar char="•"/>
            </a:pPr>
            <a:r>
              <a:rPr lang="en-US" sz="900" kern="0" dirty="0" err="1" smtClean="0">
                <a:solidFill>
                  <a:srgbClr val="000000"/>
                </a:solidFill>
              </a:rPr>
              <a:t>Clienteling</a:t>
            </a:r>
            <a:endParaRPr lang="en-US" sz="900" kern="0" dirty="0" smtClean="0">
              <a:solidFill>
                <a:srgbClr val="000000"/>
              </a:solidFill>
            </a:endParaRP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Electronic couponing</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Cross channel fulfillment</a:t>
            </a:r>
          </a:p>
          <a:p>
            <a:pPr marL="174625" lvl="0" indent="-174625" fontAlgn="base">
              <a:lnSpc>
                <a:spcPct val="85000"/>
              </a:lnSpc>
              <a:spcBef>
                <a:spcPct val="30000"/>
              </a:spcBef>
              <a:spcAft>
                <a:spcPct val="0"/>
              </a:spcAft>
              <a:buClr>
                <a:srgbClr val="DC241F"/>
              </a:buClr>
            </a:pPr>
            <a:r>
              <a:rPr lang="en-US" sz="1000" b="1" kern="0" dirty="0" smtClean="0">
                <a:solidFill>
                  <a:srgbClr val="000000"/>
                </a:solidFill>
              </a:rPr>
              <a:t>Key Business Advantages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Increased sales</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Better customer service</a:t>
            </a:r>
          </a:p>
          <a:p>
            <a:pPr marL="174625" lvl="0" indent="-174625" fontAlgn="base">
              <a:lnSpc>
                <a:spcPct val="85000"/>
              </a:lnSpc>
              <a:spcBef>
                <a:spcPct val="30000"/>
              </a:spcBef>
              <a:spcAft>
                <a:spcPct val="0"/>
              </a:spcAft>
              <a:buClr>
                <a:srgbClr val="DC241F"/>
              </a:buClr>
              <a:buFontTx/>
              <a:buChar char="•"/>
            </a:pPr>
            <a:r>
              <a:rPr lang="en-US" sz="900" kern="0" dirty="0" smtClean="0">
                <a:solidFill>
                  <a:srgbClr val="000000"/>
                </a:solidFill>
              </a:rPr>
              <a:t>Faster response</a:t>
            </a:r>
            <a:endParaRPr kumimoji="0" lang="en-US" sz="900" b="1" i="0" u="none" strike="noStrike" kern="0" cap="none" spc="0" normalizeH="0" baseline="0" noProof="0" dirty="0">
              <a:ln>
                <a:noFill/>
              </a:ln>
              <a:solidFill>
                <a:schemeClr val="tx1"/>
              </a:solidFill>
              <a:effectLst/>
              <a:uLnTx/>
              <a:uFillTx/>
            </a:endParaRPr>
          </a:p>
        </p:txBody>
      </p:sp>
      <p:sp>
        <p:nvSpPr>
          <p:cNvPr id="27" name="Content Placeholder 2"/>
          <p:cNvSpPr txBox="1">
            <a:spLocks/>
          </p:cNvSpPr>
          <p:nvPr/>
        </p:nvSpPr>
        <p:spPr bwMode="auto">
          <a:xfrm>
            <a:off x="228600" y="1626870"/>
            <a:ext cx="1524000" cy="3048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On-Demand Delivery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Proof</a:t>
            </a:r>
            <a:r>
              <a:rPr kumimoji="0" lang="en-US" sz="900" b="0" i="0" u="none" strike="noStrike" kern="0" cap="none" spc="0" normalizeH="0" noProof="0" dirty="0" smtClean="0">
                <a:ln>
                  <a:noFill/>
                </a:ln>
                <a:solidFill>
                  <a:schemeClr val="tx1"/>
                </a:solidFill>
                <a:effectLst/>
                <a:uLnTx/>
                <a:uFillTx/>
              </a:rPr>
              <a:t> of Delivery</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noProof="0" dirty="0" smtClean="0">
                <a:ln>
                  <a:noFill/>
                </a:ln>
                <a:solidFill>
                  <a:schemeClr val="tx1"/>
                </a:solidFill>
                <a:effectLst/>
                <a:uLnTx/>
                <a:uFillTx/>
              </a:rPr>
              <a:t>Navigation Assistance</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Document</a:t>
            </a:r>
            <a:r>
              <a:rPr kumimoji="0" lang="en-US" sz="900" b="0" i="0" u="none" strike="noStrike" kern="0" cap="none" spc="0" normalizeH="0" noProof="0" dirty="0" smtClean="0">
                <a:ln>
                  <a:noFill/>
                </a:ln>
                <a:solidFill>
                  <a:schemeClr val="tx1"/>
                </a:solidFill>
                <a:effectLst/>
                <a:uLnTx/>
                <a:uFillTx/>
              </a:rPr>
              <a:t> Entry</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Arrange displays</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Price checking/ markdown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Returns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Increased volumes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Customer service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Faster response time to requests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Improved productivity</a:t>
            </a:r>
            <a:endParaRPr kumimoji="0" lang="en-US" sz="900" b="0" i="0" u="none" strike="noStrike" kern="0" cap="none" spc="0" normalizeH="0" baseline="0" noProof="0" dirty="0" smtClean="0">
              <a:ln>
                <a:noFill/>
              </a:ln>
              <a:solidFill>
                <a:schemeClr val="tx1"/>
              </a:solidFill>
              <a:effectLst/>
              <a:uLnTx/>
              <a:uFillTx/>
            </a:endParaRPr>
          </a:p>
        </p:txBody>
      </p:sp>
      <p:sp>
        <p:nvSpPr>
          <p:cNvPr id="28" name="Content Placeholder 2"/>
          <p:cNvSpPr txBox="1">
            <a:spLocks/>
          </p:cNvSpPr>
          <p:nvPr/>
        </p:nvSpPr>
        <p:spPr bwMode="auto">
          <a:xfrm>
            <a:off x="1981200" y="1626870"/>
            <a:ext cx="1524000" cy="313006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Remote Technician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Work-list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Information Distribution</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Inventory maintenance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Spare/broken parts ordering</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Asset protection</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Manage contract cost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Faster response time to customers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noProof="0" dirty="0" smtClean="0"/>
              <a:t>Improved cost control</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i="0" u="none" strike="noStrike" kern="0" cap="none" spc="0" normalizeH="0" baseline="0" dirty="0" smtClean="0">
                <a:ln>
                  <a:noFill/>
                </a:ln>
                <a:solidFill>
                  <a:schemeClr val="tx1"/>
                </a:solidFill>
                <a:effectLst/>
                <a:uLnTx/>
                <a:uFillTx/>
              </a:rPr>
              <a:t>Fewer</a:t>
            </a:r>
            <a:r>
              <a:rPr kumimoji="0" lang="en-US" sz="900" i="0" u="none" strike="noStrike" kern="0" cap="none" spc="0" normalizeH="0" dirty="0" smtClean="0">
                <a:ln>
                  <a:noFill/>
                </a:ln>
                <a:solidFill>
                  <a:schemeClr val="tx1"/>
                </a:solidFill>
                <a:effectLst/>
                <a:uLnTx/>
                <a:uFillTx/>
              </a:rPr>
              <a:t> data errors</a:t>
            </a:r>
            <a:endParaRPr kumimoji="0" lang="en-US" sz="900" i="0" u="none" strike="noStrike" kern="0" cap="none" spc="0" normalizeH="0" baseline="0" noProof="0" dirty="0">
              <a:ln>
                <a:noFill/>
              </a:ln>
              <a:solidFill>
                <a:schemeClr val="tx1"/>
              </a:solidFill>
              <a:effectLst/>
              <a:uLnTx/>
              <a:uFillTx/>
            </a:endParaRPr>
          </a:p>
        </p:txBody>
      </p:sp>
      <p:sp>
        <p:nvSpPr>
          <p:cNvPr id="17" name="Rounded Rectangle 16"/>
          <p:cNvSpPr/>
          <p:nvPr/>
        </p:nvSpPr>
        <p:spPr bwMode="auto">
          <a:xfrm>
            <a:off x="5486400" y="712470"/>
            <a:ext cx="1600200" cy="406908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4" name="Content Placeholder 2"/>
          <p:cNvSpPr txBox="1">
            <a:spLocks/>
          </p:cNvSpPr>
          <p:nvPr/>
        </p:nvSpPr>
        <p:spPr bwMode="auto">
          <a:xfrm>
            <a:off x="5486400" y="1626870"/>
            <a:ext cx="1600200" cy="262128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Material &amp; Inventory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Multi-use</a:t>
            </a:r>
            <a:r>
              <a:rPr kumimoji="0" lang="en-US" sz="900" b="0" i="0" u="none" strike="noStrike" kern="0" cap="none" spc="0" normalizeH="0" noProof="0" dirty="0" smtClean="0">
                <a:ln>
                  <a:noFill/>
                </a:ln>
                <a:solidFill>
                  <a:schemeClr val="tx1"/>
                </a:solidFill>
                <a:effectLst/>
                <a:uLnTx/>
                <a:uFillTx/>
              </a:rPr>
              <a:t> case </a:t>
            </a:r>
            <a:r>
              <a:rPr kumimoji="0" lang="en-US" sz="900" b="0" i="0" u="none" strike="noStrike" kern="0" cap="none" spc="0" normalizeH="0" baseline="0" noProof="0" dirty="0" smtClean="0">
                <a:ln>
                  <a:noFill/>
                </a:ln>
                <a:solidFill>
                  <a:schemeClr val="tx1"/>
                </a:solidFill>
                <a:effectLst/>
                <a:uLnTx/>
                <a:uFillTx/>
              </a:rPr>
              <a:t> environment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noProof="0" dirty="0" smtClean="0"/>
              <a:t>Barcode scanning</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baseline="0" noProof="0" dirty="0" smtClean="0"/>
              <a:t>Inventor</a:t>
            </a:r>
            <a:r>
              <a:rPr lang="en-US" sz="900" kern="0" dirty="0" smtClean="0"/>
              <a:t>y management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baseline="0" dirty="0" smtClean="0"/>
              <a:t>Quality/</a:t>
            </a:r>
            <a:r>
              <a:rPr lang="en-US" sz="900" kern="0" dirty="0" smtClean="0"/>
              <a:t> audit</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General purpose devices required</a:t>
            </a:r>
          </a:p>
          <a:p>
            <a:pPr marL="174625" lvl="0" indent="-174625" fontAlgn="base">
              <a:lnSpc>
                <a:spcPct val="85000"/>
              </a:lnSpc>
              <a:spcBef>
                <a:spcPct val="30000"/>
              </a:spcBef>
              <a:spcAft>
                <a:spcPct val="0"/>
              </a:spcAft>
              <a:buClr>
                <a:srgbClr val="DC241F"/>
              </a:buClr>
              <a:buFontTx/>
              <a:buChar char="•"/>
              <a:defRPr/>
            </a:pPr>
            <a:r>
              <a:rPr lang="en-US" sz="900" kern="0" dirty="0"/>
              <a:t>Documentation</a:t>
            </a:r>
          </a:p>
          <a:p>
            <a:pPr marL="174625" lvl="0" indent="-174625" fontAlgn="base">
              <a:lnSpc>
                <a:spcPct val="85000"/>
              </a:lnSpc>
              <a:spcBef>
                <a:spcPct val="30000"/>
              </a:spcBef>
              <a:spcAft>
                <a:spcPct val="0"/>
              </a:spcAft>
              <a:buClr>
                <a:srgbClr val="DC241F"/>
              </a:buClr>
              <a:buFontTx/>
              <a:buChar char="•"/>
              <a:defRPr/>
            </a:pPr>
            <a:r>
              <a:rPr lang="en-US" sz="900" kern="0" dirty="0"/>
              <a:t>Records </a:t>
            </a:r>
            <a:r>
              <a:rPr lang="en-US" sz="900" kern="0" dirty="0" smtClean="0"/>
              <a:t>maintenance</a:t>
            </a:r>
            <a:endParaRPr kumimoji="0" lang="en-US" sz="900" b="0" i="0" u="none" strike="noStrike" kern="0" cap="none" spc="0" normalizeH="0" baseline="0" noProof="0" dirty="0" smtClean="0">
              <a:ln>
                <a:noFill/>
              </a:ln>
              <a:solidFill>
                <a:schemeClr val="tx1"/>
              </a:solidFill>
              <a:effectLst/>
              <a:uLnTx/>
              <a:uFillTx/>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None/>
              <a:tabLst/>
              <a:defRPr/>
            </a:pPr>
            <a:r>
              <a:rPr kumimoji="0" lang="en-US" sz="1000" b="1" i="0" u="none" strike="noStrike" kern="0" cap="none" spc="0" normalizeH="0" baseline="0" noProof="0" dirty="0" smtClean="0">
                <a:ln>
                  <a:noFill/>
                </a:ln>
                <a:solidFill>
                  <a:schemeClr val="tx1"/>
                </a:solidFill>
                <a:effectLst/>
                <a:uLnTx/>
                <a:uFillTx/>
                <a:latin typeface="+mn-lt"/>
                <a:ea typeface="+mn-ea"/>
                <a:cs typeface="+mn-cs"/>
              </a:rPr>
              <a:t>Key Business Advantages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Eliminates manual entry</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900" kern="0" dirty="0" smtClean="0"/>
              <a:t>Multiple apps </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900" b="0" i="0" u="none" strike="noStrike" kern="0" cap="none" spc="0" normalizeH="0" baseline="0" noProof="0" dirty="0" smtClean="0">
                <a:ln>
                  <a:noFill/>
                </a:ln>
                <a:solidFill>
                  <a:schemeClr val="tx1"/>
                </a:solidFill>
                <a:effectLst/>
                <a:uLnTx/>
                <a:uFillTx/>
              </a:rPr>
              <a:t>Optimized</a:t>
            </a:r>
            <a:r>
              <a:rPr kumimoji="0" lang="en-US" sz="900" b="0" i="0" u="none" strike="noStrike" kern="0" cap="none" spc="0" normalizeH="0" noProof="0" dirty="0" smtClean="0">
                <a:ln>
                  <a:noFill/>
                </a:ln>
                <a:solidFill>
                  <a:schemeClr val="tx1"/>
                </a:solidFill>
                <a:effectLst/>
                <a:uLnTx/>
                <a:uFillTx/>
              </a:rPr>
              <a:t> tasks</a:t>
            </a:r>
            <a:endParaRPr kumimoji="0" lang="en-US" sz="900" b="0" i="0" u="none" strike="noStrike" kern="0" cap="none" spc="0" normalizeH="0" baseline="0" noProof="0" dirty="0" smtClean="0">
              <a:ln>
                <a:noFill/>
              </a:ln>
              <a:solidFill>
                <a:schemeClr val="tx1"/>
              </a:solidFill>
              <a:effectLst/>
              <a:uLnTx/>
              <a:uFillTx/>
            </a:endParaRPr>
          </a:p>
        </p:txBody>
      </p:sp>
      <p:pic>
        <p:nvPicPr>
          <p:cNvPr id="29" name="Picture 2" descr="C:\Users\H102838\AppData\Local\Microsoft\Windows\Temporary Internet Files\Content.IE5\YHWDU81N\Courier_Residence_118.jpg"/>
          <p:cNvPicPr>
            <a:picLocks noChangeAspect="1" noChangeArrowheads="1"/>
          </p:cNvPicPr>
          <p:nvPr/>
        </p:nvPicPr>
        <p:blipFill>
          <a:blip r:embed="rId2" cstate="email"/>
          <a:srcRect/>
          <a:stretch>
            <a:fillRect/>
          </a:stretch>
        </p:blipFill>
        <p:spPr bwMode="auto">
          <a:xfrm>
            <a:off x="296333" y="791634"/>
            <a:ext cx="1463040" cy="822960"/>
          </a:xfrm>
          <a:prstGeom prst="rect">
            <a:avLst/>
          </a:prstGeom>
          <a:noFill/>
        </p:spPr>
      </p:pic>
      <p:pic>
        <p:nvPicPr>
          <p:cNvPr id="31" name="Picture 2" descr="C:\Users\H102838\AppData\Local\Microsoft\Windows\Temporary Internet Files\Content.IE5\YHWDU81N\Field_Service_09_020.jpg"/>
          <p:cNvPicPr>
            <a:picLocks noChangeAspect="1" noChangeArrowheads="1"/>
          </p:cNvPicPr>
          <p:nvPr/>
        </p:nvPicPr>
        <p:blipFill>
          <a:blip r:embed="rId3" cstate="email"/>
          <a:srcRect/>
          <a:stretch>
            <a:fillRect/>
          </a:stretch>
        </p:blipFill>
        <p:spPr bwMode="auto">
          <a:xfrm>
            <a:off x="2049780" y="791634"/>
            <a:ext cx="1463040" cy="822960"/>
          </a:xfrm>
          <a:prstGeom prst="rect">
            <a:avLst/>
          </a:prstGeom>
          <a:noFill/>
        </p:spPr>
      </p:pic>
      <p:pic>
        <p:nvPicPr>
          <p:cNvPr id="32" name="Picture 2" descr="C:\Users\H102838\AppData\Local\Microsoft\Windows\Temporary Internet Files\Content.IE5\P8XR5T3U\CN51_DSD_130.jpg"/>
          <p:cNvPicPr>
            <a:picLocks noChangeAspect="1" noChangeArrowheads="1"/>
          </p:cNvPicPr>
          <p:nvPr/>
        </p:nvPicPr>
        <p:blipFill>
          <a:blip r:embed="rId4" cstate="email"/>
          <a:srcRect/>
          <a:stretch>
            <a:fillRect/>
          </a:stretch>
        </p:blipFill>
        <p:spPr bwMode="auto">
          <a:xfrm>
            <a:off x="3830956" y="791634"/>
            <a:ext cx="1463040" cy="822960"/>
          </a:xfrm>
          <a:prstGeom prst="rect">
            <a:avLst/>
          </a:prstGeom>
          <a:noFill/>
        </p:spPr>
      </p:pic>
      <p:pic>
        <p:nvPicPr>
          <p:cNvPr id="33" name="Picture 3" descr="C:\Users\H102838\AppData\Local\Microsoft\Windows\Temporary Internet Files\Content.IE5\NXHOSNX3\Mexican_Dist_Center_207.jpg"/>
          <p:cNvPicPr>
            <a:picLocks noChangeAspect="1" noChangeArrowheads="1"/>
          </p:cNvPicPr>
          <p:nvPr/>
        </p:nvPicPr>
        <p:blipFill>
          <a:blip r:embed="rId5" cstate="email"/>
          <a:srcRect/>
          <a:stretch>
            <a:fillRect/>
          </a:stretch>
        </p:blipFill>
        <p:spPr bwMode="auto">
          <a:xfrm>
            <a:off x="5554980" y="795035"/>
            <a:ext cx="1463040" cy="816159"/>
          </a:xfrm>
          <a:prstGeom prst="rect">
            <a:avLst/>
          </a:prstGeom>
          <a:noFill/>
        </p:spPr>
      </p:pic>
      <p:pic>
        <p:nvPicPr>
          <p:cNvPr id="34" name="Picture 2" descr="C:\Users\H102838\AppData\Local\Microsoft\Windows\Temporary Internet Files\Content.IE5\822PCEQL\Field_Service_09_172.jpg"/>
          <p:cNvPicPr>
            <a:picLocks noChangeAspect="1" noChangeArrowheads="1"/>
          </p:cNvPicPr>
          <p:nvPr/>
        </p:nvPicPr>
        <p:blipFill>
          <a:blip r:embed="rId6" cstate="email"/>
          <a:srcRect/>
          <a:stretch>
            <a:fillRect/>
          </a:stretch>
        </p:blipFill>
        <p:spPr bwMode="auto">
          <a:xfrm>
            <a:off x="7307580" y="795380"/>
            <a:ext cx="1463040" cy="815468"/>
          </a:xfrm>
          <a:prstGeom prst="rect">
            <a:avLst/>
          </a:prstGeom>
          <a:noFill/>
        </p:spPr>
      </p:pic>
    </p:spTree>
    <p:extLst>
      <p:ext uri="{BB962C8B-B14F-4D97-AF65-F5344CB8AC3E}">
        <p14:creationId xmlns:p14="http://schemas.microsoft.com/office/powerpoint/2010/main" xmlns="" val="423841409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Engagement</a:t>
            </a:r>
            <a:endParaRPr lang="en-US" dirty="0"/>
          </a:p>
        </p:txBody>
      </p:sp>
      <p:sp>
        <p:nvSpPr>
          <p:cNvPr id="5" name="Rounded Rectangle 4"/>
          <p:cNvSpPr/>
          <p:nvPr/>
        </p:nvSpPr>
        <p:spPr bwMode="auto">
          <a:xfrm>
            <a:off x="226181" y="742950"/>
            <a:ext cx="2745619" cy="38862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2" name="Text Placeholder 2"/>
          <p:cNvSpPr txBox="1">
            <a:spLocks/>
          </p:cNvSpPr>
          <p:nvPr/>
        </p:nvSpPr>
        <p:spPr>
          <a:xfrm>
            <a:off x="2" y="4765006"/>
            <a:ext cx="9143999" cy="397545"/>
          </a:xfrm>
          <a:prstGeom prst="rect">
            <a:avLst/>
          </a:prstGeom>
          <a:solidFill>
            <a:srgbClr val="EE352F"/>
          </a:solidFill>
        </p:spPr>
        <p:txBody>
          <a:bodyPr/>
          <a:lstStyle>
            <a:lvl1pPr marL="174625" indent="-174625" algn="l" rtl="0" eaLnBrk="1" fontAlgn="base" hangingPunct="1">
              <a:lnSpc>
                <a:spcPct val="100000"/>
              </a:lnSpc>
              <a:spcBef>
                <a:spcPts val="1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573088" indent="-228600" algn="l" rtl="0" eaLnBrk="1" fontAlgn="base" hangingPunct="1">
              <a:lnSpc>
                <a:spcPct val="100000"/>
              </a:lnSpc>
              <a:spcBef>
                <a:spcPts val="0"/>
              </a:spcBef>
              <a:spcAft>
                <a:spcPts val="600"/>
              </a:spcAft>
              <a:buClr>
                <a:schemeClr val="tx1"/>
              </a:buClr>
              <a:buSzPct val="100000"/>
              <a:buFont typeface="Arial" panose="020B0604020202020204" pitchFamily="34" charset="0"/>
              <a:buChar char="‒"/>
              <a:defRPr sz="2000" b="1">
                <a:solidFill>
                  <a:schemeClr val="tx1"/>
                </a:solidFill>
                <a:latin typeface="+mn-lt"/>
                <a:ea typeface="ＭＳ Ｐゴシック" charset="0"/>
              </a:defRPr>
            </a:lvl2pPr>
            <a:lvl3pPr marL="804863" indent="-166688" algn="l" rtl="0" eaLnBrk="1" fontAlgn="base" hangingPunct="1">
              <a:lnSpc>
                <a:spcPct val="100000"/>
              </a:lnSpc>
              <a:spcBef>
                <a:spcPts val="0"/>
              </a:spcBef>
              <a:spcAft>
                <a:spcPts val="600"/>
              </a:spcAft>
              <a:buClr>
                <a:srgbClr val="DC241F"/>
              </a:buClr>
              <a:buSzPct val="90000"/>
              <a:buFont typeface="Wingdings" pitchFamily="2" charset="2"/>
              <a:buChar char="w"/>
              <a:defRPr>
                <a:solidFill>
                  <a:schemeClr val="tx1"/>
                </a:solidFill>
                <a:latin typeface="+mn-lt"/>
                <a:ea typeface="ＭＳ Ｐゴシック" charset="0"/>
              </a:defRPr>
            </a:lvl3pPr>
            <a:lvl4pPr marL="1146175" indent="-122238" algn="l" rtl="0" eaLnBrk="1" fontAlgn="base" hangingPunct="1">
              <a:spcBef>
                <a:spcPts val="0"/>
              </a:spcBef>
              <a:spcAft>
                <a:spcPts val="400"/>
              </a:spcAft>
              <a:buClrTx/>
              <a:buChar char="•"/>
              <a:tabLst/>
              <a:defRPr sz="1600">
                <a:solidFill>
                  <a:schemeClr val="tx1"/>
                </a:solidFill>
                <a:latin typeface="+mn-lt"/>
                <a:ea typeface="ＭＳ Ｐゴシック" charset="0"/>
              </a:defRPr>
            </a:lvl4pPr>
            <a:lvl5pPr marL="2330450" indent="-271463" algn="l" rtl="0" eaLnBrk="1" fontAlgn="base" hangingPunct="1">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1" fontAlgn="base" hangingPunct="1">
              <a:spcBef>
                <a:spcPct val="20000"/>
              </a:spcBef>
              <a:spcAft>
                <a:spcPct val="0"/>
              </a:spcAft>
              <a:buChar char="»"/>
              <a:defRPr sz="2000">
                <a:solidFill>
                  <a:schemeClr val="tx1"/>
                </a:solidFill>
                <a:latin typeface="Times New Roman" charset="0"/>
              </a:defRPr>
            </a:lvl6pPr>
            <a:lvl7pPr marL="3244850" indent="-271463" algn="l" rtl="0" eaLnBrk="1" fontAlgn="base" hangingPunct="1">
              <a:spcBef>
                <a:spcPct val="20000"/>
              </a:spcBef>
              <a:spcAft>
                <a:spcPct val="0"/>
              </a:spcAft>
              <a:buChar char="»"/>
              <a:defRPr sz="2000">
                <a:solidFill>
                  <a:schemeClr val="tx1"/>
                </a:solidFill>
                <a:latin typeface="Times New Roman" charset="0"/>
              </a:defRPr>
            </a:lvl7pPr>
            <a:lvl8pPr marL="3702050" indent="-271463" algn="l" rtl="0" eaLnBrk="1" fontAlgn="base" hangingPunct="1">
              <a:spcBef>
                <a:spcPct val="20000"/>
              </a:spcBef>
              <a:spcAft>
                <a:spcPct val="0"/>
              </a:spcAft>
              <a:buChar char="»"/>
              <a:defRPr sz="2000">
                <a:solidFill>
                  <a:schemeClr val="tx1"/>
                </a:solidFill>
                <a:latin typeface="Times New Roman" charset="0"/>
              </a:defRPr>
            </a:lvl8pPr>
            <a:lvl9pPr marL="4159250" indent="-271463" algn="l" rtl="0" eaLnBrk="1" fontAlgn="base" hangingPunct="1">
              <a:spcBef>
                <a:spcPct val="20000"/>
              </a:spcBef>
              <a:spcAft>
                <a:spcPct val="0"/>
              </a:spcAft>
              <a:buChar char="»"/>
              <a:defRPr sz="2000">
                <a:solidFill>
                  <a:schemeClr val="tx1"/>
                </a:solidFill>
                <a:latin typeface="Times New Roman" charset="0"/>
              </a:defRPr>
            </a:lvl9pPr>
          </a:lstStyle>
          <a:p>
            <a:pPr marL="0" indent="0" algn="ctr">
              <a:buNone/>
            </a:pPr>
            <a:r>
              <a:rPr lang="en-US" sz="2000" dirty="0" smtClean="0">
                <a:solidFill>
                  <a:srgbClr val="FFFFFF"/>
                </a:solidFill>
              </a:rPr>
              <a:t>Customer Focused Ease-of-Use Designed From the Beginning</a:t>
            </a:r>
            <a:endParaRPr lang="en-US" sz="2000" dirty="0">
              <a:solidFill>
                <a:srgbClr val="FFFFFF"/>
              </a:solidFill>
            </a:endParaRPr>
          </a:p>
        </p:txBody>
      </p:sp>
      <p:sp>
        <p:nvSpPr>
          <p:cNvPr id="23" name="Content Placeholder 2"/>
          <p:cNvSpPr>
            <a:spLocks noGrp="1"/>
          </p:cNvSpPr>
          <p:nvPr>
            <p:ph sz="half" idx="1"/>
          </p:nvPr>
        </p:nvSpPr>
        <p:spPr>
          <a:xfrm>
            <a:off x="3124200" y="666750"/>
            <a:ext cx="5715000" cy="3962400"/>
          </a:xfrm>
        </p:spPr>
        <p:txBody>
          <a:bodyPr>
            <a:noAutofit/>
          </a:bodyPr>
          <a:lstStyle/>
          <a:p>
            <a:r>
              <a:rPr lang="en-US" sz="1400" dirty="0" smtClean="0"/>
              <a:t>Process: </a:t>
            </a:r>
          </a:p>
          <a:p>
            <a:pPr lvl="1"/>
            <a:r>
              <a:rPr lang="en-US" sz="1050" b="0" dirty="0" smtClean="0"/>
              <a:t>To connect to the customers for expanding and up-selling services and solutions as part of an existing contract or net-new agreement; connect to lead generation to contracting to customer engagement and ERP systems</a:t>
            </a:r>
          </a:p>
          <a:p>
            <a:r>
              <a:rPr lang="en-US" sz="1400" dirty="0" smtClean="0"/>
              <a:t>Environment:</a:t>
            </a:r>
          </a:p>
          <a:p>
            <a:pPr lvl="1"/>
            <a:r>
              <a:rPr lang="en-US" sz="1050" b="0" dirty="0" smtClean="0"/>
              <a:t>Focused on providing services and up-selling other offerings, hybrid may go in-doors Residential/Commercial</a:t>
            </a:r>
          </a:p>
          <a:p>
            <a:pPr lvl="1"/>
            <a:r>
              <a:rPr lang="en-US" sz="1050" b="0" dirty="0" smtClean="0"/>
              <a:t>Usually performs a service as well as an up-sell opportunity to the customer</a:t>
            </a:r>
          </a:p>
          <a:p>
            <a:r>
              <a:rPr lang="en-US" sz="1400" dirty="0" smtClean="0"/>
              <a:t>User Persona:</a:t>
            </a:r>
          </a:p>
          <a:p>
            <a:pPr lvl="1"/>
            <a:r>
              <a:rPr lang="en-US" sz="1050" u="sng" dirty="0" smtClean="0">
                <a:solidFill>
                  <a:srgbClr val="000000"/>
                </a:solidFill>
              </a:rPr>
              <a:t>Ease of training</a:t>
            </a:r>
            <a:r>
              <a:rPr lang="en-US" sz="1050" b="0" dirty="0" smtClean="0">
                <a:solidFill>
                  <a:srgbClr val="000000"/>
                </a:solidFill>
              </a:rPr>
              <a:t>, especially with seasonality or high-turn-over</a:t>
            </a:r>
          </a:p>
          <a:p>
            <a:pPr lvl="1"/>
            <a:r>
              <a:rPr lang="en-US" sz="1050" b="0" dirty="0" smtClean="0">
                <a:solidFill>
                  <a:srgbClr val="000000"/>
                </a:solidFill>
              </a:rPr>
              <a:t>Highly mobile – needs for ergonomic design and easy </a:t>
            </a:r>
            <a:r>
              <a:rPr lang="en-US" sz="1050" u="sng" dirty="0" err="1" smtClean="0">
                <a:solidFill>
                  <a:srgbClr val="000000"/>
                </a:solidFill>
              </a:rPr>
              <a:t>pocketability</a:t>
            </a:r>
            <a:endParaRPr lang="en-US" sz="1050" u="sng" dirty="0" smtClean="0">
              <a:solidFill>
                <a:srgbClr val="000000"/>
              </a:solidFill>
            </a:endParaRPr>
          </a:p>
          <a:p>
            <a:pPr lvl="1"/>
            <a:r>
              <a:rPr lang="en-US" sz="1050" u="sng" dirty="0" smtClean="0">
                <a:solidFill>
                  <a:srgbClr val="000000"/>
                </a:solidFill>
              </a:rPr>
              <a:t>Performance </a:t>
            </a:r>
            <a:r>
              <a:rPr lang="en-US" sz="1050" b="0" dirty="0" smtClean="0">
                <a:solidFill>
                  <a:srgbClr val="000000"/>
                </a:solidFill>
              </a:rPr>
              <a:t> connectivity to central systems over LTE – important to maintain data connection for processing</a:t>
            </a:r>
          </a:p>
          <a:p>
            <a:pPr lvl="1"/>
            <a:r>
              <a:rPr lang="en-US" sz="1050" u="sng" dirty="0" smtClean="0">
                <a:solidFill>
                  <a:srgbClr val="000000"/>
                </a:solidFill>
              </a:rPr>
              <a:t>Scan performance</a:t>
            </a:r>
            <a:r>
              <a:rPr lang="en-US" sz="1050" b="0" dirty="0" smtClean="0">
                <a:solidFill>
                  <a:srgbClr val="000000"/>
                </a:solidFill>
              </a:rPr>
              <a:t>, ability to quickly scan and tag items in any environment</a:t>
            </a:r>
          </a:p>
          <a:p>
            <a:pPr lvl="1"/>
            <a:r>
              <a:rPr lang="en-US" sz="1050" b="0" dirty="0" smtClean="0">
                <a:solidFill>
                  <a:srgbClr val="000000"/>
                </a:solidFill>
              </a:rPr>
              <a:t>Secure </a:t>
            </a:r>
            <a:r>
              <a:rPr lang="en-US" sz="1050" u="sng" dirty="0" smtClean="0">
                <a:solidFill>
                  <a:srgbClr val="000000"/>
                </a:solidFill>
              </a:rPr>
              <a:t>rapid roll-out </a:t>
            </a:r>
            <a:r>
              <a:rPr lang="en-US" sz="1050" b="0" dirty="0" smtClean="0">
                <a:solidFill>
                  <a:srgbClr val="000000"/>
                </a:solidFill>
              </a:rPr>
              <a:t>of multiple applications</a:t>
            </a:r>
          </a:p>
          <a:p>
            <a:r>
              <a:rPr lang="en-US" sz="1400" dirty="0" smtClean="0"/>
              <a:t>Key Benefits/Attributes:</a:t>
            </a:r>
          </a:p>
          <a:p>
            <a:pPr lvl="1"/>
            <a:r>
              <a:rPr lang="en-US" sz="1050" dirty="0" smtClean="0"/>
              <a:t>Sales logs and ordering platform</a:t>
            </a:r>
          </a:p>
          <a:p>
            <a:pPr lvl="1"/>
            <a:r>
              <a:rPr lang="en-US" sz="1050" dirty="0" smtClean="0"/>
              <a:t>Customer information update process</a:t>
            </a:r>
          </a:p>
          <a:p>
            <a:pPr lvl="1"/>
            <a:r>
              <a:rPr lang="en-US" sz="1050" dirty="0" smtClean="0"/>
              <a:t>Improved productivity</a:t>
            </a:r>
          </a:p>
          <a:p>
            <a:pPr lvl="1"/>
            <a:r>
              <a:rPr lang="en-US" sz="1050" dirty="0" smtClean="0"/>
              <a:t>Fewer data errors -&gt; Names, orders and materials</a:t>
            </a:r>
          </a:p>
          <a:p>
            <a:pPr lvl="1"/>
            <a:r>
              <a:rPr lang="en-US" sz="1050" dirty="0" smtClean="0"/>
              <a:t>Integration with related business systems</a:t>
            </a:r>
          </a:p>
          <a:p>
            <a:endParaRPr lang="en-US" sz="1450" b="0" dirty="0" smtClean="0">
              <a:solidFill>
                <a:srgbClr val="000000"/>
              </a:solidFill>
            </a:endParaRPr>
          </a:p>
          <a:p>
            <a:pPr lvl="1"/>
            <a:endParaRPr lang="en-US" sz="700" u="sng" dirty="0" smtClean="0">
              <a:solidFill>
                <a:srgbClr val="000000"/>
              </a:solidFill>
            </a:endParaRPr>
          </a:p>
          <a:p>
            <a:endParaRPr lang="en-US" sz="700" dirty="0"/>
          </a:p>
        </p:txBody>
      </p:sp>
      <p:pic>
        <p:nvPicPr>
          <p:cNvPr id="6146" name="Picture 2" descr="C:\Users\H102838\AppData\Local\Microsoft\Windows\Temporary Internet Files\Content.IE5\P8XR5T3U\CN51_DSD_130.jpg"/>
          <p:cNvPicPr>
            <a:picLocks noChangeAspect="1" noChangeArrowheads="1"/>
          </p:cNvPicPr>
          <p:nvPr/>
        </p:nvPicPr>
        <p:blipFill>
          <a:blip r:embed="rId2" cstate="email"/>
          <a:srcRect/>
          <a:stretch>
            <a:fillRect/>
          </a:stretch>
        </p:blipFill>
        <p:spPr bwMode="auto">
          <a:xfrm>
            <a:off x="457200" y="865886"/>
            <a:ext cx="2215896" cy="1477264"/>
          </a:xfrm>
          <a:prstGeom prst="rect">
            <a:avLst/>
          </a:prstGeom>
          <a:noFill/>
          <a:effectLst>
            <a:softEdge rad="63500"/>
          </a:effectLst>
        </p:spPr>
      </p:pic>
      <p:pic>
        <p:nvPicPr>
          <p:cNvPr id="9" name="Picture 8" descr="Dolphin CT50.jpg"/>
          <p:cNvPicPr>
            <a:picLocks noChangeAspect="1"/>
          </p:cNvPicPr>
          <p:nvPr/>
        </p:nvPicPr>
        <p:blipFill>
          <a:blip r:embed="rId3" cstate="print"/>
          <a:srcRect b="5530"/>
          <a:stretch>
            <a:fillRect/>
          </a:stretch>
        </p:blipFill>
        <p:spPr>
          <a:xfrm>
            <a:off x="343416" y="2419350"/>
            <a:ext cx="2399784" cy="1905000"/>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H102838\AppData\Local\Microsoft\Windows\Temporary Internet Files\Content.IE5\NXHOSNX3\Mexican_Dist_Center_207.jpg"/>
          <p:cNvPicPr>
            <a:picLocks noChangeAspect="1" noChangeArrowheads="1"/>
          </p:cNvPicPr>
          <p:nvPr/>
        </p:nvPicPr>
        <p:blipFill>
          <a:blip r:embed="rId2" cstate="email"/>
          <a:srcRect/>
          <a:stretch>
            <a:fillRect/>
          </a:stretch>
        </p:blipFill>
        <p:spPr bwMode="auto">
          <a:xfrm>
            <a:off x="0" y="0"/>
            <a:ext cx="9220200" cy="51435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Material &amp; Inventory</a:t>
            </a:r>
            <a:endParaRPr lang="en-US" dirty="0">
              <a:solidFill>
                <a:schemeClr val="bg1"/>
              </a:solidFill>
            </a:endParaRPr>
          </a:p>
        </p:txBody>
      </p:sp>
      <p:sp>
        <p:nvSpPr>
          <p:cNvPr id="5" name="Rectangle 4"/>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6" name="Content Placeholder 2"/>
          <p:cNvSpPr txBox="1">
            <a:spLocks/>
          </p:cNvSpPr>
          <p:nvPr/>
        </p:nvSpPr>
        <p:spPr>
          <a:xfrm>
            <a:off x="3505200" y="8953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Business Challenge: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Higher throughputs stretch ability to meet customer expectations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High</a:t>
            </a:r>
            <a:r>
              <a:rPr kumimoji="0" lang="en-US" sz="2000" b="0" i="0" u="none" strike="noStrike" kern="0" cap="none" spc="0" normalizeH="0" noProof="0" dirty="0" smtClean="0">
                <a:ln>
                  <a:noFill/>
                </a:ln>
                <a:solidFill>
                  <a:schemeClr val="tx1"/>
                </a:solidFill>
                <a:effectLst/>
                <a:uLnTx/>
                <a:uFillTx/>
                <a:latin typeface="+mn-lt"/>
                <a:ea typeface="+mn-ea"/>
                <a:cs typeface="+mn-cs"/>
              </a:rPr>
              <a:t> workforce turnover erodes productivity and accuracy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baseline="0" dirty="0" smtClean="0"/>
              <a:t>Increased</a:t>
            </a:r>
            <a:r>
              <a:rPr lang="en-US" sz="2000" kern="0" dirty="0" smtClean="0"/>
              <a:t> prevalence of </a:t>
            </a:r>
            <a:r>
              <a:rPr lang="en-US" sz="2000" kern="0" dirty="0" err="1" smtClean="0"/>
              <a:t>omni</a:t>
            </a:r>
            <a:r>
              <a:rPr lang="en-US" sz="2000" kern="0" dirty="0" smtClean="0"/>
              <a:t>-channel fulfillment demand</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Need to reduce overall transaction costs</a:t>
            </a:r>
          </a:p>
          <a:p>
            <a:pPr lvl="1" indent="-168275" fontAlgn="base">
              <a:lnSpc>
                <a:spcPct val="85000"/>
              </a:lnSpc>
              <a:spcBef>
                <a:spcPct val="30000"/>
              </a:spcBef>
              <a:spcAft>
                <a:spcPct val="0"/>
              </a:spcAft>
              <a:buClr>
                <a:srgbClr val="0053A5"/>
              </a:buClr>
              <a:buSzPct val="120000"/>
              <a:buFont typeface="Arial" charset="0"/>
              <a:buChar char="-"/>
            </a:pPr>
            <a:r>
              <a:rPr lang="en-US" sz="2000" kern="0" dirty="0" smtClean="0"/>
              <a:t>Need to track goods and materials with greater proficiency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lang="en-US" sz="2000" kern="0" dirty="0" smtClean="0"/>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sz="half" idx="1"/>
          </p:nvPr>
        </p:nvSpPr>
        <p:spPr>
          <a:xfrm>
            <a:off x="3124200" y="666750"/>
            <a:ext cx="5715000" cy="3962400"/>
          </a:xfrm>
        </p:spPr>
        <p:txBody>
          <a:bodyPr>
            <a:noAutofit/>
          </a:bodyPr>
          <a:lstStyle/>
          <a:p>
            <a:r>
              <a:rPr lang="en-US" sz="1400" dirty="0" smtClean="0"/>
              <a:t>Process: </a:t>
            </a:r>
          </a:p>
          <a:p>
            <a:pPr lvl="1"/>
            <a:r>
              <a:rPr lang="en-US" sz="1050" b="0" dirty="0" smtClean="0"/>
              <a:t>To collect and audit various assets throughout operations; tied to an ERP system the data is used for order management, customer fulfillment, etc. </a:t>
            </a:r>
          </a:p>
          <a:p>
            <a:r>
              <a:rPr lang="en-US" sz="1400" dirty="0" smtClean="0"/>
              <a:t>Environment:</a:t>
            </a:r>
          </a:p>
          <a:p>
            <a:pPr lvl="1"/>
            <a:r>
              <a:rPr lang="en-US" sz="1050" b="0" dirty="0" smtClean="0"/>
              <a:t>Scan incoming shipments, take periodic inventories to determine when to order additional supplies, track items on the shelves and/or warehouse equipment - such as forklifts, conveyors, etc. </a:t>
            </a:r>
          </a:p>
          <a:p>
            <a:pPr lvl="1"/>
            <a:r>
              <a:rPr lang="en-US" sz="1050" b="0" dirty="0" smtClean="0"/>
              <a:t>In the yard a quick barcode scan can enable the automatic completion of asset tracking paperwork, ensuring that accurate costing and condition information is captured. WIFI provides real-time visibility</a:t>
            </a:r>
          </a:p>
          <a:p>
            <a:r>
              <a:rPr lang="en-US" sz="1400" dirty="0" smtClean="0"/>
              <a:t>User Persona:</a:t>
            </a:r>
          </a:p>
          <a:p>
            <a:pPr lvl="1"/>
            <a:r>
              <a:rPr lang="en-US" sz="1050" u="sng" dirty="0" smtClean="0">
                <a:solidFill>
                  <a:srgbClr val="000000"/>
                </a:solidFill>
              </a:rPr>
              <a:t>Ease of training</a:t>
            </a:r>
            <a:r>
              <a:rPr lang="en-US" sz="1050" b="0" dirty="0" smtClean="0">
                <a:solidFill>
                  <a:srgbClr val="000000"/>
                </a:solidFill>
              </a:rPr>
              <a:t>, especially with seasonality or high-turn-over</a:t>
            </a:r>
          </a:p>
          <a:p>
            <a:pPr lvl="1"/>
            <a:r>
              <a:rPr lang="en-US" sz="1050" b="0" dirty="0" smtClean="0">
                <a:solidFill>
                  <a:srgbClr val="000000"/>
                </a:solidFill>
              </a:rPr>
              <a:t>Highly mobile – needs for ergonomic design and easy </a:t>
            </a:r>
            <a:r>
              <a:rPr lang="en-US" sz="1050" u="sng" dirty="0" err="1" smtClean="0">
                <a:solidFill>
                  <a:srgbClr val="000000"/>
                </a:solidFill>
              </a:rPr>
              <a:t>pocketability</a:t>
            </a:r>
            <a:endParaRPr lang="en-US" sz="1050" u="sng" dirty="0" smtClean="0">
              <a:solidFill>
                <a:srgbClr val="000000"/>
              </a:solidFill>
            </a:endParaRPr>
          </a:p>
          <a:p>
            <a:pPr lvl="1"/>
            <a:r>
              <a:rPr lang="en-US" sz="1050" u="sng" dirty="0" smtClean="0">
                <a:solidFill>
                  <a:srgbClr val="000000"/>
                </a:solidFill>
              </a:rPr>
              <a:t>Performance </a:t>
            </a:r>
            <a:r>
              <a:rPr lang="en-US" sz="1050" b="0" dirty="0" smtClean="0">
                <a:solidFill>
                  <a:srgbClr val="000000"/>
                </a:solidFill>
              </a:rPr>
              <a:t> connectivity to central systems over LTE – important to maintain data connection for processing</a:t>
            </a:r>
          </a:p>
          <a:p>
            <a:pPr lvl="1"/>
            <a:r>
              <a:rPr lang="en-US" sz="1050" u="sng" dirty="0" smtClean="0">
                <a:solidFill>
                  <a:srgbClr val="000000"/>
                </a:solidFill>
              </a:rPr>
              <a:t>Scan performance</a:t>
            </a:r>
            <a:r>
              <a:rPr lang="en-US" sz="1050" b="0" dirty="0" smtClean="0">
                <a:solidFill>
                  <a:srgbClr val="000000"/>
                </a:solidFill>
              </a:rPr>
              <a:t>, ability to quickly scan and tag items in any environment</a:t>
            </a:r>
          </a:p>
          <a:p>
            <a:pPr lvl="1"/>
            <a:r>
              <a:rPr lang="en-US" sz="1050" b="0" dirty="0" smtClean="0">
                <a:solidFill>
                  <a:srgbClr val="000000"/>
                </a:solidFill>
              </a:rPr>
              <a:t>Secure </a:t>
            </a:r>
            <a:r>
              <a:rPr lang="en-US" sz="1050" u="sng" dirty="0" smtClean="0">
                <a:solidFill>
                  <a:srgbClr val="000000"/>
                </a:solidFill>
              </a:rPr>
              <a:t>rapid roll-out </a:t>
            </a:r>
            <a:r>
              <a:rPr lang="en-US" sz="1050" b="0" dirty="0" smtClean="0">
                <a:solidFill>
                  <a:srgbClr val="000000"/>
                </a:solidFill>
              </a:rPr>
              <a:t>of multiple applications</a:t>
            </a:r>
          </a:p>
          <a:p>
            <a:r>
              <a:rPr lang="en-US" sz="1400" dirty="0" smtClean="0"/>
              <a:t>Key Benefits/Attributes:</a:t>
            </a:r>
          </a:p>
          <a:p>
            <a:pPr lvl="1"/>
            <a:r>
              <a:rPr lang="en-US" sz="1050" dirty="0" smtClean="0"/>
              <a:t>Automated collection of asset management &amp; inventory count data</a:t>
            </a:r>
          </a:p>
          <a:p>
            <a:pPr lvl="1"/>
            <a:r>
              <a:rPr lang="en-US" sz="1050" dirty="0" smtClean="0"/>
              <a:t>Improved Productivity</a:t>
            </a:r>
          </a:p>
          <a:p>
            <a:pPr lvl="1"/>
            <a:r>
              <a:rPr lang="en-US" sz="1050" dirty="0" smtClean="0"/>
              <a:t>Reduced cost of ownership for assets</a:t>
            </a:r>
          </a:p>
          <a:p>
            <a:pPr lvl="1"/>
            <a:r>
              <a:rPr lang="en-US" sz="1050" dirty="0" smtClean="0"/>
              <a:t>Integration with related business systems</a:t>
            </a:r>
          </a:p>
          <a:p>
            <a:pPr lvl="1"/>
            <a:endParaRPr lang="en-US" sz="1050" b="0" dirty="0" smtClean="0">
              <a:solidFill>
                <a:srgbClr val="000000"/>
              </a:solidFill>
            </a:endParaRPr>
          </a:p>
          <a:p>
            <a:endParaRPr lang="en-US" sz="1450" b="0" dirty="0" smtClean="0">
              <a:solidFill>
                <a:srgbClr val="000000"/>
              </a:solidFill>
            </a:endParaRPr>
          </a:p>
          <a:p>
            <a:endParaRPr lang="en-US" sz="1450" dirty="0" smtClean="0">
              <a:solidFill>
                <a:srgbClr val="000000"/>
              </a:solidFill>
            </a:endParaRPr>
          </a:p>
          <a:p>
            <a:endParaRPr lang="en-US" sz="1450" b="0" dirty="0" smtClean="0">
              <a:solidFill>
                <a:srgbClr val="000000"/>
              </a:solidFill>
            </a:endParaRPr>
          </a:p>
          <a:p>
            <a:pPr lvl="1"/>
            <a:endParaRPr lang="en-US" sz="700" u="sng" dirty="0" smtClean="0">
              <a:solidFill>
                <a:srgbClr val="000000"/>
              </a:solidFill>
            </a:endParaRPr>
          </a:p>
          <a:p>
            <a:endParaRPr lang="en-US" sz="700" dirty="0"/>
          </a:p>
        </p:txBody>
      </p:sp>
      <p:sp>
        <p:nvSpPr>
          <p:cNvPr id="2" name="Title 1"/>
          <p:cNvSpPr>
            <a:spLocks noGrp="1"/>
          </p:cNvSpPr>
          <p:nvPr>
            <p:ph type="title"/>
          </p:nvPr>
        </p:nvSpPr>
        <p:spPr/>
        <p:txBody>
          <a:bodyPr/>
          <a:lstStyle/>
          <a:p>
            <a:r>
              <a:rPr lang="en-US" dirty="0" smtClean="0"/>
              <a:t>Material &amp; Inventory</a:t>
            </a:r>
            <a:endParaRPr lang="en-US" dirty="0"/>
          </a:p>
        </p:txBody>
      </p:sp>
      <p:sp>
        <p:nvSpPr>
          <p:cNvPr id="5" name="Rounded Rectangle 4"/>
          <p:cNvSpPr/>
          <p:nvPr/>
        </p:nvSpPr>
        <p:spPr bwMode="auto">
          <a:xfrm>
            <a:off x="228600" y="742950"/>
            <a:ext cx="2745619" cy="38862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2" name="Text Placeholder 2"/>
          <p:cNvSpPr txBox="1">
            <a:spLocks/>
          </p:cNvSpPr>
          <p:nvPr/>
        </p:nvSpPr>
        <p:spPr>
          <a:xfrm>
            <a:off x="2" y="4765006"/>
            <a:ext cx="9143999" cy="397545"/>
          </a:xfrm>
          <a:prstGeom prst="rect">
            <a:avLst/>
          </a:prstGeom>
          <a:solidFill>
            <a:srgbClr val="EE352F"/>
          </a:solidFill>
        </p:spPr>
        <p:txBody>
          <a:bodyPr/>
          <a:lstStyle>
            <a:lvl1pPr marL="174625" indent="-174625" algn="l" rtl="0" eaLnBrk="1" fontAlgn="base" hangingPunct="1">
              <a:lnSpc>
                <a:spcPct val="100000"/>
              </a:lnSpc>
              <a:spcBef>
                <a:spcPts val="1000"/>
              </a:spcBef>
              <a:spcAft>
                <a:spcPct val="0"/>
              </a:spcAft>
              <a:buClr>
                <a:srgbClr val="DC241F"/>
              </a:buClr>
              <a:buChar char="•"/>
              <a:defRPr sz="2400" b="1">
                <a:solidFill>
                  <a:schemeClr val="tx1"/>
                </a:solidFill>
                <a:latin typeface="+mn-lt"/>
                <a:ea typeface="ＭＳ Ｐゴシック" charset="0"/>
                <a:cs typeface="ＭＳ Ｐゴシック" charset="0"/>
              </a:defRPr>
            </a:lvl1pPr>
            <a:lvl2pPr marL="573088" indent="-228600" algn="l" rtl="0" eaLnBrk="1" fontAlgn="base" hangingPunct="1">
              <a:lnSpc>
                <a:spcPct val="100000"/>
              </a:lnSpc>
              <a:spcBef>
                <a:spcPts val="0"/>
              </a:spcBef>
              <a:spcAft>
                <a:spcPts val="600"/>
              </a:spcAft>
              <a:buClr>
                <a:schemeClr val="tx1"/>
              </a:buClr>
              <a:buSzPct val="100000"/>
              <a:buFont typeface="Arial" panose="020B0604020202020204" pitchFamily="34" charset="0"/>
              <a:buChar char="‒"/>
              <a:defRPr sz="2000" b="1">
                <a:solidFill>
                  <a:schemeClr val="tx1"/>
                </a:solidFill>
                <a:latin typeface="+mn-lt"/>
                <a:ea typeface="ＭＳ Ｐゴシック" charset="0"/>
              </a:defRPr>
            </a:lvl2pPr>
            <a:lvl3pPr marL="804863" indent="-166688" algn="l" rtl="0" eaLnBrk="1" fontAlgn="base" hangingPunct="1">
              <a:lnSpc>
                <a:spcPct val="100000"/>
              </a:lnSpc>
              <a:spcBef>
                <a:spcPts val="0"/>
              </a:spcBef>
              <a:spcAft>
                <a:spcPts val="600"/>
              </a:spcAft>
              <a:buClr>
                <a:srgbClr val="DC241F"/>
              </a:buClr>
              <a:buSzPct val="90000"/>
              <a:buFont typeface="Wingdings" pitchFamily="2" charset="2"/>
              <a:buChar char="w"/>
              <a:defRPr>
                <a:solidFill>
                  <a:schemeClr val="tx1"/>
                </a:solidFill>
                <a:latin typeface="+mn-lt"/>
                <a:ea typeface="ＭＳ Ｐゴシック" charset="0"/>
              </a:defRPr>
            </a:lvl3pPr>
            <a:lvl4pPr marL="1146175" indent="-122238" algn="l" rtl="0" eaLnBrk="1" fontAlgn="base" hangingPunct="1">
              <a:spcBef>
                <a:spcPts val="0"/>
              </a:spcBef>
              <a:spcAft>
                <a:spcPts val="400"/>
              </a:spcAft>
              <a:buClrTx/>
              <a:buChar char="•"/>
              <a:tabLst/>
              <a:defRPr sz="1600">
                <a:solidFill>
                  <a:schemeClr val="tx1"/>
                </a:solidFill>
                <a:latin typeface="+mn-lt"/>
                <a:ea typeface="ＭＳ Ｐゴシック" charset="0"/>
              </a:defRPr>
            </a:lvl4pPr>
            <a:lvl5pPr marL="2330450" indent="-271463" algn="l" rtl="0" eaLnBrk="1" fontAlgn="base" hangingPunct="1">
              <a:spcBef>
                <a:spcPct val="20000"/>
              </a:spcBef>
              <a:spcAft>
                <a:spcPct val="0"/>
              </a:spcAft>
              <a:buChar char="»"/>
              <a:defRPr sz="2000">
                <a:solidFill>
                  <a:schemeClr val="tx1"/>
                </a:solidFill>
                <a:latin typeface="Times New Roman" charset="0"/>
                <a:ea typeface="ＭＳ Ｐゴシック" charset="0"/>
              </a:defRPr>
            </a:lvl5pPr>
            <a:lvl6pPr marL="2787650" indent="-271463" algn="l" rtl="0" eaLnBrk="1" fontAlgn="base" hangingPunct="1">
              <a:spcBef>
                <a:spcPct val="20000"/>
              </a:spcBef>
              <a:spcAft>
                <a:spcPct val="0"/>
              </a:spcAft>
              <a:buChar char="»"/>
              <a:defRPr sz="2000">
                <a:solidFill>
                  <a:schemeClr val="tx1"/>
                </a:solidFill>
                <a:latin typeface="Times New Roman" charset="0"/>
              </a:defRPr>
            </a:lvl6pPr>
            <a:lvl7pPr marL="3244850" indent="-271463" algn="l" rtl="0" eaLnBrk="1" fontAlgn="base" hangingPunct="1">
              <a:spcBef>
                <a:spcPct val="20000"/>
              </a:spcBef>
              <a:spcAft>
                <a:spcPct val="0"/>
              </a:spcAft>
              <a:buChar char="»"/>
              <a:defRPr sz="2000">
                <a:solidFill>
                  <a:schemeClr val="tx1"/>
                </a:solidFill>
                <a:latin typeface="Times New Roman" charset="0"/>
              </a:defRPr>
            </a:lvl7pPr>
            <a:lvl8pPr marL="3702050" indent="-271463" algn="l" rtl="0" eaLnBrk="1" fontAlgn="base" hangingPunct="1">
              <a:spcBef>
                <a:spcPct val="20000"/>
              </a:spcBef>
              <a:spcAft>
                <a:spcPct val="0"/>
              </a:spcAft>
              <a:buChar char="»"/>
              <a:defRPr sz="2000">
                <a:solidFill>
                  <a:schemeClr val="tx1"/>
                </a:solidFill>
                <a:latin typeface="Times New Roman" charset="0"/>
              </a:defRPr>
            </a:lvl8pPr>
            <a:lvl9pPr marL="4159250" indent="-271463" algn="l" rtl="0" eaLnBrk="1" fontAlgn="base" hangingPunct="1">
              <a:spcBef>
                <a:spcPct val="20000"/>
              </a:spcBef>
              <a:spcAft>
                <a:spcPct val="0"/>
              </a:spcAft>
              <a:buChar char="»"/>
              <a:defRPr sz="2000">
                <a:solidFill>
                  <a:schemeClr val="tx1"/>
                </a:solidFill>
                <a:latin typeface="Times New Roman" charset="0"/>
              </a:defRPr>
            </a:lvl9pPr>
          </a:lstStyle>
          <a:p>
            <a:pPr marL="0" indent="0" algn="ctr">
              <a:buNone/>
            </a:pPr>
            <a:r>
              <a:rPr lang="en-US" sz="2000" dirty="0" smtClean="0">
                <a:solidFill>
                  <a:srgbClr val="FFFFFF"/>
                </a:solidFill>
              </a:rPr>
              <a:t>Ability to Stay Connected in a WWAN + WLAN Data Environment</a:t>
            </a:r>
            <a:endParaRPr lang="en-US" sz="2000" dirty="0">
              <a:solidFill>
                <a:srgbClr val="FFFFFF"/>
              </a:solidFill>
            </a:endParaRPr>
          </a:p>
        </p:txBody>
      </p:sp>
      <p:pic>
        <p:nvPicPr>
          <p:cNvPr id="8" name="Picture 3" descr="C:\Users\H102838\AppData\Local\Microsoft\Windows\Temporary Internet Files\Content.IE5\NXHOSNX3\Mexican_Dist_Center_207.jpg"/>
          <p:cNvPicPr>
            <a:picLocks noChangeAspect="1" noChangeArrowheads="1"/>
          </p:cNvPicPr>
          <p:nvPr/>
        </p:nvPicPr>
        <p:blipFill>
          <a:blip r:embed="rId2" cstate="email"/>
          <a:srcRect/>
          <a:stretch>
            <a:fillRect/>
          </a:stretch>
        </p:blipFill>
        <p:spPr bwMode="auto">
          <a:xfrm>
            <a:off x="322727" y="895350"/>
            <a:ext cx="2420473" cy="1350264"/>
          </a:xfrm>
          <a:prstGeom prst="rect">
            <a:avLst/>
          </a:prstGeom>
          <a:noFill/>
          <a:effectLst>
            <a:softEdge rad="63500"/>
          </a:effectLst>
        </p:spPr>
      </p:pic>
      <p:pic>
        <p:nvPicPr>
          <p:cNvPr id="10" name="Picture 9" descr="Dolphin CT50.jpg"/>
          <p:cNvPicPr>
            <a:picLocks noChangeAspect="1"/>
          </p:cNvPicPr>
          <p:nvPr/>
        </p:nvPicPr>
        <p:blipFill>
          <a:blip r:embed="rId3" cstate="print"/>
          <a:srcRect b="5530"/>
          <a:stretch>
            <a:fillRect/>
          </a:stretch>
        </p:blipFill>
        <p:spPr>
          <a:xfrm>
            <a:off x="304799" y="2386342"/>
            <a:ext cx="2441365" cy="1938008"/>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102838\AppData\Local\Microsoft\Windows\Temporary Internet Files\Content.IE5\822PCEQL\Field_Service_09_172.jpg"/>
          <p:cNvPicPr>
            <a:picLocks noChangeAspect="1" noChangeArrowheads="1"/>
          </p:cNvPicPr>
          <p:nvPr/>
        </p:nvPicPr>
        <p:blipFill>
          <a:blip r:embed="rId2" cstate="email"/>
          <a:srcRect/>
          <a:stretch>
            <a:fillRect/>
          </a:stretch>
        </p:blipFill>
        <p:spPr bwMode="auto">
          <a:xfrm>
            <a:off x="-84009" y="0"/>
            <a:ext cx="9228010" cy="51435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Audit &amp; Metering</a:t>
            </a:r>
            <a:endParaRPr lang="en-US" dirty="0">
              <a:solidFill>
                <a:schemeClr val="bg1"/>
              </a:solidFill>
            </a:endParaRPr>
          </a:p>
        </p:txBody>
      </p:sp>
      <p:sp>
        <p:nvSpPr>
          <p:cNvPr id="4" name="Rectangle 3"/>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5" name="Content Placeholder 2"/>
          <p:cNvSpPr txBox="1">
            <a:spLocks/>
          </p:cNvSpPr>
          <p:nvPr/>
        </p:nvSpPr>
        <p:spPr>
          <a:xfrm>
            <a:off x="3505200" y="8953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The Business Challenge: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Increased need to rely on customer and asset data to effectively provision customer care and asset management</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Poor data integrity hinders ability to effectively serve customers and operations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mn-lt"/>
              </a:rPr>
              <a:t>Intensified regulatory demands and need to prepare for future regulations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2000" kern="0" dirty="0" smtClean="0"/>
              <a:t>Impact of poor quality can have devastating effects on a firm’s reputation</a:t>
            </a:r>
            <a:endParaRPr kumimoji="0" lang="en-US" sz="2000" b="0" i="0" u="none" strike="noStrike" kern="0" cap="none" spc="0" normalizeH="0" baseline="0" noProof="0" dirty="0" smtClean="0">
              <a:ln>
                <a:noFill/>
              </a:ln>
              <a:solidFill>
                <a:schemeClr val="tx1"/>
              </a:solidFill>
              <a:effectLst/>
              <a:uLnTx/>
              <a:uFillTx/>
              <a:latin typeface="+mn-lt"/>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sz="half" idx="1"/>
          </p:nvPr>
        </p:nvSpPr>
        <p:spPr>
          <a:xfrm>
            <a:off x="3124200" y="819150"/>
            <a:ext cx="5715000" cy="3962400"/>
          </a:xfrm>
        </p:spPr>
        <p:txBody>
          <a:bodyPr>
            <a:noAutofit/>
          </a:bodyPr>
          <a:lstStyle/>
          <a:p>
            <a:r>
              <a:rPr lang="en-US" sz="1400" dirty="0" smtClean="0"/>
              <a:t>Process: </a:t>
            </a:r>
          </a:p>
          <a:p>
            <a:pPr lvl="1"/>
            <a:r>
              <a:rPr lang="en-US" sz="1050" b="0" dirty="0" smtClean="0"/>
              <a:t>Operations and workflow visibility; usually with a check-list and work order</a:t>
            </a:r>
          </a:p>
          <a:p>
            <a:r>
              <a:rPr lang="en-US" sz="1400" dirty="0" smtClean="0"/>
              <a:t>Environment:</a:t>
            </a:r>
          </a:p>
          <a:p>
            <a:pPr lvl="1"/>
            <a:r>
              <a:rPr lang="en-US" sz="1050" b="0" dirty="0" smtClean="0"/>
              <a:t>Energy industry– Perform quick barcode scan to track inventory levels, provide customer billing, or improve process and perform work-orders</a:t>
            </a:r>
          </a:p>
          <a:p>
            <a:pPr lvl="1"/>
            <a:r>
              <a:rPr lang="en-US" sz="1050" b="0" dirty="0" smtClean="0"/>
              <a:t>Perform activities in hazardous environment (NI Certification)</a:t>
            </a:r>
          </a:p>
          <a:p>
            <a:r>
              <a:rPr lang="en-US" sz="1450" dirty="0" smtClean="0"/>
              <a:t>User Persona:</a:t>
            </a:r>
          </a:p>
          <a:p>
            <a:pPr lvl="1"/>
            <a:r>
              <a:rPr lang="en-US" sz="1050" u="sng" dirty="0" smtClean="0">
                <a:solidFill>
                  <a:srgbClr val="000000"/>
                </a:solidFill>
              </a:rPr>
              <a:t>Ease of training</a:t>
            </a:r>
            <a:r>
              <a:rPr lang="en-US" sz="1050" b="0" dirty="0" smtClean="0">
                <a:solidFill>
                  <a:srgbClr val="000000"/>
                </a:solidFill>
              </a:rPr>
              <a:t>, especially with seasonality or high-turn-over</a:t>
            </a:r>
          </a:p>
          <a:p>
            <a:pPr lvl="1"/>
            <a:r>
              <a:rPr lang="en-US" sz="1050" b="0" dirty="0" smtClean="0">
                <a:solidFill>
                  <a:srgbClr val="000000"/>
                </a:solidFill>
              </a:rPr>
              <a:t>Highly mobile – needs for ergonomic design and easy </a:t>
            </a:r>
            <a:r>
              <a:rPr lang="en-US" sz="1050" u="sng" dirty="0" err="1" smtClean="0">
                <a:solidFill>
                  <a:srgbClr val="000000"/>
                </a:solidFill>
              </a:rPr>
              <a:t>pocketability</a:t>
            </a:r>
            <a:endParaRPr lang="en-US" sz="1050" u="sng" dirty="0" smtClean="0">
              <a:solidFill>
                <a:srgbClr val="000000"/>
              </a:solidFill>
            </a:endParaRPr>
          </a:p>
          <a:p>
            <a:pPr lvl="1"/>
            <a:r>
              <a:rPr lang="en-US" sz="1050" u="sng" dirty="0" smtClean="0">
                <a:solidFill>
                  <a:srgbClr val="000000"/>
                </a:solidFill>
              </a:rPr>
              <a:t>Performance </a:t>
            </a:r>
            <a:r>
              <a:rPr lang="en-US" sz="1050" b="0" dirty="0" smtClean="0">
                <a:solidFill>
                  <a:srgbClr val="000000"/>
                </a:solidFill>
              </a:rPr>
              <a:t> connectivity to central systems over LTE – important to maintain data connection for processing</a:t>
            </a:r>
          </a:p>
          <a:p>
            <a:pPr lvl="1"/>
            <a:r>
              <a:rPr lang="en-US" sz="1050" u="sng" dirty="0" smtClean="0">
                <a:solidFill>
                  <a:srgbClr val="000000"/>
                </a:solidFill>
              </a:rPr>
              <a:t>Scan performance</a:t>
            </a:r>
            <a:r>
              <a:rPr lang="en-US" sz="1050" b="0" dirty="0" smtClean="0">
                <a:solidFill>
                  <a:srgbClr val="000000"/>
                </a:solidFill>
              </a:rPr>
              <a:t>, ability to quickly scan and tag items in any environment</a:t>
            </a:r>
          </a:p>
          <a:p>
            <a:pPr lvl="1"/>
            <a:r>
              <a:rPr lang="en-US" sz="1050" b="0" dirty="0" smtClean="0">
                <a:solidFill>
                  <a:srgbClr val="000000"/>
                </a:solidFill>
              </a:rPr>
              <a:t>Secure </a:t>
            </a:r>
            <a:r>
              <a:rPr lang="en-US" sz="1050" u="sng" dirty="0" smtClean="0">
                <a:solidFill>
                  <a:srgbClr val="000000"/>
                </a:solidFill>
              </a:rPr>
              <a:t>rapid roll-out </a:t>
            </a:r>
            <a:r>
              <a:rPr lang="en-US" sz="1050" b="0" dirty="0" smtClean="0">
                <a:solidFill>
                  <a:srgbClr val="000000"/>
                </a:solidFill>
              </a:rPr>
              <a:t>of multiple applications</a:t>
            </a:r>
          </a:p>
          <a:p>
            <a:r>
              <a:rPr lang="en-US" sz="1400" dirty="0" smtClean="0"/>
              <a:t>Key Benefits/Attributes:</a:t>
            </a:r>
          </a:p>
          <a:p>
            <a:pPr lvl="1"/>
            <a:r>
              <a:rPr lang="en-US" sz="1050" dirty="0" smtClean="0"/>
              <a:t>Multi-application Environment (Native and Web-based)</a:t>
            </a:r>
          </a:p>
          <a:p>
            <a:pPr lvl="1"/>
            <a:r>
              <a:rPr lang="en-US" sz="1050" dirty="0" smtClean="0"/>
              <a:t>Improved productivity – multiple applications for single user</a:t>
            </a:r>
          </a:p>
          <a:p>
            <a:pPr lvl="1"/>
            <a:r>
              <a:rPr lang="en-US" sz="1050" dirty="0" smtClean="0"/>
              <a:t>Fewer data errors -&gt; Eliminate any remaining manual entry</a:t>
            </a:r>
          </a:p>
          <a:p>
            <a:pPr lvl="1"/>
            <a:r>
              <a:rPr lang="en-US" sz="1050" dirty="0" smtClean="0"/>
              <a:t>Customer centered/connected workflows</a:t>
            </a:r>
          </a:p>
          <a:p>
            <a:endParaRPr lang="en-US" sz="1450" b="0" dirty="0" smtClean="0">
              <a:solidFill>
                <a:srgbClr val="000000"/>
              </a:solidFill>
            </a:endParaRPr>
          </a:p>
          <a:p>
            <a:endParaRPr lang="en-US" sz="1450" b="0" dirty="0" smtClean="0">
              <a:solidFill>
                <a:srgbClr val="000000"/>
              </a:solidFill>
            </a:endParaRPr>
          </a:p>
          <a:p>
            <a:pPr lvl="1"/>
            <a:endParaRPr lang="en-US" sz="700" u="sng" dirty="0" smtClean="0">
              <a:solidFill>
                <a:srgbClr val="000000"/>
              </a:solidFill>
            </a:endParaRPr>
          </a:p>
          <a:p>
            <a:endParaRPr lang="en-US" sz="700" dirty="0"/>
          </a:p>
        </p:txBody>
      </p:sp>
      <p:sp>
        <p:nvSpPr>
          <p:cNvPr id="2" name="Title 1"/>
          <p:cNvSpPr>
            <a:spLocks noGrp="1"/>
          </p:cNvSpPr>
          <p:nvPr>
            <p:ph type="title"/>
          </p:nvPr>
        </p:nvSpPr>
        <p:spPr/>
        <p:txBody>
          <a:bodyPr/>
          <a:lstStyle/>
          <a:p>
            <a:r>
              <a:rPr lang="en-US" dirty="0" smtClean="0"/>
              <a:t>Audit &amp; Metering</a:t>
            </a:r>
            <a:endParaRPr lang="en-US" dirty="0"/>
          </a:p>
        </p:txBody>
      </p:sp>
      <p:sp>
        <p:nvSpPr>
          <p:cNvPr id="5" name="Rounded Rectangle 4"/>
          <p:cNvSpPr/>
          <p:nvPr/>
        </p:nvSpPr>
        <p:spPr bwMode="auto">
          <a:xfrm>
            <a:off x="228600" y="819150"/>
            <a:ext cx="2745619" cy="38862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pic>
        <p:nvPicPr>
          <p:cNvPr id="8" name="Picture 2" descr="C:\Users\H102838\AppData\Local\Microsoft\Windows\Temporary Internet Files\Content.IE5\822PCEQL\Field_Service_09_172.jpg"/>
          <p:cNvPicPr>
            <a:picLocks noChangeAspect="1" noChangeArrowheads="1"/>
          </p:cNvPicPr>
          <p:nvPr/>
        </p:nvPicPr>
        <p:blipFill>
          <a:blip r:embed="rId2" cstate="email"/>
          <a:srcRect/>
          <a:stretch>
            <a:fillRect/>
          </a:stretch>
        </p:blipFill>
        <p:spPr bwMode="auto">
          <a:xfrm>
            <a:off x="336365" y="916686"/>
            <a:ext cx="2559235" cy="1426464"/>
          </a:xfrm>
          <a:prstGeom prst="rect">
            <a:avLst/>
          </a:prstGeom>
          <a:noFill/>
          <a:effectLst>
            <a:softEdge rad="63500"/>
          </a:effectLst>
        </p:spPr>
      </p:pic>
      <p:pic>
        <p:nvPicPr>
          <p:cNvPr id="9" name="Picture 8" descr="Dolphin CT50.jpg"/>
          <p:cNvPicPr>
            <a:picLocks noChangeAspect="1"/>
          </p:cNvPicPr>
          <p:nvPr/>
        </p:nvPicPr>
        <p:blipFill>
          <a:blip r:embed="rId3" cstate="print"/>
          <a:srcRect b="5530"/>
          <a:stretch>
            <a:fillRect/>
          </a:stretch>
        </p:blipFill>
        <p:spPr>
          <a:xfrm>
            <a:off x="304799" y="2386342"/>
            <a:ext cx="2537356" cy="2014208"/>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H102838\AppData\Local\Microsoft\Windows\Temporary Internet Files\Content.IE5\NXHOSNX3\D75e_Retail_044_1.jpg"/>
          <p:cNvPicPr>
            <a:picLocks noChangeAspect="1" noChangeArrowheads="1"/>
          </p:cNvPicPr>
          <p:nvPr/>
        </p:nvPicPr>
        <p:blipFill>
          <a:blip r:embed="rId2" cstate="email"/>
          <a:srcRect/>
          <a:stretch>
            <a:fillRect/>
          </a:stretch>
        </p:blipFill>
        <p:spPr bwMode="auto">
          <a:xfrm>
            <a:off x="-1" y="0"/>
            <a:ext cx="9144001" cy="5143500"/>
          </a:xfrm>
          <a:prstGeom prst="rect">
            <a:avLst/>
          </a:prstGeom>
          <a:noFill/>
        </p:spPr>
      </p:pic>
      <p:sp>
        <p:nvSpPr>
          <p:cNvPr id="5" name="Rectangle 4"/>
          <p:cNvSpPr/>
          <p:nvPr/>
        </p:nvSpPr>
        <p:spPr bwMode="auto">
          <a:xfrm>
            <a:off x="3505200" y="666750"/>
            <a:ext cx="5638800" cy="3657600"/>
          </a:xfrm>
          <a:prstGeom prst="rect">
            <a:avLst/>
          </a:prstGeom>
          <a:solidFill>
            <a:schemeClr val="bg1">
              <a:alpha val="65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6" name="Content Placeholder 2"/>
          <p:cNvSpPr txBox="1">
            <a:spLocks/>
          </p:cNvSpPr>
          <p:nvPr/>
        </p:nvSpPr>
        <p:spPr>
          <a:xfrm>
            <a:off x="3505200" y="895350"/>
            <a:ext cx="5638800" cy="3199209"/>
          </a:xfrm>
          <a:prstGeom prst="rect">
            <a:avLst/>
          </a:prstGeom>
        </p:spPr>
        <p:txBody>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The Business Challenge:</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Brick &amp; mortar business model under assault by online shopping</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Need to innovate and improve customer experience to stay relevant</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Need to reduce overall transaction costs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Staffing/ seasonal employee limitations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Rising worker turnover</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2000" b="0" i="0" u="none" strike="noStrike" kern="0" cap="none" spc="0" normalizeH="0" baseline="0" noProof="0" smtClean="0">
                <a:ln>
                  <a:noFill/>
                </a:ln>
                <a:solidFill>
                  <a:schemeClr val="tx1"/>
                </a:solidFill>
                <a:effectLst/>
                <a:uLnTx/>
                <a:uFillTx/>
                <a:latin typeface="+mn-lt"/>
              </a:rPr>
              <a:t>Peak seasons put strain on customer service</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kumimoji="0" lang="en-US" sz="2400" b="0" i="0" u="none" strike="noStrike" kern="0" cap="none" spc="0" normalizeH="0" baseline="0" noProof="0" smtClean="0">
              <a:ln>
                <a:noFill/>
              </a:ln>
              <a:solidFill>
                <a:schemeClr val="tx1"/>
              </a:solidFill>
              <a:effectLst/>
              <a:uLnTx/>
              <a:uFillTx/>
              <a:latin typeface="+mn-lt"/>
              <a:ea typeface="+mn-ea"/>
              <a:cs typeface="+mn-cs"/>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endParaRPr kumimoji="0" lang="en-US" sz="1400" b="1"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sz="half" idx="1"/>
          </p:nvPr>
        </p:nvSpPr>
        <p:spPr>
          <a:xfrm>
            <a:off x="3124200" y="742950"/>
            <a:ext cx="5715000" cy="3962400"/>
          </a:xfrm>
        </p:spPr>
        <p:txBody>
          <a:bodyPr>
            <a:noAutofit/>
          </a:bodyPr>
          <a:lstStyle/>
          <a:p>
            <a:r>
              <a:rPr lang="en-US" sz="1400" dirty="0" smtClean="0"/>
              <a:t>Process: </a:t>
            </a:r>
          </a:p>
          <a:p>
            <a:pPr lvl="1"/>
            <a:r>
              <a:rPr lang="en-US" sz="1050" b="0" dirty="0" smtClean="0"/>
              <a:t>To enable workflows that increase productivity by completing various work-lists or customers orders via voice automation</a:t>
            </a:r>
          </a:p>
          <a:p>
            <a:r>
              <a:rPr lang="en-US" sz="1400" dirty="0" smtClean="0"/>
              <a:t>Environment:</a:t>
            </a:r>
          </a:p>
          <a:p>
            <a:pPr lvl="1"/>
            <a:r>
              <a:rPr lang="en-US" sz="1050" b="0" dirty="0" smtClean="0"/>
              <a:t>Voice – users will engage a work-list while wearing a headset for sound, the device will communicate the task to the worker and the user will speak the task / asset / or location back to the system for processing and decision making.  Full work list completed by 2-way communication.</a:t>
            </a:r>
          </a:p>
          <a:p>
            <a:r>
              <a:rPr lang="en-US" sz="1400" dirty="0" smtClean="0"/>
              <a:t>User Persona:</a:t>
            </a:r>
          </a:p>
          <a:p>
            <a:pPr lvl="1"/>
            <a:r>
              <a:rPr lang="en-US" sz="1050" u="sng" dirty="0" smtClean="0">
                <a:solidFill>
                  <a:srgbClr val="000000"/>
                </a:solidFill>
              </a:rPr>
              <a:t>Ease of training</a:t>
            </a:r>
            <a:r>
              <a:rPr lang="en-US" sz="1050" b="0" dirty="0" smtClean="0">
                <a:solidFill>
                  <a:srgbClr val="000000"/>
                </a:solidFill>
              </a:rPr>
              <a:t>, specifically with Android OS and fully touch solution</a:t>
            </a:r>
          </a:p>
          <a:p>
            <a:pPr lvl="1"/>
            <a:r>
              <a:rPr lang="en-US" sz="1050" b="0" dirty="0" smtClean="0">
                <a:solidFill>
                  <a:srgbClr val="000000"/>
                </a:solidFill>
              </a:rPr>
              <a:t>Highly mobile – needs for ergonomic design and easy </a:t>
            </a:r>
            <a:r>
              <a:rPr lang="en-US" sz="1050" u="sng" dirty="0" err="1" smtClean="0">
                <a:solidFill>
                  <a:srgbClr val="000000"/>
                </a:solidFill>
              </a:rPr>
              <a:t>pocketability</a:t>
            </a:r>
            <a:endParaRPr lang="en-US" sz="1050" u="sng" dirty="0" smtClean="0">
              <a:solidFill>
                <a:srgbClr val="000000"/>
              </a:solidFill>
            </a:endParaRPr>
          </a:p>
          <a:p>
            <a:pPr lvl="1"/>
            <a:r>
              <a:rPr lang="en-US" sz="1050" u="sng" dirty="0" smtClean="0">
                <a:solidFill>
                  <a:srgbClr val="000000"/>
                </a:solidFill>
              </a:rPr>
              <a:t>Performance </a:t>
            </a:r>
            <a:r>
              <a:rPr lang="en-US" sz="1050" b="0" dirty="0" smtClean="0">
                <a:solidFill>
                  <a:srgbClr val="000000"/>
                </a:solidFill>
              </a:rPr>
              <a:t>to paper-process process, current purpose built mobile terminal/PDA or legacy PCs</a:t>
            </a:r>
          </a:p>
          <a:p>
            <a:pPr lvl="1"/>
            <a:r>
              <a:rPr lang="en-US" sz="1050" b="0" dirty="0" smtClean="0">
                <a:solidFill>
                  <a:srgbClr val="000000"/>
                </a:solidFill>
              </a:rPr>
              <a:t>Secure </a:t>
            </a:r>
            <a:r>
              <a:rPr lang="en-US" sz="1050" u="sng" dirty="0" smtClean="0">
                <a:solidFill>
                  <a:srgbClr val="000000"/>
                </a:solidFill>
              </a:rPr>
              <a:t>rapid roll-out </a:t>
            </a:r>
            <a:r>
              <a:rPr lang="en-US" sz="1050" b="0" dirty="0" smtClean="0">
                <a:solidFill>
                  <a:srgbClr val="000000"/>
                </a:solidFill>
              </a:rPr>
              <a:t>of multiple applications</a:t>
            </a:r>
          </a:p>
          <a:p>
            <a:r>
              <a:rPr lang="en-US" sz="1400" dirty="0" smtClean="0"/>
              <a:t>Key Benefits/Attributes:</a:t>
            </a:r>
          </a:p>
          <a:p>
            <a:pPr lvl="1"/>
            <a:r>
              <a:rPr lang="en-US" sz="1050" dirty="0" smtClean="0"/>
              <a:t>Automated collection of materials as part of a work-list or order</a:t>
            </a:r>
          </a:p>
          <a:p>
            <a:pPr lvl="1"/>
            <a:r>
              <a:rPr lang="en-US" sz="1050" dirty="0" smtClean="0"/>
              <a:t>Fewer data errors -&gt; Eliminating shrinkage or mistakes</a:t>
            </a:r>
          </a:p>
          <a:p>
            <a:pPr lvl="1"/>
            <a:r>
              <a:rPr lang="en-US" sz="1050" dirty="0" smtClean="0"/>
              <a:t>Integration with related voice automated workflows/systems</a:t>
            </a:r>
          </a:p>
          <a:p>
            <a:endParaRPr lang="en-US" sz="1450" b="0" dirty="0" smtClean="0">
              <a:solidFill>
                <a:srgbClr val="000000"/>
              </a:solidFill>
            </a:endParaRPr>
          </a:p>
          <a:p>
            <a:endParaRPr lang="en-US" sz="1450" dirty="0" smtClean="0">
              <a:solidFill>
                <a:srgbClr val="000000"/>
              </a:solidFill>
            </a:endParaRPr>
          </a:p>
          <a:p>
            <a:endParaRPr lang="en-US" sz="1450" b="0" dirty="0" smtClean="0">
              <a:solidFill>
                <a:srgbClr val="000000"/>
              </a:solidFill>
            </a:endParaRPr>
          </a:p>
          <a:p>
            <a:pPr lvl="1"/>
            <a:endParaRPr lang="en-US" sz="700" u="sng" dirty="0" smtClean="0">
              <a:solidFill>
                <a:srgbClr val="000000"/>
              </a:solidFill>
            </a:endParaRPr>
          </a:p>
          <a:p>
            <a:endParaRPr lang="en-US" sz="700" dirty="0"/>
          </a:p>
        </p:txBody>
      </p:sp>
      <p:sp>
        <p:nvSpPr>
          <p:cNvPr id="2" name="Title 1"/>
          <p:cNvSpPr>
            <a:spLocks noGrp="1"/>
          </p:cNvSpPr>
          <p:nvPr>
            <p:ph type="title"/>
          </p:nvPr>
        </p:nvSpPr>
        <p:spPr/>
        <p:txBody>
          <a:bodyPr/>
          <a:lstStyle/>
          <a:p>
            <a:r>
              <a:rPr lang="en-US" dirty="0" smtClean="0"/>
              <a:t>Voice Automation</a:t>
            </a:r>
            <a:endParaRPr lang="en-US" dirty="0"/>
          </a:p>
        </p:txBody>
      </p:sp>
      <p:sp>
        <p:nvSpPr>
          <p:cNvPr id="5" name="Rounded Rectangle 4"/>
          <p:cNvSpPr/>
          <p:nvPr/>
        </p:nvSpPr>
        <p:spPr bwMode="auto">
          <a:xfrm>
            <a:off x="228600" y="742950"/>
            <a:ext cx="2745619" cy="3962400"/>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pic>
        <p:nvPicPr>
          <p:cNvPr id="12" name="Picture 2" descr="C:\Users\H102838\AppData\Local\Microsoft\Windows\Temporary Internet Files\Content.IE5\NXHOSNX3\D75e_Retail_044_1.jpg"/>
          <p:cNvPicPr>
            <a:picLocks noChangeAspect="1" noChangeArrowheads="1"/>
          </p:cNvPicPr>
          <p:nvPr/>
        </p:nvPicPr>
        <p:blipFill>
          <a:blip r:embed="rId2" cstate="email"/>
          <a:srcRect/>
          <a:stretch>
            <a:fillRect/>
          </a:stretch>
        </p:blipFill>
        <p:spPr bwMode="auto">
          <a:xfrm>
            <a:off x="348149" y="895350"/>
            <a:ext cx="2395051" cy="1347216"/>
          </a:xfrm>
          <a:prstGeom prst="rect">
            <a:avLst/>
          </a:prstGeom>
          <a:noFill/>
          <a:effectLst>
            <a:softEdge rad="31750"/>
          </a:effectLst>
        </p:spPr>
      </p:pic>
      <p:pic>
        <p:nvPicPr>
          <p:cNvPr id="8" name="Picture 7" descr="Dolphin CT50.jpg"/>
          <p:cNvPicPr>
            <a:picLocks noChangeAspect="1"/>
          </p:cNvPicPr>
          <p:nvPr/>
        </p:nvPicPr>
        <p:blipFill>
          <a:blip r:embed="rId3" cstate="print"/>
          <a:srcRect b="5530"/>
          <a:stretch>
            <a:fillRect/>
          </a:stretch>
        </p:blipFill>
        <p:spPr>
          <a:xfrm>
            <a:off x="304799" y="2386342"/>
            <a:ext cx="2537356" cy="2014208"/>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Dolphin CT50</a:t>
            </a:r>
            <a:br>
              <a:rPr lang="en-US" dirty="0" smtClean="0"/>
            </a:br>
            <a:r>
              <a:rPr lang="en-US" dirty="0" smtClean="0"/>
              <a:t>Anytime, Anywhere Connectivity</a:t>
            </a:r>
            <a:br>
              <a:rPr lang="en-US" dirty="0" smtClean="0"/>
            </a:br>
            <a:r>
              <a:rPr lang="en-US" sz="1800" dirty="0" smtClean="0">
                <a:solidFill>
                  <a:srgbClr val="FF0000"/>
                </a:solidFill>
              </a:rPr>
              <a:t>Standard in all decks</a:t>
            </a:r>
            <a:endParaRPr lang="en-US" sz="1800"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Handheld Computer </a:t>
            </a:r>
            <a:endParaRPr lang="en-US" dirty="0"/>
          </a:p>
        </p:txBody>
      </p:sp>
      <p:sp>
        <p:nvSpPr>
          <p:cNvPr id="3" name="AutoShape 2"/>
          <p:cNvSpPr>
            <a:spLocks noChangeArrowheads="1"/>
          </p:cNvSpPr>
          <p:nvPr/>
        </p:nvSpPr>
        <p:spPr bwMode="auto">
          <a:xfrm>
            <a:off x="3114136" y="742950"/>
            <a:ext cx="5729828" cy="4126762"/>
          </a:xfrm>
          <a:prstGeom prst="roundRect">
            <a:avLst>
              <a:gd name="adj" fmla="val 16667"/>
            </a:avLst>
          </a:prstGeom>
          <a:gradFill rotWithShape="1">
            <a:gsLst>
              <a:gs pos="0">
                <a:srgbClr val="F8F8F8"/>
              </a:gs>
              <a:gs pos="100000">
                <a:srgbClr val="DDDDDD"/>
              </a:gs>
            </a:gsLst>
            <a:lin ang="5400000" scaled="1"/>
          </a:gradFill>
          <a:ln w="9525">
            <a:solidFill>
              <a:srgbClr val="969696"/>
            </a:solidFill>
            <a:round/>
            <a:headEnd/>
            <a:tailEnd/>
          </a:ln>
          <a:effectLst/>
          <a:scene3d>
            <a:camera prst="orthographicFront"/>
            <a:lightRig rig="threePt" dir="t"/>
          </a:scene3d>
          <a:sp3d>
            <a:bevelT/>
          </a:sp3d>
        </p:spPr>
        <p:txBody>
          <a:bodyPr wrap="none"/>
          <a:lstStyle/>
          <a:p>
            <a:pPr algn="ctr" eaLnBrk="1" hangingPunct="1"/>
            <a:endParaRPr lang="en-US" sz="1200" b="1">
              <a:solidFill>
                <a:srgbClr val="DC241F"/>
              </a:solidFill>
              <a:latin typeface="Arial" pitchFamily="34" charset="0"/>
            </a:endParaRPr>
          </a:p>
        </p:txBody>
      </p:sp>
      <p:sp>
        <p:nvSpPr>
          <p:cNvPr id="6" name="AutoShape 4"/>
          <p:cNvSpPr>
            <a:spLocks noChangeArrowheads="1"/>
          </p:cNvSpPr>
          <p:nvPr/>
        </p:nvSpPr>
        <p:spPr bwMode="auto">
          <a:xfrm>
            <a:off x="186994" y="819150"/>
            <a:ext cx="2684462" cy="4039930"/>
          </a:xfrm>
          <a:prstGeom prst="roundRect">
            <a:avLst>
              <a:gd name="adj" fmla="val 16667"/>
            </a:avLst>
          </a:prstGeom>
          <a:gradFill rotWithShape="1">
            <a:gsLst>
              <a:gs pos="0">
                <a:srgbClr val="F8F8F8"/>
              </a:gs>
              <a:gs pos="100000">
                <a:srgbClr val="DDDDDD"/>
              </a:gs>
            </a:gsLst>
            <a:lin ang="5400000" scaled="1"/>
          </a:gradFill>
          <a:ln w="9525">
            <a:solidFill>
              <a:srgbClr val="969696"/>
            </a:solidFill>
            <a:round/>
            <a:headEnd/>
            <a:tailEnd/>
          </a:ln>
          <a:effectLst/>
          <a:scene3d>
            <a:camera prst="orthographicFront"/>
            <a:lightRig rig="threePt" dir="t"/>
          </a:scene3d>
          <a:sp3d>
            <a:bevelT/>
          </a:sp3d>
        </p:spPr>
        <p:txBody>
          <a:bodyPr wrap="none"/>
          <a:lstStyle/>
          <a:p>
            <a:pPr algn="ctr" eaLnBrk="1" hangingPunct="1"/>
            <a:endParaRPr lang="de-DE" sz="1200" b="1">
              <a:solidFill>
                <a:srgbClr val="DC241F"/>
              </a:solidFill>
              <a:latin typeface="Arial" pitchFamily="34" charset="0"/>
            </a:endParaRPr>
          </a:p>
        </p:txBody>
      </p:sp>
      <p:sp>
        <p:nvSpPr>
          <p:cNvPr id="7" name="AutoShape 5"/>
          <p:cNvSpPr>
            <a:spLocks noChangeArrowheads="1"/>
          </p:cNvSpPr>
          <p:nvPr/>
        </p:nvSpPr>
        <p:spPr bwMode="auto">
          <a:xfrm>
            <a:off x="381000" y="3105150"/>
            <a:ext cx="2209800" cy="1447800"/>
          </a:xfrm>
          <a:prstGeom prst="roundRect">
            <a:avLst>
              <a:gd name="adj" fmla="val 11199"/>
            </a:avLst>
          </a:prstGeom>
          <a:solidFill>
            <a:srgbClr val="FFFFFF"/>
          </a:solidFill>
          <a:ln w="9525">
            <a:solidFill>
              <a:srgbClr val="C0C0C0"/>
            </a:solidFill>
            <a:round/>
            <a:headEnd/>
            <a:tailEnd/>
          </a:ln>
          <a:effectLst/>
          <a:scene3d>
            <a:camera prst="orthographicFront"/>
            <a:lightRig rig="threePt" dir="t"/>
          </a:scene3d>
          <a:sp3d>
            <a:bevelT/>
          </a:sp3d>
        </p:spPr>
        <p:txBody>
          <a:bodyPr/>
          <a:lstStyle/>
          <a:p>
            <a:pPr>
              <a:lnSpc>
                <a:spcPct val="110000"/>
              </a:lnSpc>
            </a:pPr>
            <a:r>
              <a:rPr lang="en-US" sz="1200" b="1" u="sng" dirty="0" smtClean="0">
                <a:solidFill>
                  <a:srgbClr val="FF0000"/>
                </a:solidFill>
                <a:latin typeface="Arial" pitchFamily="34" charset="0"/>
              </a:rPr>
              <a:t>Use Cases</a:t>
            </a:r>
            <a:endParaRPr lang="en-US" sz="1200" b="1" u="sng" dirty="0">
              <a:solidFill>
                <a:srgbClr val="FF0000"/>
              </a:solidFill>
              <a:latin typeface="Arial" pitchFamily="34" charset="0"/>
            </a:endParaRPr>
          </a:p>
          <a:p>
            <a:pPr marL="231775" lvl="1" indent="-109538">
              <a:lnSpc>
                <a:spcPct val="110000"/>
              </a:lnSpc>
              <a:buFontTx/>
              <a:buChar char="•"/>
            </a:pPr>
            <a:r>
              <a:rPr lang="de-DE" sz="1050" dirty="0" smtClean="0">
                <a:latin typeface="+mj-lt"/>
              </a:rPr>
              <a:t>Specialty / On-Demand Delivery</a:t>
            </a:r>
          </a:p>
          <a:p>
            <a:pPr marL="231775" lvl="1" indent="-109538">
              <a:lnSpc>
                <a:spcPct val="110000"/>
              </a:lnSpc>
              <a:buFontTx/>
              <a:buChar char="•"/>
            </a:pPr>
            <a:r>
              <a:rPr lang="de-DE" sz="1050" dirty="0" smtClean="0">
                <a:latin typeface="+mj-lt"/>
              </a:rPr>
              <a:t>Remote/Field </a:t>
            </a:r>
            <a:r>
              <a:rPr lang="en-US" sz="1050" dirty="0" smtClean="0">
                <a:solidFill>
                  <a:srgbClr val="000000"/>
                </a:solidFill>
                <a:latin typeface="+mj-lt"/>
              </a:rPr>
              <a:t>Technician </a:t>
            </a:r>
            <a:endParaRPr lang="de-DE" sz="1050" dirty="0" smtClean="0">
              <a:latin typeface="+mj-lt"/>
            </a:endParaRPr>
          </a:p>
          <a:p>
            <a:pPr marL="231775" lvl="1" indent="-109538">
              <a:lnSpc>
                <a:spcPct val="110000"/>
              </a:lnSpc>
              <a:buFontTx/>
              <a:buChar char="•"/>
            </a:pPr>
            <a:r>
              <a:rPr lang="de-DE" sz="1050" dirty="0" smtClean="0">
                <a:latin typeface="+mj-lt"/>
              </a:rPr>
              <a:t>Metering/Auditing</a:t>
            </a:r>
          </a:p>
          <a:p>
            <a:pPr marL="231775" lvl="1" indent="-109538">
              <a:lnSpc>
                <a:spcPct val="110000"/>
              </a:lnSpc>
              <a:buFontTx/>
              <a:buChar char="•"/>
            </a:pPr>
            <a:r>
              <a:rPr lang="de-DE" sz="1050" dirty="0" smtClean="0">
                <a:latin typeface="+mj-lt"/>
              </a:rPr>
              <a:t>Service Contracts/Sales</a:t>
            </a:r>
          </a:p>
          <a:p>
            <a:pPr marL="231775" lvl="1" indent="-109538">
              <a:lnSpc>
                <a:spcPct val="110000"/>
              </a:lnSpc>
              <a:buFontTx/>
              <a:buChar char="•"/>
            </a:pPr>
            <a:r>
              <a:rPr lang="de-DE" sz="1050" dirty="0" smtClean="0">
                <a:latin typeface="+mj-lt"/>
              </a:rPr>
              <a:t>Material/ Asset Tracking</a:t>
            </a:r>
            <a:endParaRPr lang="de-DE" sz="1200" dirty="0" smtClean="0">
              <a:latin typeface="Arial" pitchFamily="34" charset="0"/>
            </a:endParaRPr>
          </a:p>
          <a:p>
            <a:pPr marL="231775" lvl="1" indent="-109538">
              <a:lnSpc>
                <a:spcPct val="110000"/>
              </a:lnSpc>
              <a:buFontTx/>
              <a:buChar char="•"/>
            </a:pPr>
            <a:endParaRPr lang="en-US" sz="1200" dirty="0">
              <a:latin typeface="Arial" pitchFamily="34" charset="0"/>
            </a:endParaRPr>
          </a:p>
        </p:txBody>
      </p:sp>
      <p:sp>
        <p:nvSpPr>
          <p:cNvPr id="9" name="Text Box 12"/>
          <p:cNvSpPr txBox="1">
            <a:spLocks noChangeArrowheads="1"/>
          </p:cNvSpPr>
          <p:nvPr/>
        </p:nvSpPr>
        <p:spPr bwMode="auto">
          <a:xfrm>
            <a:off x="3448050" y="895350"/>
            <a:ext cx="5295900" cy="3839256"/>
          </a:xfrm>
          <a:prstGeom prst="rect">
            <a:avLst/>
          </a:prstGeom>
          <a:noFill/>
          <a:ln w="19050" algn="ctr">
            <a:noFill/>
            <a:miter lim="800000"/>
            <a:headEnd/>
            <a:tailEnd/>
          </a:ln>
          <a:effectLst/>
        </p:spPr>
        <p:txBody>
          <a:bodyPr wrap="square" lIns="90488" tIns="44450" rIns="90488" bIns="44450">
            <a:spAutoFit/>
          </a:bodyPr>
          <a:lstStyle/>
          <a:p>
            <a:pPr>
              <a:lnSpc>
                <a:spcPct val="90000"/>
              </a:lnSpc>
              <a:spcBef>
                <a:spcPct val="25000"/>
              </a:spcBef>
            </a:pPr>
            <a:r>
              <a:rPr lang="en-US" sz="1100" b="1" u="sng" dirty="0" smtClean="0">
                <a:solidFill>
                  <a:srgbClr val="FF0000"/>
                </a:solidFill>
                <a:latin typeface="Arial" pitchFamily="34" charset="0"/>
              </a:rPr>
              <a:t>Why</a:t>
            </a:r>
          </a:p>
          <a:p>
            <a:pPr marL="341313" lvl="1" indent="-109538">
              <a:lnSpc>
                <a:spcPct val="90000"/>
              </a:lnSpc>
              <a:spcBef>
                <a:spcPct val="25000"/>
              </a:spcBef>
              <a:buFontTx/>
              <a:buChar char="•"/>
            </a:pPr>
            <a:r>
              <a:rPr lang="en-US" sz="1100" dirty="0" smtClean="0">
                <a:latin typeface="Arial" pitchFamily="34" charset="0"/>
              </a:rPr>
              <a:t>For organizations who want the ability to increase training, efficiency and accuracy of new policies while outside of the office</a:t>
            </a:r>
          </a:p>
          <a:p>
            <a:pPr marL="341313" lvl="1" indent="-109538">
              <a:lnSpc>
                <a:spcPct val="90000"/>
              </a:lnSpc>
              <a:spcBef>
                <a:spcPct val="25000"/>
              </a:spcBef>
              <a:buFontTx/>
              <a:buChar char="•"/>
            </a:pPr>
            <a:r>
              <a:rPr lang="en-US" sz="1100" dirty="0" smtClean="0">
                <a:latin typeface="Arial" pitchFamily="34" charset="0"/>
              </a:rPr>
              <a:t>For organizations that want the ability to be connected to their ERP/centralized systems at speeds that increase productivity</a:t>
            </a:r>
          </a:p>
          <a:p>
            <a:pPr marL="341313" lvl="1" indent="-109538">
              <a:lnSpc>
                <a:spcPct val="90000"/>
              </a:lnSpc>
              <a:spcBef>
                <a:spcPct val="25000"/>
              </a:spcBef>
              <a:buFontTx/>
              <a:buChar char="•"/>
            </a:pPr>
            <a:r>
              <a:rPr lang="en-US" sz="1100" dirty="0" smtClean="0">
                <a:latin typeface="Arial" pitchFamily="34" charset="0"/>
              </a:rPr>
              <a:t>For organizations that want the ability to rapidly deploy multiple applications into their workforce with ease to increase productivity</a:t>
            </a:r>
          </a:p>
          <a:p>
            <a:pPr>
              <a:lnSpc>
                <a:spcPct val="90000"/>
              </a:lnSpc>
              <a:spcBef>
                <a:spcPct val="25000"/>
              </a:spcBef>
            </a:pPr>
            <a:r>
              <a:rPr lang="en-US" sz="1100" b="1" u="sng" dirty="0" smtClean="0">
                <a:solidFill>
                  <a:srgbClr val="FF0000"/>
                </a:solidFill>
                <a:latin typeface="Arial" pitchFamily="34" charset="0"/>
              </a:rPr>
              <a:t>How</a:t>
            </a:r>
          </a:p>
          <a:p>
            <a:pPr marL="341313" lvl="1" indent="-109538">
              <a:lnSpc>
                <a:spcPct val="90000"/>
              </a:lnSpc>
              <a:spcBef>
                <a:spcPct val="25000"/>
              </a:spcBef>
              <a:buFontTx/>
              <a:buChar char="•"/>
            </a:pPr>
            <a:r>
              <a:rPr lang="en-US" sz="1100" dirty="0" smtClean="0">
                <a:latin typeface="Arial" pitchFamily="34" charset="0"/>
              </a:rPr>
              <a:t>Mobile workers want a form-factor that they are accustomed to using in their personal lives, touch-screens</a:t>
            </a:r>
          </a:p>
          <a:p>
            <a:pPr marL="341313" lvl="1" indent="-109538">
              <a:lnSpc>
                <a:spcPct val="90000"/>
              </a:lnSpc>
              <a:spcBef>
                <a:spcPct val="25000"/>
              </a:spcBef>
              <a:buFontTx/>
              <a:buChar char="•"/>
            </a:pPr>
            <a:r>
              <a:rPr lang="en-US" sz="1100" dirty="0" smtClean="0">
                <a:latin typeface="Arial" pitchFamily="34" charset="0"/>
              </a:rPr>
              <a:t>Organizations need to have consistent connection at speeds 4x faster than today, LTE/4G</a:t>
            </a:r>
          </a:p>
          <a:p>
            <a:pPr marL="341313" lvl="1" indent="-109538">
              <a:lnSpc>
                <a:spcPct val="90000"/>
              </a:lnSpc>
              <a:spcBef>
                <a:spcPct val="25000"/>
              </a:spcBef>
              <a:buFontTx/>
              <a:buChar char="•"/>
            </a:pPr>
            <a:r>
              <a:rPr lang="en-US" sz="1100" dirty="0" smtClean="0">
                <a:latin typeface="Arial" pitchFamily="34" charset="0"/>
              </a:rPr>
              <a:t>Developers need O/S frameworks that support a rapid-prototyping mentality for SW development, Android 5.0 and Windows 8.1 (Win10)</a:t>
            </a:r>
          </a:p>
          <a:p>
            <a:pPr>
              <a:lnSpc>
                <a:spcPct val="90000"/>
              </a:lnSpc>
              <a:spcBef>
                <a:spcPct val="25000"/>
              </a:spcBef>
            </a:pPr>
            <a:r>
              <a:rPr lang="en-US" sz="1100" b="1" u="sng" dirty="0" smtClean="0">
                <a:solidFill>
                  <a:srgbClr val="FF0000"/>
                </a:solidFill>
                <a:latin typeface="Arial" pitchFamily="34" charset="0"/>
              </a:rPr>
              <a:t>What</a:t>
            </a:r>
          </a:p>
          <a:p>
            <a:pPr marL="341313" lvl="1" indent="-109538">
              <a:lnSpc>
                <a:spcPct val="90000"/>
              </a:lnSpc>
              <a:spcBef>
                <a:spcPct val="25000"/>
              </a:spcBef>
              <a:buFontTx/>
              <a:buChar char="•"/>
            </a:pPr>
            <a:r>
              <a:rPr lang="en-GB" sz="1100" dirty="0" smtClean="0">
                <a:latin typeface="Arial" pitchFamily="34" charset="0"/>
              </a:rPr>
              <a:t>Honeywell’s upcoming solution targets in-field training, LTE connectivity and easy SW deployment and it happens to be the Dolphin CT50</a:t>
            </a:r>
          </a:p>
          <a:p>
            <a:pPr marL="341313" lvl="1" indent="-341313">
              <a:lnSpc>
                <a:spcPct val="90000"/>
              </a:lnSpc>
              <a:spcBef>
                <a:spcPct val="25000"/>
              </a:spcBef>
            </a:pPr>
            <a:r>
              <a:rPr lang="en-US" sz="1100" b="1" u="sng" dirty="0" smtClean="0">
                <a:solidFill>
                  <a:srgbClr val="FF0000"/>
                </a:solidFill>
                <a:latin typeface="Arial" pitchFamily="34" charset="0"/>
              </a:rPr>
              <a:t>When</a:t>
            </a:r>
          </a:p>
          <a:p>
            <a:pPr marL="341313" lvl="1" indent="-109538">
              <a:lnSpc>
                <a:spcPct val="90000"/>
              </a:lnSpc>
              <a:spcBef>
                <a:spcPct val="25000"/>
              </a:spcBef>
              <a:buFontTx/>
              <a:buChar char="•"/>
            </a:pPr>
            <a:r>
              <a:rPr lang="en-US" sz="1100" dirty="0" smtClean="0">
                <a:latin typeface="Arial" pitchFamily="34" charset="0"/>
              </a:rPr>
              <a:t>WLAN Globally // WWAN in EMEA, L. America &amp; APAC</a:t>
            </a:r>
          </a:p>
          <a:p>
            <a:pPr marL="341313" lvl="1" indent="-109538">
              <a:lnSpc>
                <a:spcPct val="90000"/>
              </a:lnSpc>
              <a:spcBef>
                <a:spcPct val="25000"/>
              </a:spcBef>
              <a:buFontTx/>
              <a:buChar char="•"/>
            </a:pPr>
            <a:r>
              <a:rPr lang="en-US" sz="1100" dirty="0" smtClean="0">
                <a:latin typeface="Arial" pitchFamily="34" charset="0"/>
              </a:rPr>
              <a:t>WWAN N. America – Q4 – 2015 – Carrier Certification</a:t>
            </a:r>
          </a:p>
          <a:p>
            <a:pPr marL="341313" lvl="1" indent="-109538">
              <a:lnSpc>
                <a:spcPct val="90000"/>
              </a:lnSpc>
              <a:spcBef>
                <a:spcPct val="25000"/>
              </a:spcBef>
              <a:buFontTx/>
              <a:buChar char="•"/>
            </a:pPr>
            <a:endParaRPr lang="en-US" sz="1100" b="1" dirty="0">
              <a:latin typeface="Arial" pitchFamily="34" charset="0"/>
            </a:endParaRPr>
          </a:p>
        </p:txBody>
      </p:sp>
      <p:pic>
        <p:nvPicPr>
          <p:cNvPr id="12" name="Picture 11" descr="Dolphin CT50.jpg"/>
          <p:cNvPicPr>
            <a:picLocks noChangeAspect="1"/>
          </p:cNvPicPr>
          <p:nvPr/>
        </p:nvPicPr>
        <p:blipFill>
          <a:blip r:embed="rId2" cstate="print"/>
          <a:srcRect b="5530"/>
          <a:stretch>
            <a:fillRect/>
          </a:stretch>
        </p:blipFill>
        <p:spPr>
          <a:xfrm>
            <a:off x="304800" y="895350"/>
            <a:ext cx="2398109" cy="1903670"/>
          </a:xfrm>
          <a:prstGeom prst="rect">
            <a:avLst/>
          </a:prstGeom>
          <a:effectLst>
            <a:softEdge rad="31750"/>
          </a:effectLst>
        </p:spPr>
      </p:pic>
    </p:spTree>
    <p:extLst>
      <p:ext uri="{BB962C8B-B14F-4D97-AF65-F5344CB8AC3E}">
        <p14:creationId xmlns:p14="http://schemas.microsoft.com/office/powerpoint/2010/main" xmlns="" val="365347027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Value Proposition</a:t>
            </a:r>
            <a:endParaRPr lang="en-US" dirty="0"/>
          </a:p>
        </p:txBody>
      </p:sp>
      <p:sp>
        <p:nvSpPr>
          <p:cNvPr id="3" name="Content Placeholder 2"/>
          <p:cNvSpPr>
            <a:spLocks noGrp="1"/>
          </p:cNvSpPr>
          <p:nvPr>
            <p:ph idx="1"/>
          </p:nvPr>
        </p:nvSpPr>
        <p:spPr>
          <a:xfrm>
            <a:off x="3048000" y="742951"/>
            <a:ext cx="5837235" cy="3774281"/>
          </a:xfrm>
        </p:spPr>
        <p:txBody>
          <a:bodyPr/>
          <a:lstStyle/>
          <a:p>
            <a:pPr marL="228600" indent="-228600">
              <a:buFontTx/>
              <a:buChar char="-"/>
            </a:pPr>
            <a:r>
              <a:rPr lang="en-US" sz="1400" dirty="0" smtClean="0"/>
              <a:t>For organizations who engage with customers in the field that want to increase training efficiency and accuracy and need to toggle between multiple applications to increase productivity and better engage customers, </a:t>
            </a:r>
          </a:p>
          <a:p>
            <a:pPr marL="228600" indent="-228600">
              <a:buFontTx/>
              <a:buChar char="-"/>
            </a:pPr>
            <a:endParaRPr lang="en-US" sz="1400" dirty="0" smtClean="0"/>
          </a:p>
          <a:p>
            <a:pPr marL="228600" indent="-228600">
              <a:buNone/>
            </a:pPr>
            <a:r>
              <a:rPr lang="en-US" sz="1400" dirty="0" smtClean="0"/>
              <a:t>-	The CT50 is a truly connected device that combines smart phone ergonomics with an enterprise reliability focused design and industry-leading performance capabilities across the latest O/S platforms to enhance productivity and deliver a reduced TCO for the enterprise.</a:t>
            </a:r>
          </a:p>
          <a:p>
            <a:pPr marL="228600" indent="-228600">
              <a:buNone/>
            </a:pPr>
            <a:r>
              <a:rPr lang="en-US" sz="1400" dirty="0" smtClean="0"/>
              <a:t> </a:t>
            </a:r>
          </a:p>
          <a:p>
            <a:pPr marL="228600" indent="-228600">
              <a:buFontTx/>
              <a:buChar char="-"/>
            </a:pPr>
            <a:r>
              <a:rPr lang="en-US" sz="1400" i="1" dirty="0" smtClean="0"/>
              <a:t>Unlike competitors which offer reduced performance capabilities, a less ergonomic form factor, and limitations in choice of O/S configuration, </a:t>
            </a:r>
          </a:p>
          <a:p>
            <a:pPr marL="228600" indent="-228600">
              <a:buFontTx/>
              <a:buChar char="-"/>
            </a:pPr>
            <a:endParaRPr lang="en-US" sz="1400" dirty="0" smtClean="0"/>
          </a:p>
          <a:p>
            <a:pPr marL="228600" indent="-228600">
              <a:buNone/>
            </a:pPr>
            <a:r>
              <a:rPr lang="en-US" sz="1400" dirty="0" smtClean="0"/>
              <a:t>- 	The CT50 is an easy-to-use mobile solution that empowers organizations to run 4+ applications simultaneously to address customer needs with the flexibility to select from multiple operating systems. </a:t>
            </a:r>
          </a:p>
          <a:p>
            <a:pPr>
              <a:buNone/>
            </a:pPr>
            <a:endParaRPr lang="en-US" sz="1400" dirty="0"/>
          </a:p>
        </p:txBody>
      </p:sp>
      <p:pic>
        <p:nvPicPr>
          <p:cNvPr id="1027" name="Picture 3" descr="C:\Users\H102838\AppData\Local\Microsoft\Windows\Temporary Internet Files\Content.IE5\ZH6PO3EW\CN51_DSD_377.jpg"/>
          <p:cNvPicPr>
            <a:picLocks noChangeAspect="1" noChangeArrowheads="1"/>
          </p:cNvPicPr>
          <p:nvPr/>
        </p:nvPicPr>
        <p:blipFill>
          <a:blip r:embed="rId2" cstate="email"/>
          <a:srcRect/>
          <a:stretch>
            <a:fillRect/>
          </a:stretch>
        </p:blipFill>
        <p:spPr bwMode="auto">
          <a:xfrm>
            <a:off x="381000" y="2876550"/>
            <a:ext cx="2438400" cy="1752600"/>
          </a:xfrm>
          <a:prstGeom prst="rect">
            <a:avLst/>
          </a:prstGeom>
          <a:noFill/>
          <a:effectLst>
            <a:softEdge rad="63500"/>
          </a:effectLst>
        </p:spPr>
      </p:pic>
      <p:pic>
        <p:nvPicPr>
          <p:cNvPr id="9" name="Picture 8" descr="Dolphin CT50.jpg"/>
          <p:cNvPicPr>
            <a:picLocks noChangeAspect="1"/>
          </p:cNvPicPr>
          <p:nvPr/>
        </p:nvPicPr>
        <p:blipFill>
          <a:blip r:embed="rId3" cstate="print"/>
          <a:srcRect b="5530"/>
          <a:stretch>
            <a:fillRect/>
          </a:stretch>
        </p:blipFill>
        <p:spPr>
          <a:xfrm>
            <a:off x="304800" y="819917"/>
            <a:ext cx="2590800" cy="2056633"/>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304800" y="0"/>
            <a:ext cx="8534400" cy="685800"/>
          </a:xfrm>
          <a:prstGeom prst="rect">
            <a:avLst/>
          </a:prstGeom>
          <a:noFill/>
          <a:ln w="9525">
            <a:noFill/>
            <a:miter lim="800000"/>
            <a:headEnd/>
            <a:tailEnd/>
          </a:ln>
        </p:spPr>
        <p:txBody>
          <a:bodyPr anchor="ctr"/>
          <a:lstStyle/>
          <a:p>
            <a:pPr fontAlgn="base">
              <a:spcBef>
                <a:spcPct val="0"/>
              </a:spcBef>
              <a:spcAft>
                <a:spcPct val="0"/>
              </a:spcAft>
            </a:pPr>
            <a:r>
              <a:rPr lang="en-US" sz="2800" b="1" dirty="0">
                <a:latin typeface="+mj-lt"/>
                <a:ea typeface="Osaka" pitchFamily="8" charset="-128"/>
              </a:rPr>
              <a:t>Who benefits from </a:t>
            </a:r>
            <a:r>
              <a:rPr lang="en-US" sz="2800" b="1" dirty="0" smtClean="0">
                <a:latin typeface="+mj-lt"/>
                <a:ea typeface="Osaka" pitchFamily="8" charset="-128"/>
              </a:rPr>
              <a:t>Dolphin CT50 …</a:t>
            </a:r>
            <a:endParaRPr lang="en-US" sz="2800" b="1" dirty="0">
              <a:latin typeface="+mj-lt"/>
              <a:ea typeface="Osaka" pitchFamily="8" charset="-128"/>
            </a:endParaRPr>
          </a:p>
        </p:txBody>
      </p:sp>
      <p:sp>
        <p:nvSpPr>
          <p:cNvPr id="8201" name="Rectangle 9"/>
          <p:cNvSpPr>
            <a:spLocks noChangeArrowheads="1"/>
          </p:cNvSpPr>
          <p:nvPr/>
        </p:nvSpPr>
        <p:spPr bwMode="auto">
          <a:xfrm>
            <a:off x="2667000" y="800100"/>
            <a:ext cx="6248400" cy="3829050"/>
          </a:xfrm>
          <a:prstGeom prst="rect">
            <a:avLst/>
          </a:prstGeom>
          <a:noFill/>
          <a:ln w="9525">
            <a:noFill/>
            <a:miter lim="800000"/>
            <a:headEnd/>
            <a:tailEnd/>
          </a:ln>
        </p:spPr>
        <p:txBody>
          <a:bodyPr/>
          <a:lstStyle/>
          <a:p>
            <a:pPr marL="257175" indent="-257175" fontAlgn="base">
              <a:spcBef>
                <a:spcPct val="20000"/>
              </a:spcBef>
              <a:spcAft>
                <a:spcPct val="0"/>
              </a:spcAft>
              <a:buClr>
                <a:srgbClr val="003D78"/>
              </a:buClr>
              <a:buSzPct val="60000"/>
              <a:buFont typeface="Wingdings" pitchFamily="2" charset="2"/>
              <a:buChar char="l"/>
            </a:pPr>
            <a:endParaRPr lang="en-US" sz="2000" b="1" dirty="0">
              <a:solidFill>
                <a:srgbClr val="003D78"/>
              </a:solidFill>
              <a:ea typeface="Osaka" pitchFamily="8" charset="-128"/>
            </a:endParaRPr>
          </a:p>
        </p:txBody>
      </p:sp>
      <p:sp>
        <p:nvSpPr>
          <p:cNvPr id="5" name="Content Placeholder 4"/>
          <p:cNvSpPr>
            <a:spLocks noGrp="1"/>
          </p:cNvSpPr>
          <p:nvPr>
            <p:ph idx="4294967295"/>
          </p:nvPr>
        </p:nvSpPr>
        <p:spPr>
          <a:xfrm>
            <a:off x="2717800" y="738188"/>
            <a:ext cx="5969000" cy="4062413"/>
          </a:xfrm>
        </p:spPr>
        <p:txBody>
          <a:bodyPr/>
          <a:lstStyle/>
          <a:p>
            <a:r>
              <a:rPr lang="en-US" sz="1600" dirty="0" smtClean="0"/>
              <a:t>End-users who </a:t>
            </a:r>
            <a:r>
              <a:rPr lang="en-US" sz="1600" dirty="0"/>
              <a:t>are highly </a:t>
            </a:r>
            <a:r>
              <a:rPr lang="en-US" sz="1600" dirty="0" smtClean="0"/>
              <a:t>mobile, in scan intensive workflows who interact with general consumers within their workflow</a:t>
            </a:r>
            <a:endParaRPr lang="en-US" sz="1600" dirty="0"/>
          </a:p>
          <a:p>
            <a:pPr lvl="1"/>
            <a:r>
              <a:rPr lang="en-US" sz="1200" dirty="0"/>
              <a:t>Desire a light weight</a:t>
            </a:r>
            <a:r>
              <a:rPr lang="en-US" sz="1200" dirty="0" smtClean="0"/>
              <a:t>, economic design, </a:t>
            </a:r>
            <a:r>
              <a:rPr lang="en-US" sz="1200" dirty="0"/>
              <a:t>yet </a:t>
            </a:r>
            <a:r>
              <a:rPr lang="en-US" sz="1200" dirty="0" smtClean="0"/>
              <a:t>high performance solution </a:t>
            </a:r>
          </a:p>
          <a:p>
            <a:pPr lvl="1"/>
            <a:r>
              <a:rPr lang="en-US" sz="1200" dirty="0" smtClean="0"/>
              <a:t>Need a mobile solution that is easy to adopt/minimize training time for seasonal employees</a:t>
            </a:r>
          </a:p>
          <a:p>
            <a:pPr lvl="1"/>
            <a:r>
              <a:rPr lang="en-US" sz="1200" dirty="0" smtClean="0"/>
              <a:t>Is an attractive, sleek form factor ideal for use in consumer-facing workflows</a:t>
            </a:r>
            <a:endParaRPr lang="en-US" sz="1600" dirty="0"/>
          </a:p>
          <a:p>
            <a:r>
              <a:rPr lang="en-US" sz="1600" dirty="0" smtClean="0"/>
              <a:t>IT </a:t>
            </a:r>
            <a:r>
              <a:rPr lang="en-US" sz="1600" dirty="0"/>
              <a:t>managers that need to control costs and maintain flexibility in their mobile IT solutions </a:t>
            </a:r>
          </a:p>
          <a:p>
            <a:pPr lvl="1"/>
            <a:r>
              <a:rPr lang="en-US" sz="1200" dirty="0"/>
              <a:t>Need IT solutions that enables them to grow and adjust as business conditions change</a:t>
            </a:r>
          </a:p>
          <a:p>
            <a:pPr lvl="1"/>
            <a:r>
              <a:rPr lang="en-US" sz="1200" dirty="0"/>
              <a:t>Need tools that integrate easily with existing systems and reduce time to deploy and </a:t>
            </a:r>
            <a:r>
              <a:rPr lang="en-US" sz="1200" dirty="0" smtClean="0"/>
              <a:t>maintain</a:t>
            </a:r>
          </a:p>
          <a:p>
            <a:pPr lvl="1"/>
            <a:r>
              <a:rPr lang="en-US" sz="1200" dirty="0" smtClean="0"/>
              <a:t>Strong enough solution to replace legacy PCs (the first AIDC handheld device)</a:t>
            </a:r>
          </a:p>
          <a:p>
            <a:r>
              <a:rPr lang="en-US" sz="1600" dirty="0" smtClean="0"/>
              <a:t>Business managers that want to improve and expand their service offering to increase profitability</a:t>
            </a:r>
          </a:p>
          <a:p>
            <a:pPr lvl="1"/>
            <a:r>
              <a:rPr lang="en-US" sz="1200" dirty="0" smtClean="0"/>
              <a:t>Need tools to help organizations migrate from ‘connected worker’ to ‘directed worker’ to improve productivity, efficiency and capability</a:t>
            </a:r>
          </a:p>
          <a:p>
            <a:pPr lvl="1"/>
            <a:endParaRPr lang="en-US" sz="1200" dirty="0"/>
          </a:p>
          <a:p>
            <a:endParaRPr lang="en-US" sz="1600" dirty="0"/>
          </a:p>
        </p:txBody>
      </p:sp>
      <p:pic>
        <p:nvPicPr>
          <p:cNvPr id="2050" name="Picture 2" descr="C:\Users\H102838\AppData\Local\Microsoft\Windows\Temporary Internet Files\Content.IE5\8HNF1DO8\CS40_PreSales_153.jpg"/>
          <p:cNvPicPr>
            <a:picLocks noChangeAspect="1" noChangeArrowheads="1"/>
          </p:cNvPicPr>
          <p:nvPr/>
        </p:nvPicPr>
        <p:blipFill>
          <a:blip r:embed="rId3" cstate="email"/>
          <a:srcRect/>
          <a:stretch>
            <a:fillRect/>
          </a:stretch>
        </p:blipFill>
        <p:spPr bwMode="auto">
          <a:xfrm>
            <a:off x="480614" y="742950"/>
            <a:ext cx="1957786" cy="1371600"/>
          </a:xfrm>
          <a:prstGeom prst="rect">
            <a:avLst/>
          </a:prstGeom>
          <a:noFill/>
          <a:effectLst>
            <a:softEdge rad="63500"/>
          </a:effectLst>
        </p:spPr>
      </p:pic>
      <p:pic>
        <p:nvPicPr>
          <p:cNvPr id="6" name="Picture 2" descr="C:\Users\H102838\AppData\Local\Microsoft\Windows\Temporary Internet Files\Content.IE5\YHWDU81N\Field_Service_09_020.jpg"/>
          <p:cNvPicPr>
            <a:picLocks noChangeAspect="1" noChangeArrowheads="1"/>
          </p:cNvPicPr>
          <p:nvPr/>
        </p:nvPicPr>
        <p:blipFill>
          <a:blip r:embed="rId4" cstate="email"/>
          <a:srcRect/>
          <a:stretch>
            <a:fillRect/>
          </a:stretch>
        </p:blipFill>
        <p:spPr bwMode="auto">
          <a:xfrm>
            <a:off x="464001" y="2128752"/>
            <a:ext cx="2050599" cy="1357398"/>
          </a:xfrm>
          <a:prstGeom prst="rect">
            <a:avLst/>
          </a:prstGeom>
          <a:noFill/>
          <a:effectLst>
            <a:softEdge rad="63500"/>
          </a:effectLst>
        </p:spPr>
      </p:pic>
      <p:pic>
        <p:nvPicPr>
          <p:cNvPr id="7" name="Picture 2" descr="C:\Users\H102838\AppData\Local\Microsoft\Windows\Temporary Internet Files\Content.IE5\CNLJ5ELO\Courier_Residence_118.jpg"/>
          <p:cNvPicPr>
            <a:picLocks noChangeAspect="1" noChangeArrowheads="1"/>
          </p:cNvPicPr>
          <p:nvPr/>
        </p:nvPicPr>
        <p:blipFill>
          <a:blip r:embed="rId5" cstate="email"/>
          <a:srcRect/>
          <a:stretch>
            <a:fillRect/>
          </a:stretch>
        </p:blipFill>
        <p:spPr bwMode="auto">
          <a:xfrm>
            <a:off x="464001" y="3486150"/>
            <a:ext cx="2030296" cy="1352685"/>
          </a:xfrm>
          <a:prstGeom prst="rect">
            <a:avLst/>
          </a:prstGeom>
          <a:noFill/>
          <a:effectLst>
            <a:softEdge rad="63500"/>
          </a:effectLst>
        </p:spPr>
      </p:pic>
    </p:spTree>
    <p:extLst>
      <p:ext uri="{BB962C8B-B14F-4D97-AF65-F5344CB8AC3E}">
        <p14:creationId xmlns:p14="http://schemas.microsoft.com/office/powerpoint/2010/main" xmlns="" val="183355724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ChangeArrowheads="1"/>
          </p:cNvSpPr>
          <p:nvPr/>
        </p:nvSpPr>
        <p:spPr bwMode="auto">
          <a:xfrm>
            <a:off x="304800" y="0"/>
            <a:ext cx="8534400" cy="685800"/>
          </a:xfrm>
          <a:prstGeom prst="rect">
            <a:avLst/>
          </a:prstGeom>
          <a:noFill/>
          <a:ln w="9525">
            <a:noFill/>
            <a:miter lim="800000"/>
            <a:headEnd/>
            <a:tailEnd/>
          </a:ln>
        </p:spPr>
        <p:txBody>
          <a:bodyPr anchor="ctr"/>
          <a:lstStyle/>
          <a:p>
            <a:pPr fontAlgn="base">
              <a:spcBef>
                <a:spcPct val="0"/>
              </a:spcBef>
              <a:spcAft>
                <a:spcPct val="0"/>
              </a:spcAft>
            </a:pPr>
            <a:r>
              <a:rPr lang="en-US" sz="2800" b="1" dirty="0">
                <a:latin typeface="+mj-lt"/>
                <a:ea typeface="Osaka" pitchFamily="8" charset="-128"/>
              </a:rPr>
              <a:t>Who benefits from </a:t>
            </a:r>
            <a:r>
              <a:rPr lang="en-US" sz="2800" b="1" dirty="0" smtClean="0">
                <a:latin typeface="+mj-lt"/>
                <a:ea typeface="Osaka" pitchFamily="8" charset="-128"/>
              </a:rPr>
              <a:t>Dolphin CT50 …</a:t>
            </a:r>
            <a:endParaRPr lang="en-US" sz="2800" b="1" dirty="0">
              <a:latin typeface="+mj-lt"/>
              <a:ea typeface="Osaka" pitchFamily="8" charset="-128"/>
            </a:endParaRPr>
          </a:p>
        </p:txBody>
      </p:sp>
      <p:sp>
        <p:nvSpPr>
          <p:cNvPr id="8201" name="Rectangle 9"/>
          <p:cNvSpPr>
            <a:spLocks noChangeArrowheads="1"/>
          </p:cNvSpPr>
          <p:nvPr/>
        </p:nvSpPr>
        <p:spPr bwMode="auto">
          <a:xfrm>
            <a:off x="2667000" y="800100"/>
            <a:ext cx="6248400" cy="3829050"/>
          </a:xfrm>
          <a:prstGeom prst="rect">
            <a:avLst/>
          </a:prstGeom>
          <a:noFill/>
          <a:ln w="9525">
            <a:noFill/>
            <a:miter lim="800000"/>
            <a:headEnd/>
            <a:tailEnd/>
          </a:ln>
        </p:spPr>
        <p:txBody>
          <a:bodyPr/>
          <a:lstStyle/>
          <a:p>
            <a:pPr marL="257175" indent="-257175" fontAlgn="base">
              <a:spcBef>
                <a:spcPct val="20000"/>
              </a:spcBef>
              <a:spcAft>
                <a:spcPct val="0"/>
              </a:spcAft>
              <a:buClr>
                <a:srgbClr val="003D78"/>
              </a:buClr>
              <a:buSzPct val="60000"/>
              <a:buFont typeface="Wingdings" pitchFamily="2" charset="2"/>
              <a:buChar char="l"/>
            </a:pPr>
            <a:endParaRPr lang="en-US" sz="2000" b="1" dirty="0">
              <a:solidFill>
                <a:srgbClr val="003D78"/>
              </a:solidFill>
              <a:ea typeface="Osaka" pitchFamily="8" charset="-128"/>
            </a:endParaRPr>
          </a:p>
        </p:txBody>
      </p:sp>
      <p:sp>
        <p:nvSpPr>
          <p:cNvPr id="5" name="Content Placeholder 4"/>
          <p:cNvSpPr>
            <a:spLocks noGrp="1"/>
          </p:cNvSpPr>
          <p:nvPr>
            <p:ph idx="4294967295"/>
          </p:nvPr>
        </p:nvSpPr>
        <p:spPr>
          <a:xfrm>
            <a:off x="2717800" y="738188"/>
            <a:ext cx="5969000" cy="4062413"/>
          </a:xfrm>
        </p:spPr>
        <p:txBody>
          <a:bodyPr/>
          <a:lstStyle/>
          <a:p>
            <a:r>
              <a:rPr lang="en-US" sz="1600" dirty="0" smtClean="0"/>
              <a:t>End-users who </a:t>
            </a:r>
            <a:r>
              <a:rPr lang="en-US" sz="1600" dirty="0"/>
              <a:t>are highly </a:t>
            </a:r>
            <a:r>
              <a:rPr lang="en-US" sz="1600" dirty="0" smtClean="0"/>
              <a:t>mobile, in scan intensive workflows who interact with general consumers within their workflow</a:t>
            </a:r>
            <a:endParaRPr lang="en-US" sz="1600" dirty="0"/>
          </a:p>
          <a:p>
            <a:pPr lvl="1"/>
            <a:r>
              <a:rPr lang="en-US" sz="1200" b="0" dirty="0"/>
              <a:t>Desire a light weight</a:t>
            </a:r>
            <a:r>
              <a:rPr lang="en-US" sz="1200" b="0" dirty="0" smtClean="0"/>
              <a:t>, economic design, </a:t>
            </a:r>
            <a:r>
              <a:rPr lang="en-US" sz="1200" b="0" dirty="0"/>
              <a:t>yet </a:t>
            </a:r>
            <a:r>
              <a:rPr lang="en-US" sz="1200" b="0" dirty="0" smtClean="0"/>
              <a:t>high performance solution </a:t>
            </a:r>
          </a:p>
          <a:p>
            <a:pPr lvl="1"/>
            <a:r>
              <a:rPr lang="en-US" sz="1200" b="0" dirty="0" smtClean="0"/>
              <a:t>Need a mobile solution that is easy to adopt/minimize training time for seasonal employees</a:t>
            </a:r>
          </a:p>
          <a:p>
            <a:pPr lvl="1"/>
            <a:r>
              <a:rPr lang="en-US" sz="1200" b="0" dirty="0" smtClean="0"/>
              <a:t>Is an attractive, sleek form factor ideal for use in consumer-facing workflows</a:t>
            </a:r>
            <a:endParaRPr lang="en-US" sz="1600" b="0" dirty="0"/>
          </a:p>
          <a:p>
            <a:r>
              <a:rPr lang="en-US" sz="1600" dirty="0" smtClean="0"/>
              <a:t>IT </a:t>
            </a:r>
            <a:r>
              <a:rPr lang="en-US" sz="1600" dirty="0"/>
              <a:t>managers that need to control costs and maintain flexibility in their mobile IT solutions </a:t>
            </a:r>
          </a:p>
          <a:p>
            <a:pPr lvl="1"/>
            <a:r>
              <a:rPr lang="en-US" sz="1200" b="0" dirty="0"/>
              <a:t>Need IT solutions that enables them to grow and adjust as business conditions change</a:t>
            </a:r>
          </a:p>
          <a:p>
            <a:pPr lvl="1"/>
            <a:r>
              <a:rPr lang="en-US" sz="1200" b="0" dirty="0"/>
              <a:t>Need tools that integrate easily with existing systems and reduce time to deploy and </a:t>
            </a:r>
            <a:r>
              <a:rPr lang="en-US" sz="1200" b="0" dirty="0" smtClean="0"/>
              <a:t>maintain</a:t>
            </a:r>
          </a:p>
          <a:p>
            <a:pPr lvl="1"/>
            <a:r>
              <a:rPr lang="en-US" sz="1200" b="0" dirty="0" smtClean="0"/>
              <a:t>Strong enough solution to replace legacy PCs (the first AIDC handheld device)</a:t>
            </a:r>
          </a:p>
          <a:p>
            <a:r>
              <a:rPr lang="en-US" sz="1600" dirty="0" smtClean="0"/>
              <a:t>Business managers that want to improve and expand their service offering to increase profitability</a:t>
            </a:r>
          </a:p>
          <a:p>
            <a:pPr lvl="1"/>
            <a:r>
              <a:rPr lang="en-US" sz="1200" b="0" dirty="0" smtClean="0"/>
              <a:t>Need tools to help organizations migrate from ‘connected worker’ to ‘directed worker’ to improve productivity, efficiency and capability</a:t>
            </a:r>
          </a:p>
          <a:p>
            <a:pPr lvl="1"/>
            <a:endParaRPr lang="en-US" sz="1200" dirty="0"/>
          </a:p>
          <a:p>
            <a:endParaRPr lang="en-US" sz="1600" dirty="0"/>
          </a:p>
        </p:txBody>
      </p:sp>
      <p:grpSp>
        <p:nvGrpSpPr>
          <p:cNvPr id="2" name="Group 1"/>
          <p:cNvGrpSpPr/>
          <p:nvPr/>
        </p:nvGrpSpPr>
        <p:grpSpPr>
          <a:xfrm>
            <a:off x="381001" y="742950"/>
            <a:ext cx="2108200" cy="3829051"/>
            <a:chOff x="285861" y="971550"/>
            <a:chExt cx="2324323" cy="4940479"/>
          </a:xfrm>
        </p:grpSpPr>
        <p:pic>
          <p:nvPicPr>
            <p:cNvPr id="8" name="Picture 8" descr="CT50_Courier_15_284.jpg">
              <a:hlinkClick r:id="rId3"/>
            </p:cNvPr>
            <p:cNvPicPr>
              <a:picLocks noChangeAspect="1" noChangeArrowheads="1"/>
            </p:cNvPicPr>
            <p:nvPr/>
          </p:nvPicPr>
          <p:blipFill>
            <a:blip r:embed="rId4" cstate="email"/>
            <a:srcRect/>
            <a:stretch>
              <a:fillRect/>
            </a:stretch>
          </p:blipFill>
          <p:spPr bwMode="auto">
            <a:xfrm>
              <a:off x="285861" y="971550"/>
              <a:ext cx="2324323" cy="1552576"/>
            </a:xfrm>
            <a:prstGeom prst="rect">
              <a:avLst/>
            </a:prstGeom>
            <a:noFill/>
            <a:effectLst>
              <a:softEdge rad="31750"/>
            </a:effectLst>
          </p:spPr>
        </p:pic>
        <p:pic>
          <p:nvPicPr>
            <p:cNvPr id="9" name="Picture 12" descr="CT50_Grocery_206.jpg">
              <a:hlinkClick r:id="rId5"/>
            </p:cNvPr>
            <p:cNvPicPr>
              <a:picLocks noChangeAspect="1" noChangeArrowheads="1"/>
            </p:cNvPicPr>
            <p:nvPr/>
          </p:nvPicPr>
          <p:blipFill>
            <a:blip r:embed="rId6" cstate="email"/>
            <a:srcRect/>
            <a:stretch>
              <a:fillRect/>
            </a:stretch>
          </p:blipFill>
          <p:spPr bwMode="auto">
            <a:xfrm flipH="1">
              <a:off x="285861" y="2676739"/>
              <a:ext cx="2324323" cy="1552576"/>
            </a:xfrm>
            <a:prstGeom prst="rect">
              <a:avLst/>
            </a:prstGeom>
            <a:noFill/>
            <a:effectLst>
              <a:softEdge rad="31750"/>
            </a:effectLst>
          </p:spPr>
        </p:pic>
        <p:pic>
          <p:nvPicPr>
            <p:cNvPr id="10" name="Picture 20" descr="CT50_Grocery_30.jpg">
              <a:hlinkClick r:id="rId7"/>
            </p:cNvPr>
            <p:cNvPicPr>
              <a:picLocks noChangeAspect="1" noChangeArrowheads="1"/>
            </p:cNvPicPr>
            <p:nvPr/>
          </p:nvPicPr>
          <p:blipFill>
            <a:blip r:embed="rId8" cstate="email"/>
            <a:srcRect/>
            <a:stretch>
              <a:fillRect/>
            </a:stretch>
          </p:blipFill>
          <p:spPr bwMode="auto">
            <a:xfrm>
              <a:off x="285861" y="4359453"/>
              <a:ext cx="2324323" cy="1552576"/>
            </a:xfrm>
            <a:prstGeom prst="rect">
              <a:avLst/>
            </a:prstGeom>
            <a:noFill/>
            <a:effectLst>
              <a:softEdge rad="31750"/>
            </a:effectLst>
          </p:spPr>
        </p:pic>
      </p:grpSp>
    </p:spTree>
    <p:extLst>
      <p:ext uri="{BB962C8B-B14F-4D97-AF65-F5344CB8AC3E}">
        <p14:creationId xmlns:p14="http://schemas.microsoft.com/office/powerpoint/2010/main" xmlns="" val="18335572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2"/>
          <p:cNvSpPr>
            <a:spLocks noGrp="1"/>
          </p:cNvSpPr>
          <p:nvPr>
            <p:ph type="title"/>
          </p:nvPr>
        </p:nvSpPr>
        <p:spPr/>
        <p:txBody>
          <a:bodyPr/>
          <a:lstStyle/>
          <a:p>
            <a:r>
              <a:rPr lang="en-US" dirty="0" smtClean="0"/>
              <a:t>Dolphin CT50 – Technical details*</a:t>
            </a:r>
          </a:p>
        </p:txBody>
      </p:sp>
      <p:graphicFrame>
        <p:nvGraphicFramePr>
          <p:cNvPr id="14" name="Table 13"/>
          <p:cNvGraphicFramePr>
            <a:graphicFrameLocks noGrp="1"/>
          </p:cNvGraphicFramePr>
          <p:nvPr>
            <p:extLst>
              <p:ext uri="{D42A27DB-BD31-4B8C-83A1-F6EECF244321}">
                <p14:modId xmlns:p14="http://schemas.microsoft.com/office/powerpoint/2010/main" xmlns="" val="3356390342"/>
              </p:ext>
            </p:extLst>
          </p:nvPr>
        </p:nvGraphicFramePr>
        <p:xfrm>
          <a:off x="228600" y="742953"/>
          <a:ext cx="6223145" cy="4062271"/>
        </p:xfrm>
        <a:graphic>
          <a:graphicData uri="http://schemas.openxmlformats.org/drawingml/2006/table">
            <a:tbl>
              <a:tblPr firstRow="1" bandRow="1">
                <a:tableStyleId>{1E171933-4619-4E11-9A3F-F7608DF75F80}</a:tableStyleId>
              </a:tblPr>
              <a:tblGrid>
                <a:gridCol w="2000297"/>
                <a:gridCol w="4222848"/>
              </a:tblGrid>
              <a:tr h="625856">
                <a:tc>
                  <a:txBody>
                    <a:bodyPr/>
                    <a:lstStyle/>
                    <a:p>
                      <a:r>
                        <a:rPr lang="en-US" sz="1400" b="1" dirty="0" smtClean="0">
                          <a:solidFill>
                            <a:schemeClr val="tx1">
                              <a:lumMod val="85000"/>
                              <a:lumOff val="15000"/>
                            </a:schemeClr>
                          </a:solidFill>
                        </a:rPr>
                        <a:t>Display</a:t>
                      </a:r>
                      <a:r>
                        <a:rPr lang="en-US" sz="1400" b="1" baseline="0" dirty="0" smtClean="0">
                          <a:solidFill>
                            <a:schemeClr val="tx1">
                              <a:lumMod val="85000"/>
                              <a:lumOff val="15000"/>
                            </a:schemeClr>
                          </a:solidFill>
                        </a:rPr>
                        <a:t> and input:</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tx1">
                              <a:lumMod val="85000"/>
                              <a:lumOff val="15000"/>
                            </a:schemeClr>
                          </a:solidFill>
                          <a:latin typeface="+mn-lt"/>
                          <a:ea typeface="+mn-ea"/>
                          <a:cs typeface="+mn-cs"/>
                        </a:rPr>
                        <a:t>4.7” optically bonded </a:t>
                      </a:r>
                      <a:r>
                        <a:rPr lang="en-US" sz="1100" b="0" kern="1200" dirty="0" smtClean="0">
                          <a:solidFill>
                            <a:schemeClr val="tx1">
                              <a:lumMod val="85000"/>
                              <a:lumOff val="15000"/>
                            </a:schemeClr>
                          </a:solidFill>
                          <a:latin typeface="+mn-lt"/>
                          <a:ea typeface="+mn-ea"/>
                          <a:cs typeface="+mn-cs"/>
                        </a:rPr>
                        <a:t>(for all-light readability)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lumMod val="85000"/>
                              <a:lumOff val="15000"/>
                            </a:schemeClr>
                          </a:solidFill>
                        </a:rPr>
                        <a:t>Touch</a:t>
                      </a:r>
                      <a:r>
                        <a:rPr lang="en-US" sz="1100" b="0" baseline="0" dirty="0" smtClean="0">
                          <a:solidFill>
                            <a:schemeClr val="tx1">
                              <a:lumMod val="85000"/>
                              <a:lumOff val="15000"/>
                            </a:schemeClr>
                          </a:solidFill>
                        </a:rPr>
                        <a:t> device w/o keyboard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85000"/>
                              <a:lumOff val="15000"/>
                            </a:schemeClr>
                          </a:solidFill>
                        </a:rPr>
                        <a:t>Gloved hand usage</a:t>
                      </a:r>
                      <a:endParaRPr lang="en-US" sz="1100" kern="1200" dirty="0">
                        <a:solidFill>
                          <a:schemeClr val="tx1">
                            <a:lumMod val="85000"/>
                            <a:lumOff val="15000"/>
                          </a:schemeClr>
                        </a:solidFill>
                        <a:latin typeface="+mn-lt"/>
                        <a:ea typeface="+mn-ea"/>
                        <a:cs typeface="+mn-cs"/>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21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85000"/>
                              <a:lumOff val="15000"/>
                            </a:schemeClr>
                          </a:solidFill>
                        </a:rPr>
                        <a:t>Durability:</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5ft/1.5m drop, 1000 1m tumble, IP67</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321620">
                <a:tc>
                  <a:txBody>
                    <a:bodyPr/>
                    <a:lstStyle/>
                    <a:p>
                      <a:r>
                        <a:rPr lang="en-US" sz="1400" b="1" dirty="0" smtClean="0">
                          <a:solidFill>
                            <a:schemeClr val="tx1">
                              <a:lumMod val="85000"/>
                              <a:lumOff val="15000"/>
                            </a:schemeClr>
                          </a:solidFill>
                        </a:rPr>
                        <a:t>Talk time: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Support up to 12hr duty cycle</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Software: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b="0" dirty="0" smtClean="0">
                          <a:solidFill>
                            <a:schemeClr val="tx1">
                              <a:lumMod val="85000"/>
                              <a:lumOff val="15000"/>
                            </a:schemeClr>
                          </a:solidFill>
                        </a:rPr>
                        <a:t>Windows Embedded 8.1 Handheld – Upgradable to Win10</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tx1">
                              <a:lumMod val="85000"/>
                              <a:lumOff val="15000"/>
                            </a:schemeClr>
                          </a:solidFill>
                        </a:rPr>
                        <a:t>Android 4.4 – Upgradeable to Android M</a:t>
                      </a:r>
                      <a:endParaRPr lang="en-US" sz="1100" b="0" dirty="0" smtClean="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Data</a:t>
                      </a:r>
                      <a:r>
                        <a:rPr lang="en-US" sz="1400" b="1" baseline="0" dirty="0" smtClean="0">
                          <a:solidFill>
                            <a:schemeClr val="tx1">
                              <a:lumMod val="85000"/>
                              <a:lumOff val="15000"/>
                            </a:schemeClr>
                          </a:solidFill>
                        </a:rPr>
                        <a:t> capture: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85000"/>
                              <a:lumOff val="15000"/>
                            </a:schemeClr>
                          </a:solidFill>
                        </a:rPr>
                        <a:t>8MP Auto Focus w/ Flash (rear)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lumMod val="85000"/>
                              <a:lumOff val="15000"/>
                            </a:schemeClr>
                          </a:solidFill>
                          <a:latin typeface="+mn-lt"/>
                          <a:ea typeface="+mn-ea"/>
                          <a:cs typeface="+mn-cs"/>
                        </a:rPr>
                        <a:t>High-performance 2D with laser aimer</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443314">
                <a:tc>
                  <a:txBody>
                    <a:bodyPr/>
                    <a:lstStyle/>
                    <a:p>
                      <a:r>
                        <a:rPr lang="en-US" sz="1400" b="1" dirty="0" smtClean="0">
                          <a:solidFill>
                            <a:schemeClr val="tx1">
                              <a:lumMod val="85000"/>
                              <a:lumOff val="15000"/>
                            </a:schemeClr>
                          </a:solidFill>
                        </a:rPr>
                        <a:t>Connectivity:</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LTE/GSM, CDMA, 802.11</a:t>
                      </a:r>
                      <a:r>
                        <a:rPr lang="en-US" sz="1100" baseline="0" dirty="0" smtClean="0">
                          <a:solidFill>
                            <a:schemeClr val="tx1">
                              <a:lumMod val="85000"/>
                              <a:lumOff val="15000"/>
                            </a:schemeClr>
                          </a:solidFill>
                        </a:rPr>
                        <a:t> a/b/g/n/ac</a:t>
                      </a:r>
                    </a:p>
                    <a:p>
                      <a:r>
                        <a:rPr lang="en-US" sz="1100" baseline="0" dirty="0" smtClean="0">
                          <a:solidFill>
                            <a:schemeClr val="tx1">
                              <a:lumMod val="85000"/>
                              <a:lumOff val="15000"/>
                            </a:schemeClr>
                          </a:solidFill>
                        </a:rPr>
                        <a:t>BT Low Energy 4.0, NFC, Dual-SIM</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388620">
                <a:tc>
                  <a:txBody>
                    <a:bodyPr/>
                    <a:lstStyle/>
                    <a:p>
                      <a:r>
                        <a:rPr lang="en-US" sz="1400" b="1" dirty="0" smtClean="0">
                          <a:solidFill>
                            <a:schemeClr val="tx1">
                              <a:lumMod val="85000"/>
                              <a:lumOff val="15000"/>
                            </a:schemeClr>
                          </a:solidFill>
                        </a:rPr>
                        <a:t>Performance:</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smtClean="0">
                          <a:solidFill>
                            <a:schemeClr val="tx1">
                              <a:lumMod val="85000"/>
                              <a:lumOff val="15000"/>
                            </a:schemeClr>
                          </a:solidFill>
                        </a:rPr>
                        <a:t>Qualcomm 2.26 GHz</a:t>
                      </a:r>
                      <a:r>
                        <a:rPr lang="en-US" sz="1100" baseline="0" dirty="0" smtClean="0">
                          <a:solidFill>
                            <a:schemeClr val="tx1">
                              <a:lumMod val="85000"/>
                              <a:lumOff val="15000"/>
                            </a:schemeClr>
                          </a:solidFill>
                        </a:rPr>
                        <a:t> Quad-core, </a:t>
                      </a:r>
                      <a:r>
                        <a:rPr lang="en-US" sz="1100" dirty="0" smtClean="0">
                          <a:solidFill>
                            <a:schemeClr val="tx1">
                              <a:lumMod val="85000"/>
                              <a:lumOff val="15000"/>
                            </a:schemeClr>
                          </a:solidFill>
                        </a:rPr>
                        <a:t>2GB RAM + 16GB Flash</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548640">
                <a:tc>
                  <a:txBody>
                    <a:bodyPr/>
                    <a:lstStyle/>
                    <a:p>
                      <a:r>
                        <a:rPr lang="en-US" sz="1400" b="1" dirty="0" smtClean="0">
                          <a:solidFill>
                            <a:schemeClr val="tx1">
                              <a:lumMod val="85000"/>
                              <a:lumOff val="15000"/>
                            </a:schemeClr>
                          </a:solidFill>
                        </a:rPr>
                        <a:t>Other:</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100" baseline="0" dirty="0" smtClean="0">
                          <a:solidFill>
                            <a:schemeClr val="tx1">
                              <a:lumMod val="85000"/>
                              <a:lumOff val="15000"/>
                            </a:schemeClr>
                          </a:solidFill>
                        </a:rPr>
                        <a:t>Peripherals including docking systems and vehicle cradles for target environments, Smart battery monitoring &amp; long-battery life</a:t>
                      </a:r>
                      <a:endParaRPr lang="en-US" sz="1100" dirty="0">
                        <a:solidFill>
                          <a:schemeClr val="tx1">
                            <a:lumMod val="85000"/>
                            <a:lumOff val="15000"/>
                          </a:schemeClr>
                        </a:solidFill>
                      </a:endParaRP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r h="502920">
                <a:tc>
                  <a:txBody>
                    <a:bodyPr/>
                    <a:lstStyle/>
                    <a:p>
                      <a:r>
                        <a:rPr lang="en-US" sz="1400" b="1" dirty="0" smtClean="0">
                          <a:solidFill>
                            <a:schemeClr val="tx1">
                              <a:lumMod val="85000"/>
                              <a:lumOff val="15000"/>
                            </a:schemeClr>
                          </a:solidFill>
                        </a:rPr>
                        <a:t>Target Segments</a:t>
                      </a:r>
                      <a:endParaRPr lang="en-US" sz="1400" b="1" dirty="0">
                        <a:solidFill>
                          <a:schemeClr val="tx1">
                            <a:lumMod val="85000"/>
                            <a:lumOff val="15000"/>
                          </a:schemeClr>
                        </a:solidFill>
                      </a:endParaRPr>
                    </a:p>
                  </a:txBody>
                  <a:tcPr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indent="0" algn="l">
                        <a:buFont typeface="Arial" panose="020B0604020202020204" pitchFamily="34" charset="0"/>
                        <a:buNone/>
                      </a:pPr>
                      <a:r>
                        <a:rPr lang="en-US" sz="1100" dirty="0" smtClean="0">
                          <a:solidFill>
                            <a:schemeClr val="tx1">
                              <a:lumMod val="85000"/>
                              <a:lumOff val="15000"/>
                            </a:schemeClr>
                          </a:solidFill>
                        </a:rPr>
                        <a:t>On-Demand Delivery, Remote Technician, Field Engagement, Audit &amp; Metering, Materials Inventory</a:t>
                      </a:r>
                    </a:p>
                  </a:txBody>
                  <a:tcPr marL="182880" marT="34290" marB="3429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TextBox 9"/>
          <p:cNvSpPr txBox="1"/>
          <p:nvPr/>
        </p:nvSpPr>
        <p:spPr>
          <a:xfrm>
            <a:off x="6313490" y="4514850"/>
            <a:ext cx="2906565" cy="253916"/>
          </a:xfrm>
          <a:prstGeom prst="rect">
            <a:avLst/>
          </a:prstGeom>
          <a:noFill/>
        </p:spPr>
        <p:txBody>
          <a:bodyPr wrap="none">
            <a:spAutoFit/>
          </a:bodyPr>
          <a:lstStyle/>
          <a:p>
            <a:pPr fontAlgn="auto">
              <a:spcBef>
                <a:spcPts val="0"/>
              </a:spcBef>
              <a:spcAft>
                <a:spcPts val="0"/>
              </a:spcAft>
              <a:defRPr/>
            </a:pPr>
            <a:r>
              <a:rPr lang="en-US" sz="1050" dirty="0">
                <a:solidFill>
                  <a:srgbClr val="FFFFFF"/>
                </a:solidFill>
                <a:latin typeface="+mn-lt"/>
                <a:cs typeface="+mn-cs"/>
              </a:rPr>
              <a:t>Pictures are not final / not Honeywell property</a:t>
            </a:r>
          </a:p>
        </p:txBody>
      </p:sp>
      <p:sp>
        <p:nvSpPr>
          <p:cNvPr id="34843" name="TextBox 18"/>
          <p:cNvSpPr txBox="1">
            <a:spLocks noChangeArrowheads="1"/>
          </p:cNvSpPr>
          <p:nvPr/>
        </p:nvSpPr>
        <p:spPr bwMode="auto">
          <a:xfrm>
            <a:off x="6705600" y="4405312"/>
            <a:ext cx="2260600" cy="261610"/>
          </a:xfrm>
          <a:prstGeom prst="rect">
            <a:avLst/>
          </a:prstGeom>
          <a:noFill/>
          <a:ln w="9525">
            <a:noFill/>
            <a:miter lim="800000"/>
            <a:headEnd/>
            <a:tailEnd/>
          </a:ln>
        </p:spPr>
        <p:txBody>
          <a:bodyPr wrap="square">
            <a:spAutoFit/>
          </a:bodyPr>
          <a:lstStyle/>
          <a:p>
            <a:r>
              <a:rPr lang="en-US" sz="1100" dirty="0">
                <a:solidFill>
                  <a:srgbClr val="7F7F7F"/>
                </a:solidFill>
              </a:rPr>
              <a:t>*Specifications </a:t>
            </a:r>
            <a:r>
              <a:rPr lang="en-US" sz="1100" dirty="0" smtClean="0">
                <a:solidFill>
                  <a:srgbClr val="7F7F7F"/>
                </a:solidFill>
              </a:rPr>
              <a:t>subject to change</a:t>
            </a:r>
            <a:endParaRPr lang="en-US" sz="1100" dirty="0">
              <a:solidFill>
                <a:srgbClr val="7F7F7F"/>
              </a:solidFill>
            </a:endParaRPr>
          </a:p>
        </p:txBody>
      </p:sp>
      <p:pic>
        <p:nvPicPr>
          <p:cNvPr id="9" name="Picture 8" descr="Dolphin CT50.jpg"/>
          <p:cNvPicPr>
            <a:picLocks noChangeAspect="1"/>
          </p:cNvPicPr>
          <p:nvPr/>
        </p:nvPicPr>
        <p:blipFill>
          <a:blip r:embed="rId3" cstate="print"/>
          <a:srcRect b="5530"/>
          <a:stretch>
            <a:fillRect/>
          </a:stretch>
        </p:blipFill>
        <p:spPr>
          <a:xfrm>
            <a:off x="6552233" y="1352550"/>
            <a:ext cx="2591767" cy="2057400"/>
          </a:xfrm>
          <a:prstGeom prst="rect">
            <a:avLst/>
          </a:prstGeom>
          <a:effectLst>
            <a:softEdge rad="63500"/>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Handheld Computer</a:t>
            </a:r>
            <a:endParaRPr lang="en-US" dirty="0"/>
          </a:p>
        </p:txBody>
      </p:sp>
      <p:sp>
        <p:nvSpPr>
          <p:cNvPr id="25" name="TextBox 24"/>
          <p:cNvSpPr txBox="1"/>
          <p:nvPr/>
        </p:nvSpPr>
        <p:spPr>
          <a:xfrm>
            <a:off x="381000" y="726483"/>
            <a:ext cx="8534400" cy="800219"/>
          </a:xfrm>
          <a:prstGeom prst="rect">
            <a:avLst/>
          </a:prstGeom>
          <a:noFill/>
        </p:spPr>
        <p:txBody>
          <a:bodyPr wrap="square" rtlCol="0">
            <a:spAutoFit/>
          </a:bodyPr>
          <a:lstStyle/>
          <a:p>
            <a:pPr algn="l"/>
            <a:r>
              <a:rPr lang="en-US" sz="1200" b="1" i="1" dirty="0" smtClean="0"/>
              <a:t>As Honeywell’s first LTE touch-only device, the ultra-slim Dolphin™ CT50 integrates industry-leading processing power and best-in-class imager from Honeywell for customers who seek high productivity in various mobile environments.</a:t>
            </a:r>
          </a:p>
          <a:p>
            <a:pPr algn="l"/>
            <a:endParaRPr lang="en-US" sz="1000" b="1" dirty="0" smtClean="0"/>
          </a:p>
        </p:txBody>
      </p:sp>
      <p:graphicFrame>
        <p:nvGraphicFramePr>
          <p:cNvPr id="27" name="Content Placeholder 6"/>
          <p:cNvGraphicFramePr>
            <a:graphicFrameLocks/>
          </p:cNvGraphicFramePr>
          <p:nvPr>
            <p:extLst>
              <p:ext uri="{D42A27DB-BD31-4B8C-83A1-F6EECF244321}">
                <p14:modId xmlns:p14="http://schemas.microsoft.com/office/powerpoint/2010/main" xmlns="" val="1858533877"/>
              </p:ext>
            </p:extLst>
          </p:nvPr>
        </p:nvGraphicFramePr>
        <p:xfrm>
          <a:off x="457200" y="1415127"/>
          <a:ext cx="5257800" cy="3214023"/>
        </p:xfrm>
        <a:graphic>
          <a:graphicData uri="http://schemas.openxmlformats.org/drawingml/2006/table">
            <a:tbl>
              <a:tblPr firstRow="1" bandRow="1">
                <a:tableStyleId>{00A15C55-8517-42AA-B614-E9B94910E393}</a:tableStyleId>
              </a:tblPr>
              <a:tblGrid>
                <a:gridCol w="1008799"/>
                <a:gridCol w="4249001"/>
              </a:tblGrid>
              <a:tr h="192705">
                <a:tc gridSpan="2">
                  <a:txBody>
                    <a:bodyPr/>
                    <a:lstStyle/>
                    <a:p>
                      <a:pPr algn="ctr"/>
                      <a:r>
                        <a:rPr lang="en-US" sz="1000" baseline="0" dirty="0" smtClean="0"/>
                        <a:t>Program Summary</a:t>
                      </a:r>
                      <a:endParaRPr lang="en-US" sz="1000" dirty="0"/>
                    </a:p>
                  </a:txBody>
                  <a:tcPr marT="34290" marB="34290" anchor="ctr">
                    <a:solidFill>
                      <a:srgbClr val="C00000"/>
                    </a:solidFill>
                  </a:tcPr>
                </a:tc>
                <a:tc hMerge="1">
                  <a:txBody>
                    <a:bodyPr/>
                    <a:lstStyle/>
                    <a:p>
                      <a:pPr algn="ctr"/>
                      <a:endParaRPr lang="en-US" dirty="0"/>
                    </a:p>
                  </a:txBody>
                  <a:tcPr anchor="ctr"/>
                </a:tc>
              </a:tr>
              <a:tr h="2993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t>Key Product Differentiators </a:t>
                      </a:r>
                      <a:endParaRPr lang="en-US" sz="900" b="1" kern="1200" dirty="0" smtClean="0">
                        <a:solidFill>
                          <a:schemeClr val="dk1"/>
                        </a:solidFill>
                        <a:latin typeface="+mn-lt"/>
                        <a:ea typeface="+mn-ea"/>
                        <a:cs typeface="+mn-cs"/>
                      </a:endParaRPr>
                    </a:p>
                  </a:txBody>
                  <a:tcPr marT="34290" marB="34290" anchor="ctr"/>
                </a:tc>
                <a:tc>
                  <a:txBody>
                    <a:bodyPr/>
                    <a:lstStyle/>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dirty="0" smtClean="0"/>
                        <a:t>Ultra-Slim and Rugged Design</a:t>
                      </a:r>
                      <a:r>
                        <a:rPr lang="en-US" sz="900" b="1" kern="1200" baseline="0" dirty="0" smtClean="0"/>
                        <a:t>:   </a:t>
                      </a:r>
                      <a:r>
                        <a:rPr lang="en-US" sz="900" b="0" kern="1200" baseline="0" dirty="0" err="1" smtClean="0"/>
                        <a:t>Pocketable</a:t>
                      </a:r>
                      <a:r>
                        <a:rPr lang="en-US" sz="900" b="0" kern="1200" baseline="0" dirty="0" smtClean="0"/>
                        <a:t> and lightweight design, combined  with the reliability and longevity of an IP67 rating, maximizes end user experience and investment.</a:t>
                      </a:r>
                      <a:endParaRPr lang="en-US" sz="900" b="1" kern="1200" baseline="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Unparalleled Scanning Performance:  </a:t>
                      </a:r>
                      <a:r>
                        <a:rPr lang="en-US" sz="900" b="0" kern="1200" baseline="0" dirty="0" smtClean="0"/>
                        <a:t>Next generation  2D imager delivers best-in-class data capture performance on  linear and 2D barcodes.  To complement the performance, ergonomic scan trigger keys have been developed for CT50.</a:t>
                      </a:r>
                      <a:endParaRPr lang="en-US" sz="900" b="1" kern="1200" baseline="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Powerful, Versatile Platform</a:t>
                      </a:r>
                      <a:r>
                        <a:rPr lang="en-US" sz="900" b="0" kern="1200" baseline="0" dirty="0" smtClean="0"/>
                        <a:t>:  Industry-leading Qualcomm Snapdragon 800 processing power with 2.3GHz quad-core CPU enables advanced performance and power efficiencies with the flexibility to support both WE8H and Android O/S configurations.</a:t>
                      </a:r>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Peripherals Designed to Enhance Workflow:  </a:t>
                      </a:r>
                      <a:r>
                        <a:rPr lang="en-US" sz="900" b="0" kern="1200" baseline="0" dirty="0" smtClean="0"/>
                        <a:t>Specialized for target DEs to empower mobile workers and maximize workflow efficiency. </a:t>
                      </a:r>
                      <a:endParaRPr lang="en-US" sz="900" b="1" kern="1200" dirty="0" smtClean="0"/>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Large Touch Screen Display:  </a:t>
                      </a:r>
                      <a:r>
                        <a:rPr lang="en-US" sz="900" b="0" kern="1200" baseline="0" dirty="0" smtClean="0"/>
                        <a:t>Large 4.7” brilliant all-light readable multi-touch display that is perfect for inside or outside use cases.</a:t>
                      </a:r>
                    </a:p>
                    <a:p>
                      <a:pPr marL="166688" marR="0" lvl="1" indent="-166688" algn="l" defTabSz="914400" rtl="0" eaLnBrk="0" fontAlgn="base" latinLnBrk="0" hangingPunct="0">
                        <a:lnSpc>
                          <a:spcPct val="100000"/>
                        </a:lnSpc>
                        <a:spcBef>
                          <a:spcPts val="130"/>
                        </a:spcBef>
                        <a:spcAft>
                          <a:spcPct val="0"/>
                        </a:spcAft>
                        <a:buClrTx/>
                        <a:buSzPct val="65000"/>
                        <a:buFontTx/>
                        <a:buBlip>
                          <a:blip r:embed="rId2"/>
                        </a:buBlip>
                        <a:tabLst/>
                        <a:defRPr/>
                      </a:pPr>
                      <a:r>
                        <a:rPr lang="en-US" sz="900" b="1" kern="1200" baseline="0" dirty="0" smtClean="0"/>
                        <a:t>Extensive Software Options</a:t>
                      </a:r>
                      <a:r>
                        <a:rPr lang="en-US" sz="900" b="0" kern="1200" baseline="0" dirty="0" smtClean="0"/>
                        <a:t>:  Value-add software options include </a:t>
                      </a:r>
                      <a:r>
                        <a:rPr lang="en-US" sz="900" b="0" kern="1200" baseline="0" dirty="0" smtClean="0">
                          <a:solidFill>
                            <a:schemeClr val="dk1"/>
                          </a:solidFill>
                          <a:latin typeface="+mn-lt"/>
                          <a:ea typeface="+mn-ea"/>
                          <a:cs typeface="+mn-cs"/>
                        </a:rPr>
                        <a:t>Industrial browser, Device management, Signature capturing, Launcher, </a:t>
                      </a:r>
                      <a:r>
                        <a:rPr lang="en-US" sz="900" b="0" kern="1200" baseline="0" dirty="0" err="1" smtClean="0">
                          <a:solidFill>
                            <a:schemeClr val="dk1"/>
                          </a:solidFill>
                          <a:latin typeface="+mn-lt"/>
                          <a:ea typeface="+mn-ea"/>
                          <a:cs typeface="+mn-cs"/>
                        </a:rPr>
                        <a:t>PoD</a:t>
                      </a:r>
                      <a:r>
                        <a:rPr lang="en-US" sz="900" b="0" kern="1200" baseline="0" dirty="0" smtClean="0">
                          <a:solidFill>
                            <a:schemeClr val="dk1"/>
                          </a:solidFill>
                          <a:latin typeface="+mn-lt"/>
                          <a:ea typeface="+mn-ea"/>
                          <a:cs typeface="+mn-cs"/>
                        </a:rPr>
                        <a:t>, Navigation, Package tracking, and more.</a:t>
                      </a:r>
                    </a:p>
                  </a:txBody>
                  <a:tcPr marT="34290" marB="34290" anchor="ctr"/>
                </a:tc>
              </a:tr>
            </a:tbl>
          </a:graphicData>
        </a:graphic>
      </p:graphicFrame>
      <p:pic>
        <p:nvPicPr>
          <p:cNvPr id="11" name="Picture 10" descr="Dolphin CT50.jpg"/>
          <p:cNvPicPr>
            <a:picLocks noChangeAspect="1"/>
          </p:cNvPicPr>
          <p:nvPr/>
        </p:nvPicPr>
        <p:blipFill>
          <a:blip r:embed="rId3" cstate="print"/>
          <a:srcRect b="5530"/>
          <a:stretch>
            <a:fillRect/>
          </a:stretch>
        </p:blipFill>
        <p:spPr>
          <a:xfrm>
            <a:off x="5943600" y="1581150"/>
            <a:ext cx="2975733" cy="2362200"/>
          </a:xfrm>
          <a:prstGeom prst="rect">
            <a:avLst/>
          </a:prstGeom>
          <a:effectLst>
            <a:softEdge rad="63500"/>
          </a:effectLst>
        </p:spPr>
      </p:pic>
    </p:spTree>
    <p:extLst>
      <p:ext uri="{BB962C8B-B14F-4D97-AF65-F5344CB8AC3E}">
        <p14:creationId xmlns:p14="http://schemas.microsoft.com/office/powerpoint/2010/main" xmlns="" val="1166836556"/>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4839791" y="756014"/>
            <a:ext cx="3847011" cy="4025537"/>
          </a:xfrm>
          <a:prstGeom prst="roundRect">
            <a:avLst>
              <a:gd name="adj" fmla="val 8904"/>
            </a:avLst>
          </a:prstGeom>
          <a:solidFill>
            <a:schemeClr val="bg1"/>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Honeywell Architecture – </a:t>
            </a:r>
            <a:r>
              <a:rPr lang="en-US" dirty="0" smtClean="0"/>
              <a:t>DCT50 &amp; D75e</a:t>
            </a:r>
            <a:endParaRPr lang="en-US" dirty="0"/>
          </a:p>
        </p:txBody>
      </p:sp>
      <p:sp>
        <p:nvSpPr>
          <p:cNvPr id="5" name="Content Placeholder 4"/>
          <p:cNvSpPr>
            <a:spLocks noGrp="1"/>
          </p:cNvSpPr>
          <p:nvPr>
            <p:ph sz="half" idx="1"/>
          </p:nvPr>
        </p:nvSpPr>
        <p:spPr>
          <a:xfrm>
            <a:off x="381000" y="742952"/>
            <a:ext cx="4572000" cy="2514599"/>
          </a:xfrm>
        </p:spPr>
        <p:txBody>
          <a:bodyPr>
            <a:normAutofit/>
          </a:bodyPr>
          <a:lstStyle/>
          <a:p>
            <a:pPr marL="117475" lvl="0" indent="-117475" eaLnBrk="0" hangingPunct="0">
              <a:lnSpc>
                <a:spcPct val="100000"/>
              </a:lnSpc>
              <a:spcBef>
                <a:spcPct val="0"/>
              </a:spcBef>
              <a:buClrTx/>
            </a:pPr>
            <a:r>
              <a:rPr lang="en-US" sz="1800" b="0" dirty="0" smtClean="0">
                <a:latin typeface="Arial" pitchFamily="34" charset="0"/>
                <a:ea typeface="Calibri" pitchFamily="34" charset="0"/>
                <a:cs typeface="Arial" pitchFamily="34" charset="0"/>
              </a:rPr>
              <a:t>Honeywell invested in the Snapdragon 800 series quad-core Qualcomm processor architecture which is more complex than dual-core Qualcomm processor, key benefits are: </a:t>
            </a:r>
          </a:p>
          <a:p>
            <a:pPr lvl="1" indent="-174625" eaLnBrk="0" hangingPunct="0">
              <a:lnSpc>
                <a:spcPct val="100000"/>
              </a:lnSpc>
              <a:spcBef>
                <a:spcPct val="0"/>
              </a:spcBef>
              <a:buClrTx/>
            </a:pPr>
            <a:r>
              <a:rPr lang="en-US" sz="1600" b="0" dirty="0" smtClean="0">
                <a:latin typeface="Arial" pitchFamily="34" charset="0"/>
                <a:ea typeface="Calibri" pitchFamily="34" charset="0"/>
                <a:cs typeface="Arial" pitchFamily="34" charset="0"/>
              </a:rPr>
              <a:t>Qualcomm study highlights that Honeywell architecture is 25 – 50% faster and has 25-30% more battery life than the Next Best Alternative.</a:t>
            </a:r>
          </a:p>
          <a:p>
            <a:pPr lvl="1" indent="-174625" eaLnBrk="0" hangingPunct="0">
              <a:lnSpc>
                <a:spcPct val="100000"/>
              </a:lnSpc>
              <a:spcBef>
                <a:spcPct val="0"/>
              </a:spcBef>
              <a:buClrTx/>
            </a:pPr>
            <a:endParaRPr lang="en-US" sz="1600" b="0" dirty="0" smtClean="0">
              <a:latin typeface="Arial" pitchFamily="34" charset="0"/>
              <a:ea typeface="Calibri" pitchFamily="34" charset="0"/>
              <a:cs typeface="Arial"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5181600" y="860637"/>
            <a:ext cx="3276600" cy="1783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029200" y="2724150"/>
            <a:ext cx="3581400" cy="2100575"/>
          </a:xfrm>
          <a:prstGeom prst="rect">
            <a:avLst/>
          </a:prstGeom>
        </p:spPr>
        <p:txBody>
          <a:bodyPr wrap="square">
            <a:spAutoFit/>
          </a:bodyPr>
          <a:lstStyle/>
          <a:p>
            <a:pPr lvl="0" fontAlgn="base">
              <a:spcBef>
                <a:spcPct val="0"/>
              </a:spcBef>
              <a:spcAft>
                <a:spcPct val="0"/>
              </a:spcAft>
            </a:pPr>
            <a:r>
              <a:rPr lang="en-US" sz="1200" i="1" dirty="0" smtClean="0">
                <a:latin typeface="Arial" pitchFamily="34" charset="0"/>
                <a:ea typeface="Calibri" pitchFamily="34" charset="0"/>
                <a:cs typeface="Arial" pitchFamily="34" charset="0"/>
              </a:rPr>
              <a:t>“Make no mistake, MSM8974 is the new high-end, pushing Snapdragon 600 and S4 Pro parts further down into midrange category.”</a:t>
            </a: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Page 3</a:t>
            </a:r>
          </a:p>
          <a:p>
            <a:pPr lvl="0" eaLnBrk="0" fontAlgn="base" hangingPunct="0">
              <a:spcBef>
                <a:spcPct val="0"/>
              </a:spcBef>
              <a:spcAft>
                <a:spcPct val="0"/>
              </a:spcAft>
            </a:pP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“One of the things Qualcomm promised would come with Snapdragon 800 (8974) (and by extension the process improvement with 28nm HPM) was lower power consumption, especially versus Snapdragon 600 (8064).”</a:t>
            </a:r>
            <a:endParaRPr lang="en-US" sz="1050" i="1" dirty="0" smtClean="0">
              <a:latin typeface="Arial" pitchFamily="34" charset="0"/>
              <a:cs typeface="Arial" pitchFamily="34" charset="0"/>
            </a:endParaRPr>
          </a:p>
          <a:p>
            <a:pPr lvl="0" eaLnBrk="0" fontAlgn="base" hangingPunct="0">
              <a:spcBef>
                <a:spcPct val="0"/>
              </a:spcBef>
              <a:spcAft>
                <a:spcPct val="0"/>
              </a:spcAft>
            </a:pPr>
            <a:r>
              <a:rPr lang="en-US" sz="1200" i="1" dirty="0" smtClean="0">
                <a:latin typeface="Arial" pitchFamily="34" charset="0"/>
                <a:ea typeface="Calibri" pitchFamily="34" charset="0"/>
                <a:cs typeface="Arial" pitchFamily="34" charset="0"/>
              </a:rPr>
              <a:t>Page 4 </a:t>
            </a:r>
            <a:endParaRPr lang="en-US" sz="1050" i="1" dirty="0" smtClean="0">
              <a:latin typeface="Arial" pitchFamily="34" charset="0"/>
              <a:cs typeface="Arial" pitchFamily="34" charset="0"/>
            </a:endParaRPr>
          </a:p>
        </p:txBody>
      </p:sp>
      <p:grpSp>
        <p:nvGrpSpPr>
          <p:cNvPr id="4" name="Group 11"/>
          <p:cNvGrpSpPr/>
          <p:nvPr/>
        </p:nvGrpSpPr>
        <p:grpSpPr>
          <a:xfrm>
            <a:off x="2667000" y="3239754"/>
            <a:ext cx="1632280" cy="1526557"/>
            <a:chOff x="476250" y="742951"/>
            <a:chExt cx="4476752" cy="4000500"/>
          </a:xfrm>
        </p:grpSpPr>
        <p:grpSp>
          <p:nvGrpSpPr>
            <p:cNvPr id="7" name="Group 12"/>
            <p:cNvGrpSpPr/>
            <p:nvPr/>
          </p:nvGrpSpPr>
          <p:grpSpPr>
            <a:xfrm>
              <a:off x="476250" y="742951"/>
              <a:ext cx="2238376" cy="4000500"/>
              <a:chOff x="476250" y="742951"/>
              <a:chExt cx="2238376" cy="4000500"/>
            </a:xfrm>
          </p:grpSpPr>
          <p:pic>
            <p:nvPicPr>
              <p:cNvPr id="19" name="Picture 2" descr="Y:\Product Images\Dolphin 70e Black.pn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76250" y="742951"/>
                <a:ext cx="2238376"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71551" y="1323974"/>
                <a:ext cx="1477519"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8" name="Group 14"/>
            <p:cNvGrpSpPr/>
            <p:nvPr/>
          </p:nvGrpSpPr>
          <p:grpSpPr>
            <a:xfrm>
              <a:off x="2714626" y="742951"/>
              <a:ext cx="2238376" cy="4000500"/>
              <a:chOff x="2714626" y="742951"/>
              <a:chExt cx="2238376" cy="4000500"/>
            </a:xfrm>
          </p:grpSpPr>
          <p:pic>
            <p:nvPicPr>
              <p:cNvPr id="17" name="Picture 2" descr="Y:\Product Images\Dolphin 70e Black.pn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2714626" y="742951"/>
                <a:ext cx="2238376" cy="40005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0" descr="https://encrypted-tbn3.gstatic.com/images?q=tbn:ANd9GcQVnTy70qS4w2as3kSa0tFb8Fy_utfSJOynytVKW44ujga4YQyEtQ"/>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51200" y="1323974"/>
                <a:ext cx="1397000" cy="2714625"/>
              </a:xfrm>
              <a:prstGeom prst="rect">
                <a:avLst/>
              </a:prstGeom>
              <a:noFill/>
              <a:extLst>
                <a:ext uri="{909E8E84-426E-40DD-AFC4-6F175D3DCCD1}">
                  <a14:hiddenFill xmlns:a14="http://schemas.microsoft.com/office/drawing/2010/main" xmlns="">
                    <a:solidFill>
                      <a:srgbClr val="FFFFFF"/>
                    </a:solidFill>
                  </a14:hiddenFill>
                </a:ext>
              </a:extLst>
            </p:spPr>
          </p:pic>
        </p:grpSp>
      </p:grpSp>
      <p:pic>
        <p:nvPicPr>
          <p:cNvPr id="21" name="Picture 20" descr="Dolphin CT50.jpg"/>
          <p:cNvPicPr>
            <a:picLocks noChangeAspect="1"/>
          </p:cNvPicPr>
          <p:nvPr/>
        </p:nvPicPr>
        <p:blipFill>
          <a:blip r:embed="rId6" cstate="print"/>
          <a:srcRect b="5530"/>
          <a:stretch>
            <a:fillRect/>
          </a:stretch>
        </p:blipFill>
        <p:spPr>
          <a:xfrm>
            <a:off x="381000" y="3105150"/>
            <a:ext cx="2314191" cy="1837055"/>
          </a:xfrm>
          <a:prstGeom prst="rect">
            <a:avLst/>
          </a:prstGeom>
          <a:effectLst>
            <a:softEdge rad="31750"/>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7940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314325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6019800" y="712470"/>
            <a:ext cx="2743200" cy="4071119"/>
          </a:xfrm>
          <a:prstGeom prst="roundRect">
            <a:avLst>
              <a:gd name="adj" fmla="val 6029"/>
            </a:avLst>
          </a:prstGeom>
          <a:solidFill>
            <a:srgbClr val="F2F2F2"/>
          </a:solidFill>
          <a:ln w="12699"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228600" y="165497"/>
            <a:ext cx="7997825" cy="351234"/>
          </a:xfrm>
        </p:spPr>
        <p:txBody>
          <a:bodyPr/>
          <a:lstStyle/>
          <a:p>
            <a:r>
              <a:rPr lang="en-US" sz="2700" dirty="0" smtClean="0"/>
              <a:t>What Does that Mean for AIDC Landscape?</a:t>
            </a:r>
            <a:endParaRPr lang="en-US" sz="2700" dirty="0"/>
          </a:p>
        </p:txBody>
      </p:sp>
      <p:sp>
        <p:nvSpPr>
          <p:cNvPr id="3" name="Content Placeholder 2"/>
          <p:cNvSpPr>
            <a:spLocks noGrp="1"/>
          </p:cNvSpPr>
          <p:nvPr>
            <p:ph sz="half" idx="4294967295"/>
          </p:nvPr>
        </p:nvSpPr>
        <p:spPr>
          <a:xfrm>
            <a:off x="304800" y="872354"/>
            <a:ext cx="2514600" cy="3773487"/>
          </a:xfrm>
        </p:spPr>
        <p:txBody>
          <a:bodyPr>
            <a:noAutofit/>
          </a:bodyPr>
          <a:lstStyle/>
          <a:p>
            <a:pPr marL="0" indent="0">
              <a:lnSpc>
                <a:spcPct val="120000"/>
              </a:lnSpc>
              <a:buNone/>
            </a:pPr>
            <a:r>
              <a:rPr lang="en-US" sz="2000" dirty="0" smtClean="0"/>
              <a:t>TC55</a:t>
            </a:r>
            <a:r>
              <a:rPr lang="en-US" sz="2000" dirty="0">
                <a:solidFill>
                  <a:srgbClr val="FF0000"/>
                </a:solidFill>
                <a:sym typeface="Wingdings" panose="05000000000000000000" pitchFamily="2" charset="2"/>
              </a:rPr>
              <a:t> </a:t>
            </a:r>
            <a:r>
              <a:rPr lang="en-US" sz="2000" dirty="0" smtClean="0"/>
              <a:t> </a:t>
            </a:r>
            <a:r>
              <a:rPr lang="en-US" sz="2000" dirty="0"/>
              <a:t>vs. </a:t>
            </a:r>
            <a:r>
              <a:rPr lang="en-US" sz="2000" dirty="0" smtClean="0"/>
              <a:t>D75e</a:t>
            </a:r>
            <a:r>
              <a:rPr lang="en-US" sz="2000" dirty="0" smtClean="0">
                <a:solidFill>
                  <a:schemeClr val="accent2"/>
                </a:solidFill>
                <a:sym typeface="Wingdings" panose="05000000000000000000" pitchFamily="2" charset="2"/>
              </a:rPr>
              <a:t></a:t>
            </a:r>
            <a:endParaRPr lang="en-US" sz="2000" dirty="0">
              <a:solidFill>
                <a:schemeClr val="accent2"/>
              </a:solidFill>
            </a:endParaRPr>
          </a:p>
          <a:p>
            <a:pPr>
              <a:lnSpc>
                <a:spcPct val="100000"/>
              </a:lnSpc>
            </a:pPr>
            <a:r>
              <a:rPr lang="en-US" sz="1500" b="0" kern="1200" dirty="0"/>
              <a:t>D75e is 76% better from overall Performance</a:t>
            </a:r>
          </a:p>
          <a:p>
            <a:pPr>
              <a:lnSpc>
                <a:spcPct val="100000"/>
              </a:lnSpc>
            </a:pPr>
            <a:r>
              <a:rPr lang="en-US" sz="1500" b="0" kern="1200" dirty="0"/>
              <a:t>D75e is 2.7x faster from a multi-core Performance</a:t>
            </a:r>
          </a:p>
          <a:p>
            <a:pPr>
              <a:lnSpc>
                <a:spcPct val="100000"/>
              </a:lnSpc>
            </a:pPr>
            <a:r>
              <a:rPr lang="en-US" sz="1500" b="0" kern="1200" dirty="0"/>
              <a:t>D75e has 2.2x better memory performance</a:t>
            </a:r>
          </a:p>
          <a:p>
            <a:pPr>
              <a:lnSpc>
                <a:spcPct val="120000"/>
              </a:lnSpc>
            </a:pPr>
            <a:endParaRPr lang="en-US" sz="1500" b="0" dirty="0" smtClean="0"/>
          </a:p>
          <a:p>
            <a:pPr>
              <a:lnSpc>
                <a:spcPct val="120000"/>
              </a:lnSpc>
            </a:pPr>
            <a:endParaRPr lang="en-US" sz="1500" b="0" dirty="0"/>
          </a:p>
          <a:p>
            <a:pPr>
              <a:lnSpc>
                <a:spcPct val="120000"/>
              </a:lnSpc>
            </a:pPr>
            <a:endParaRPr lang="en-US" sz="1500" b="0" dirty="0" smtClean="0"/>
          </a:p>
          <a:p>
            <a:pPr>
              <a:lnSpc>
                <a:spcPct val="120000"/>
              </a:lnSpc>
            </a:pPr>
            <a:endParaRPr lang="en-US" sz="1600" b="0" dirty="0"/>
          </a:p>
          <a:p>
            <a:pPr>
              <a:lnSpc>
                <a:spcPct val="120000"/>
              </a:lnSpc>
            </a:pPr>
            <a:r>
              <a:rPr lang="en-US" sz="900" b="0" dirty="0" err="1" smtClean="0"/>
              <a:t>Geekbench</a:t>
            </a:r>
            <a:r>
              <a:rPr lang="en-US" sz="900" b="0" dirty="0" smtClean="0"/>
              <a:t> Results</a:t>
            </a:r>
            <a:r>
              <a:rPr lang="en-US" sz="900" b="0" dirty="0"/>
              <a:t>: </a:t>
            </a:r>
            <a:r>
              <a:rPr lang="en-US" sz="900" b="0" dirty="0">
                <a:hlinkClick r:id="rId3"/>
              </a:rPr>
              <a:t>https://</a:t>
            </a:r>
            <a:r>
              <a:rPr lang="en-US" sz="900" b="0" dirty="0" smtClean="0">
                <a:hlinkClick r:id="rId3"/>
              </a:rPr>
              <a:t>browser.primatelabs.com/geekbench3/compare/2695782?baseline=2937005</a:t>
            </a:r>
            <a:r>
              <a:rPr lang="en-US" sz="900" b="0" dirty="0" smtClean="0"/>
              <a:t> </a:t>
            </a:r>
            <a:endParaRPr lang="en-US" sz="900" b="0" dirty="0"/>
          </a:p>
        </p:txBody>
      </p:sp>
      <p:sp>
        <p:nvSpPr>
          <p:cNvPr id="13" name="Content Placeholder 2"/>
          <p:cNvSpPr txBox="1">
            <a:spLocks/>
          </p:cNvSpPr>
          <p:nvPr/>
        </p:nvSpPr>
        <p:spPr bwMode="auto">
          <a:xfrm>
            <a:off x="6096000" y="872354"/>
            <a:ext cx="2732786" cy="37734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Autofit/>
          </a:bodyPr>
          <a:lstStyle>
            <a:lvl1pPr indent="0" fontAlgn="base">
              <a:lnSpc>
                <a:spcPct val="120000"/>
              </a:lnSpc>
              <a:spcBef>
                <a:spcPct val="30000"/>
              </a:spcBef>
              <a:spcAft>
                <a:spcPct val="0"/>
              </a:spcAft>
              <a:buClr>
                <a:srgbClr val="DC241F"/>
              </a:buClr>
              <a:buNone/>
              <a:defRPr sz="3800" b="1"/>
            </a:lvl1pPr>
            <a:lvl2pPr indent="-168275" fontAlgn="base">
              <a:lnSpc>
                <a:spcPct val="85000"/>
              </a:lnSpc>
              <a:spcBef>
                <a:spcPct val="30000"/>
              </a:spcBef>
              <a:spcAft>
                <a:spcPct val="0"/>
              </a:spcAft>
              <a:buClr>
                <a:srgbClr val="0053A5"/>
              </a:buClr>
              <a:buSzPct val="120000"/>
              <a:buFont typeface="Arial" charset="0"/>
              <a:buChar char="-"/>
              <a:defRPr sz="2000" b="1"/>
            </a:lvl2pPr>
            <a:lvl3pPr marL="738188" indent="-166688" fontAlgn="base">
              <a:lnSpc>
                <a:spcPct val="85000"/>
              </a:lnSpc>
              <a:spcBef>
                <a:spcPct val="30000"/>
              </a:spcBef>
              <a:spcAft>
                <a:spcPct val="0"/>
              </a:spcAft>
              <a:buClr>
                <a:srgbClr val="317023"/>
              </a:buClr>
              <a:buSzPct val="90000"/>
              <a:buFont typeface="Wingdings" pitchFamily="2" charset="2"/>
              <a:buChar char="w"/>
            </a:lvl3pPr>
            <a:lvl4pPr marL="973138" indent="-120650" fontAlgn="base">
              <a:spcBef>
                <a:spcPct val="20000"/>
              </a:spcBef>
              <a:spcAft>
                <a:spcPct val="0"/>
              </a:spcAft>
              <a:buChar char="•"/>
              <a:defRPr sz="1600"/>
            </a:lvl4pPr>
            <a:lvl5pPr marL="2330450" indent="-271463" fontAlgn="base">
              <a:spcBef>
                <a:spcPct val="20000"/>
              </a:spcBef>
              <a:spcAft>
                <a:spcPct val="0"/>
              </a:spcAft>
              <a:buChar char="»"/>
              <a:defRPr sz="2000">
                <a:latin typeface="Times New Roman" pitchFamily="18" charset="0"/>
              </a:defRPr>
            </a:lvl5pPr>
            <a:lvl6pPr marL="2787650" indent="-271463" fontAlgn="base">
              <a:spcBef>
                <a:spcPct val="20000"/>
              </a:spcBef>
              <a:spcAft>
                <a:spcPct val="0"/>
              </a:spcAft>
              <a:buChar char="»"/>
              <a:defRPr sz="2000">
                <a:latin typeface="Times New Roman" pitchFamily="18" charset="0"/>
              </a:defRPr>
            </a:lvl6pPr>
            <a:lvl7pPr marL="3244850" indent="-271463" fontAlgn="base">
              <a:spcBef>
                <a:spcPct val="20000"/>
              </a:spcBef>
              <a:spcAft>
                <a:spcPct val="0"/>
              </a:spcAft>
              <a:buChar char="»"/>
              <a:defRPr sz="2000">
                <a:latin typeface="Times New Roman" pitchFamily="18" charset="0"/>
              </a:defRPr>
            </a:lvl7pPr>
            <a:lvl8pPr marL="3702050" indent="-271463" fontAlgn="base">
              <a:spcBef>
                <a:spcPct val="20000"/>
              </a:spcBef>
              <a:spcAft>
                <a:spcPct val="0"/>
              </a:spcAft>
              <a:buChar char="»"/>
              <a:defRPr sz="2000">
                <a:latin typeface="Times New Roman" pitchFamily="18" charset="0"/>
              </a:defRPr>
            </a:lvl8pPr>
            <a:lvl9pPr marL="4159250" indent="-271463" fontAlgn="base">
              <a:spcBef>
                <a:spcPct val="20000"/>
              </a:spcBef>
              <a:spcAft>
                <a:spcPct val="0"/>
              </a:spcAft>
              <a:buChar char="»"/>
              <a:defRPr sz="2000">
                <a:latin typeface="Times New Roman" pitchFamily="18" charset="0"/>
              </a:defRPr>
            </a:lvl9pPr>
          </a:lstStyle>
          <a:p>
            <a:r>
              <a:rPr lang="en-US" sz="2000" dirty="0" smtClean="0"/>
              <a:t>TC70</a:t>
            </a:r>
            <a:r>
              <a:rPr lang="en-US" sz="2000" dirty="0">
                <a:solidFill>
                  <a:srgbClr val="FF0000"/>
                </a:solidFill>
                <a:sym typeface="Wingdings" panose="05000000000000000000" pitchFamily="2" charset="2"/>
              </a:rPr>
              <a:t> </a:t>
            </a:r>
            <a:r>
              <a:rPr lang="en-US" sz="2000" dirty="0" smtClean="0"/>
              <a:t> </a:t>
            </a:r>
            <a:r>
              <a:rPr lang="en-US" sz="2000" dirty="0"/>
              <a:t>vs. </a:t>
            </a:r>
            <a:r>
              <a:rPr lang="en-US" sz="2000" dirty="0" smtClean="0"/>
              <a:t>D75e</a:t>
            </a:r>
            <a:r>
              <a:rPr lang="en-US" sz="2000" dirty="0">
                <a:solidFill>
                  <a:schemeClr val="accent2"/>
                </a:solidFill>
                <a:sym typeface="Wingdings" panose="05000000000000000000" pitchFamily="2" charset="2"/>
              </a:rPr>
              <a:t></a:t>
            </a:r>
            <a:endParaRPr lang="en-US" sz="2000" dirty="0">
              <a:solidFill>
                <a:schemeClr val="accent2"/>
              </a:solidFill>
            </a:endParaRPr>
          </a:p>
          <a:p>
            <a:pPr marL="174625" indent="-174625">
              <a:lnSpc>
                <a:spcPct val="100000"/>
              </a:lnSpc>
              <a:buChar char="•"/>
            </a:pPr>
            <a:r>
              <a:rPr lang="en-US" sz="1500" b="0" dirty="0" smtClean="0"/>
              <a:t>D75e </a:t>
            </a:r>
            <a:r>
              <a:rPr lang="en-US" sz="1500" b="0" dirty="0"/>
              <a:t>is 33% better from overall Performance</a:t>
            </a:r>
          </a:p>
          <a:p>
            <a:pPr marL="174625" indent="-174625">
              <a:lnSpc>
                <a:spcPct val="100000"/>
              </a:lnSpc>
              <a:buChar char="•"/>
            </a:pPr>
            <a:r>
              <a:rPr lang="en-US" sz="1500" b="0" dirty="0"/>
              <a:t>D75e is 2x faster from a multi-core Performance</a:t>
            </a:r>
          </a:p>
          <a:p>
            <a:pPr marL="174625" indent="-174625">
              <a:lnSpc>
                <a:spcPct val="100000"/>
              </a:lnSpc>
              <a:buChar char="•"/>
            </a:pPr>
            <a:r>
              <a:rPr lang="en-US" sz="1500" b="0" dirty="0"/>
              <a:t>D75e has 53% better memory performance</a:t>
            </a:r>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r>
              <a:rPr lang="en-US" sz="800" b="0" dirty="0" err="1" smtClean="0"/>
              <a:t>Geekbench</a:t>
            </a:r>
            <a:r>
              <a:rPr lang="en-US" sz="800" b="0" dirty="0" smtClean="0"/>
              <a:t> Results</a:t>
            </a:r>
            <a:r>
              <a:rPr lang="en-US" sz="800" b="0" dirty="0"/>
              <a:t>: </a:t>
            </a:r>
            <a:r>
              <a:rPr lang="en-US" sz="800" b="0" dirty="0">
                <a:hlinkClick r:id="rId4"/>
              </a:rPr>
              <a:t>https://browser.primatelabs.com/geekbench3/compare/2937399?baseline=2937005</a:t>
            </a:r>
            <a:r>
              <a:rPr lang="en-US" sz="800" b="0" dirty="0"/>
              <a:t> </a:t>
            </a:r>
          </a:p>
        </p:txBody>
      </p:sp>
      <p:sp>
        <p:nvSpPr>
          <p:cNvPr id="14" name="Content Placeholder 2"/>
          <p:cNvSpPr txBox="1">
            <a:spLocks/>
          </p:cNvSpPr>
          <p:nvPr/>
        </p:nvSpPr>
        <p:spPr bwMode="auto">
          <a:xfrm>
            <a:off x="3295650" y="872354"/>
            <a:ext cx="2647950" cy="377348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Autofit/>
          </a:bodyPr>
          <a:lstStyle>
            <a:lvl1pPr indent="0" fontAlgn="base">
              <a:lnSpc>
                <a:spcPct val="120000"/>
              </a:lnSpc>
              <a:spcBef>
                <a:spcPct val="30000"/>
              </a:spcBef>
              <a:spcAft>
                <a:spcPct val="0"/>
              </a:spcAft>
              <a:buClr>
                <a:srgbClr val="DC241F"/>
              </a:buClr>
              <a:buNone/>
              <a:defRPr sz="3800" b="1"/>
            </a:lvl1pPr>
            <a:lvl2pPr indent="-168275" fontAlgn="base">
              <a:lnSpc>
                <a:spcPct val="85000"/>
              </a:lnSpc>
              <a:spcBef>
                <a:spcPct val="30000"/>
              </a:spcBef>
              <a:spcAft>
                <a:spcPct val="0"/>
              </a:spcAft>
              <a:buClr>
                <a:srgbClr val="0053A5"/>
              </a:buClr>
              <a:buSzPct val="120000"/>
              <a:buFont typeface="Arial" charset="0"/>
              <a:buChar char="-"/>
              <a:defRPr sz="2000" b="1"/>
            </a:lvl2pPr>
            <a:lvl3pPr marL="738188" indent="-166688" fontAlgn="base">
              <a:lnSpc>
                <a:spcPct val="85000"/>
              </a:lnSpc>
              <a:spcBef>
                <a:spcPct val="30000"/>
              </a:spcBef>
              <a:spcAft>
                <a:spcPct val="0"/>
              </a:spcAft>
              <a:buClr>
                <a:srgbClr val="317023"/>
              </a:buClr>
              <a:buSzPct val="90000"/>
              <a:buFont typeface="Wingdings" pitchFamily="2" charset="2"/>
              <a:buChar char="w"/>
            </a:lvl3pPr>
            <a:lvl4pPr marL="973138" indent="-120650" fontAlgn="base">
              <a:spcBef>
                <a:spcPct val="20000"/>
              </a:spcBef>
              <a:spcAft>
                <a:spcPct val="0"/>
              </a:spcAft>
              <a:buChar char="•"/>
              <a:defRPr sz="1600"/>
            </a:lvl4pPr>
            <a:lvl5pPr marL="2330450" indent="-271463" fontAlgn="base">
              <a:spcBef>
                <a:spcPct val="20000"/>
              </a:spcBef>
              <a:spcAft>
                <a:spcPct val="0"/>
              </a:spcAft>
              <a:buChar char="»"/>
              <a:defRPr sz="2000">
                <a:latin typeface="Times New Roman" pitchFamily="18" charset="0"/>
              </a:defRPr>
            </a:lvl5pPr>
            <a:lvl6pPr marL="2787650" indent="-271463" fontAlgn="base">
              <a:spcBef>
                <a:spcPct val="20000"/>
              </a:spcBef>
              <a:spcAft>
                <a:spcPct val="0"/>
              </a:spcAft>
              <a:buChar char="»"/>
              <a:defRPr sz="2000">
                <a:latin typeface="Times New Roman" pitchFamily="18" charset="0"/>
              </a:defRPr>
            </a:lvl6pPr>
            <a:lvl7pPr marL="3244850" indent="-271463" fontAlgn="base">
              <a:spcBef>
                <a:spcPct val="20000"/>
              </a:spcBef>
              <a:spcAft>
                <a:spcPct val="0"/>
              </a:spcAft>
              <a:buChar char="»"/>
              <a:defRPr sz="2000">
                <a:latin typeface="Times New Roman" pitchFamily="18" charset="0"/>
              </a:defRPr>
            </a:lvl7pPr>
            <a:lvl8pPr marL="3702050" indent="-271463" fontAlgn="base">
              <a:spcBef>
                <a:spcPct val="20000"/>
              </a:spcBef>
              <a:spcAft>
                <a:spcPct val="0"/>
              </a:spcAft>
              <a:buChar char="»"/>
              <a:defRPr sz="2000">
                <a:latin typeface="Times New Roman" pitchFamily="18" charset="0"/>
              </a:defRPr>
            </a:lvl8pPr>
            <a:lvl9pPr marL="4159250" indent="-271463" fontAlgn="base">
              <a:spcBef>
                <a:spcPct val="20000"/>
              </a:spcBef>
              <a:spcAft>
                <a:spcPct val="0"/>
              </a:spcAft>
              <a:buChar char="»"/>
              <a:defRPr sz="2000">
                <a:latin typeface="Times New Roman" pitchFamily="18" charset="0"/>
              </a:defRPr>
            </a:lvl9pPr>
          </a:lstStyle>
          <a:p>
            <a:r>
              <a:rPr lang="en-US" sz="2000" dirty="0" smtClean="0"/>
              <a:t>MC40</a:t>
            </a:r>
            <a:r>
              <a:rPr lang="en-US" sz="2000" dirty="0" smtClean="0">
                <a:solidFill>
                  <a:srgbClr val="FF0000"/>
                </a:solidFill>
                <a:sym typeface="Wingdings" panose="05000000000000000000" pitchFamily="2" charset="2"/>
              </a:rPr>
              <a:t></a:t>
            </a:r>
            <a:r>
              <a:rPr lang="en-US" sz="2000" dirty="0" smtClean="0"/>
              <a:t> vs</a:t>
            </a:r>
            <a:r>
              <a:rPr lang="en-US" sz="2000" dirty="0"/>
              <a:t>. </a:t>
            </a:r>
            <a:r>
              <a:rPr lang="en-US" sz="2000" dirty="0" smtClean="0"/>
              <a:t>D75e</a:t>
            </a:r>
            <a:r>
              <a:rPr lang="en-US" sz="2000" dirty="0">
                <a:solidFill>
                  <a:schemeClr val="accent2"/>
                </a:solidFill>
                <a:sym typeface="Wingdings" panose="05000000000000000000" pitchFamily="2" charset="2"/>
              </a:rPr>
              <a:t></a:t>
            </a:r>
            <a:endParaRPr lang="en-US" sz="2000" dirty="0">
              <a:solidFill>
                <a:schemeClr val="accent2"/>
              </a:solidFill>
            </a:endParaRPr>
          </a:p>
          <a:p>
            <a:pPr marL="174625" indent="-174625">
              <a:lnSpc>
                <a:spcPct val="100000"/>
              </a:lnSpc>
              <a:buChar char="•"/>
            </a:pPr>
            <a:r>
              <a:rPr lang="en-US" sz="1500" b="0" dirty="0" smtClean="0"/>
              <a:t>D75e </a:t>
            </a:r>
            <a:r>
              <a:rPr lang="en-US" sz="1500" b="0" dirty="0"/>
              <a:t>is 3.8x better from overall Performance</a:t>
            </a:r>
          </a:p>
          <a:p>
            <a:pPr marL="174625" indent="-174625">
              <a:lnSpc>
                <a:spcPct val="100000"/>
              </a:lnSpc>
              <a:buChar char="•"/>
            </a:pPr>
            <a:r>
              <a:rPr lang="en-US" sz="1500" b="0" dirty="0"/>
              <a:t>D75e is 6x faster from a multi-core Performance</a:t>
            </a:r>
          </a:p>
          <a:p>
            <a:pPr marL="174625" indent="-174625">
              <a:lnSpc>
                <a:spcPct val="100000"/>
              </a:lnSpc>
              <a:buChar char="•"/>
            </a:pPr>
            <a:r>
              <a:rPr lang="en-US" sz="1500" b="0" dirty="0"/>
              <a:t>D75e has 7.8x better memory Performance</a:t>
            </a:r>
          </a:p>
          <a:p>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smtClean="0"/>
          </a:p>
          <a:p>
            <a:pPr marL="171450" indent="-171450">
              <a:buFont typeface="Arial" panose="020B0604020202020204" pitchFamily="34" charset="0"/>
              <a:buChar char="•"/>
            </a:pPr>
            <a:endParaRPr lang="en-US" sz="1000" b="0" dirty="0"/>
          </a:p>
          <a:p>
            <a:pPr marL="171450" indent="-171450">
              <a:buFont typeface="Arial" panose="020B0604020202020204" pitchFamily="34" charset="0"/>
              <a:buChar char="•"/>
            </a:pPr>
            <a:r>
              <a:rPr lang="en-US" sz="900" b="0" dirty="0" err="1" smtClean="0"/>
              <a:t>Geekbench</a:t>
            </a:r>
            <a:r>
              <a:rPr lang="en-US" sz="900" b="0" dirty="0" smtClean="0"/>
              <a:t> Results</a:t>
            </a:r>
            <a:r>
              <a:rPr lang="en-US" sz="900" b="0" dirty="0"/>
              <a:t>: </a:t>
            </a:r>
            <a:r>
              <a:rPr lang="en-US" sz="900" b="0" dirty="0">
                <a:hlinkClick r:id="rId5"/>
              </a:rPr>
              <a:t>https://</a:t>
            </a:r>
            <a:r>
              <a:rPr lang="en-US" sz="900" b="0" dirty="0" smtClean="0">
                <a:hlinkClick r:id="rId5"/>
              </a:rPr>
              <a:t>browser.primatelabs.com/geekbench3/compare/2695849?baseline=2937005</a:t>
            </a:r>
            <a:r>
              <a:rPr lang="en-US" sz="900" b="0" dirty="0" smtClean="0"/>
              <a:t> </a:t>
            </a:r>
            <a:endParaRPr lang="en-US" sz="900" b="0" dirty="0"/>
          </a:p>
        </p:txBody>
      </p:sp>
      <p:pic>
        <p:nvPicPr>
          <p:cNvPr id="15" name="Picture 14"/>
          <p:cNvPicPr>
            <a:picLocks noChangeAspect="1"/>
          </p:cNvPicPr>
          <p:nvPr/>
        </p:nvPicPr>
        <p:blipFill rotWithShape="1">
          <a:blip r:embed="rId6" cstate="print"/>
          <a:srcRect l="51171" t="13541" r="2562" b="48959"/>
          <a:stretch/>
        </p:blipFill>
        <p:spPr>
          <a:xfrm>
            <a:off x="3200400" y="3014701"/>
            <a:ext cx="2667000" cy="1215342"/>
          </a:xfrm>
          <a:prstGeom prst="rect">
            <a:avLst/>
          </a:prstGeom>
        </p:spPr>
      </p:pic>
      <p:pic>
        <p:nvPicPr>
          <p:cNvPr id="16" name="Picture 15"/>
          <p:cNvPicPr>
            <a:picLocks noChangeAspect="1"/>
          </p:cNvPicPr>
          <p:nvPr/>
        </p:nvPicPr>
        <p:blipFill rotWithShape="1">
          <a:blip r:embed="rId7" cstate="print"/>
          <a:srcRect l="1977" t="57292" r="52928" b="6250"/>
          <a:stretch/>
        </p:blipFill>
        <p:spPr>
          <a:xfrm>
            <a:off x="317500" y="3014701"/>
            <a:ext cx="2675534" cy="1216152"/>
          </a:xfrm>
          <a:prstGeom prst="rect">
            <a:avLst/>
          </a:prstGeom>
        </p:spPr>
      </p:pic>
      <p:pic>
        <p:nvPicPr>
          <p:cNvPr id="17" name="Picture 16"/>
          <p:cNvPicPr>
            <a:picLocks noChangeAspect="1"/>
          </p:cNvPicPr>
          <p:nvPr/>
        </p:nvPicPr>
        <p:blipFill rotWithShape="1">
          <a:blip r:embed="rId8" cstate="print"/>
          <a:srcRect l="2563" t="14583" r="52343" b="47917"/>
          <a:stretch/>
        </p:blipFill>
        <p:spPr>
          <a:xfrm>
            <a:off x="6085586" y="3013891"/>
            <a:ext cx="2601214" cy="1216152"/>
          </a:xfrm>
          <a:prstGeom prst="rect">
            <a:avLst/>
          </a:prstGeom>
        </p:spPr>
      </p:pic>
      <p:sp>
        <p:nvSpPr>
          <p:cNvPr id="4" name="TextBox 3"/>
          <p:cNvSpPr txBox="1"/>
          <p:nvPr/>
        </p:nvSpPr>
        <p:spPr>
          <a:xfrm>
            <a:off x="533400" y="4781550"/>
            <a:ext cx="8458200" cy="215444"/>
          </a:xfrm>
          <a:prstGeom prst="rect">
            <a:avLst/>
          </a:prstGeom>
          <a:noFill/>
        </p:spPr>
        <p:txBody>
          <a:bodyPr wrap="square" rtlCol="0">
            <a:spAutoFit/>
          </a:bodyPr>
          <a:lstStyle/>
          <a:p>
            <a:r>
              <a:rPr lang="en-US" sz="800" i="1" dirty="0" smtClean="0"/>
              <a:t>Source: All Test &amp; Scoring Performed Via </a:t>
            </a:r>
            <a:r>
              <a:rPr lang="en-US" sz="800" i="1" dirty="0" err="1" smtClean="0"/>
              <a:t>Geekbench</a:t>
            </a:r>
            <a:r>
              <a:rPr lang="en-US" sz="800" i="1" dirty="0" smtClean="0"/>
              <a:t> Process of Independently Uploading a Test Results File  - All Devices Tested Used Android 4.4 – KitKat Operating System </a:t>
            </a:r>
            <a:endParaRPr lang="en-US" sz="800" i="1" dirty="0"/>
          </a:p>
        </p:txBody>
      </p:sp>
    </p:spTree>
    <p:extLst>
      <p:ext uri="{BB962C8B-B14F-4D97-AF65-F5344CB8AC3E}">
        <p14:creationId xmlns:p14="http://schemas.microsoft.com/office/powerpoint/2010/main" xmlns="" val="331392015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CT50’s New N66xx Slim Imager Engine</a:t>
            </a:r>
            <a:endParaRPr lang="en-US" dirty="0"/>
          </a:p>
        </p:txBody>
      </p:sp>
      <p:pic>
        <p:nvPicPr>
          <p:cNvPr id="111618" name="Picture 2" descr="C:\Users\E541429\Desktop\N66XX Slim Imager Sales Presentation_draft (2)_Page_05.png"/>
          <p:cNvPicPr>
            <a:picLocks noChangeAspect="1" noChangeArrowheads="1"/>
          </p:cNvPicPr>
          <p:nvPr/>
        </p:nvPicPr>
        <p:blipFill>
          <a:blip r:embed="rId2" cstate="email"/>
          <a:srcRect/>
          <a:stretch>
            <a:fillRect/>
          </a:stretch>
        </p:blipFill>
        <p:spPr bwMode="auto">
          <a:xfrm>
            <a:off x="617838" y="753533"/>
            <a:ext cx="7764162" cy="3989917"/>
          </a:xfrm>
          <a:prstGeom prst="rect">
            <a:avLst/>
          </a:prstGeom>
          <a:noFill/>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 Accessories – Available at Launch</a:t>
            </a:r>
            <a:endParaRPr lang="en-US" dirty="0"/>
          </a:p>
        </p:txBody>
      </p:sp>
      <p:pic>
        <p:nvPicPr>
          <p:cNvPr id="11266" name="Picture 2"/>
          <p:cNvPicPr>
            <a:picLocks noChangeAspect="1" noChangeArrowheads="1"/>
          </p:cNvPicPr>
          <p:nvPr/>
        </p:nvPicPr>
        <p:blipFill>
          <a:blip r:embed="rId2" cstate="email"/>
          <a:srcRect/>
          <a:stretch>
            <a:fillRect/>
          </a:stretch>
        </p:blipFill>
        <p:spPr bwMode="auto">
          <a:xfrm>
            <a:off x="1371600" y="666750"/>
            <a:ext cx="2819400" cy="2111389"/>
          </a:xfrm>
          <a:prstGeom prst="rect">
            <a:avLst/>
          </a:prstGeom>
          <a:noFill/>
          <a:ln w="9525">
            <a:noFill/>
            <a:miter lim="800000"/>
            <a:headEnd/>
            <a:tailEnd/>
          </a:ln>
        </p:spPr>
      </p:pic>
      <p:pic>
        <p:nvPicPr>
          <p:cNvPr id="11267" name="Picture 3"/>
          <p:cNvPicPr>
            <a:picLocks noChangeAspect="1" noChangeArrowheads="1"/>
          </p:cNvPicPr>
          <p:nvPr/>
        </p:nvPicPr>
        <p:blipFill>
          <a:blip r:embed="rId3" cstate="email"/>
          <a:srcRect/>
          <a:stretch>
            <a:fillRect/>
          </a:stretch>
        </p:blipFill>
        <p:spPr bwMode="auto">
          <a:xfrm>
            <a:off x="4665228" y="722694"/>
            <a:ext cx="2649972" cy="2001456"/>
          </a:xfrm>
          <a:prstGeom prst="rect">
            <a:avLst/>
          </a:prstGeom>
          <a:noFill/>
          <a:ln w="9525">
            <a:noFill/>
            <a:miter lim="800000"/>
            <a:headEnd/>
            <a:tailEnd/>
          </a:ln>
        </p:spPr>
      </p:pic>
      <p:pic>
        <p:nvPicPr>
          <p:cNvPr id="11268" name="Picture 4"/>
          <p:cNvPicPr>
            <a:picLocks noChangeAspect="1" noChangeArrowheads="1"/>
          </p:cNvPicPr>
          <p:nvPr/>
        </p:nvPicPr>
        <p:blipFill>
          <a:blip r:embed="rId4" cstate="email"/>
          <a:srcRect/>
          <a:stretch>
            <a:fillRect/>
          </a:stretch>
        </p:blipFill>
        <p:spPr bwMode="auto">
          <a:xfrm>
            <a:off x="1371600" y="2800350"/>
            <a:ext cx="2895600" cy="2012926"/>
          </a:xfrm>
          <a:prstGeom prst="rect">
            <a:avLst/>
          </a:prstGeom>
          <a:noFill/>
          <a:ln w="9525">
            <a:noFill/>
            <a:miter lim="800000"/>
            <a:headEnd/>
            <a:tailEnd/>
          </a:ln>
        </p:spPr>
      </p:pic>
      <p:pic>
        <p:nvPicPr>
          <p:cNvPr id="11269" name="Picture 5"/>
          <p:cNvPicPr>
            <a:picLocks noChangeAspect="1" noChangeArrowheads="1"/>
          </p:cNvPicPr>
          <p:nvPr/>
        </p:nvPicPr>
        <p:blipFill>
          <a:blip r:embed="rId5" cstate="email"/>
          <a:srcRect b="4000"/>
          <a:stretch>
            <a:fillRect/>
          </a:stretch>
        </p:blipFill>
        <p:spPr bwMode="auto">
          <a:xfrm>
            <a:off x="4648199" y="2724150"/>
            <a:ext cx="2967037" cy="2133600"/>
          </a:xfrm>
          <a:prstGeom prst="rect">
            <a:avLst/>
          </a:prstGeom>
          <a:noFill/>
          <a:ln w="9525">
            <a:noFill/>
            <a:miter lim="800000"/>
            <a:headEnd/>
            <a:tailEnd/>
          </a:ln>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Scan Handle</a:t>
            </a:r>
            <a:endParaRPr lang="en-US" dirty="0"/>
          </a:p>
        </p:txBody>
      </p:sp>
      <p:pic>
        <p:nvPicPr>
          <p:cNvPr id="10243" name="Picture 3" descr="C:\Users\H102838\Documents\Handheld Mobile Computers\Hellsinki\Images\Scan Handle\scan-comp.359.jpg"/>
          <p:cNvPicPr>
            <a:picLocks noChangeAspect="1" noChangeArrowheads="1"/>
          </p:cNvPicPr>
          <p:nvPr/>
        </p:nvPicPr>
        <p:blipFill>
          <a:blip r:embed="rId2" cstate="email"/>
          <a:srcRect/>
          <a:stretch>
            <a:fillRect/>
          </a:stretch>
        </p:blipFill>
        <p:spPr bwMode="auto">
          <a:xfrm>
            <a:off x="451920" y="895350"/>
            <a:ext cx="4577280" cy="3795713"/>
          </a:xfrm>
          <a:prstGeom prst="rect">
            <a:avLst/>
          </a:prstGeom>
          <a:noFill/>
        </p:spPr>
      </p:pic>
      <p:pic>
        <p:nvPicPr>
          <p:cNvPr id="10244" name="Picture 4" descr="C:\Users\H102838\Documents\Handheld Mobile Computers\Hellsinki\Images\Scan Handle\scan-handle1.jpg"/>
          <p:cNvPicPr>
            <a:picLocks noChangeAspect="1" noChangeArrowheads="1"/>
          </p:cNvPicPr>
          <p:nvPr/>
        </p:nvPicPr>
        <p:blipFill>
          <a:blip r:embed="rId3" cstate="email"/>
          <a:srcRect/>
          <a:stretch>
            <a:fillRect/>
          </a:stretch>
        </p:blipFill>
        <p:spPr bwMode="auto">
          <a:xfrm rot="19312335">
            <a:off x="5030898" y="1473752"/>
            <a:ext cx="3742107" cy="2494941"/>
          </a:xfrm>
          <a:prstGeom prst="rect">
            <a:avLst/>
          </a:prstGeom>
          <a:noFill/>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CT50 Value Added 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486005474"/>
              </p:ext>
            </p:extLst>
          </p:nvPr>
        </p:nvGraphicFramePr>
        <p:xfrm>
          <a:off x="131248" y="742950"/>
          <a:ext cx="8862456" cy="3999345"/>
        </p:xfrm>
        <a:graphic>
          <a:graphicData uri="http://schemas.openxmlformats.org/drawingml/2006/table">
            <a:tbl>
              <a:tblPr firstRow="1" bandRow="1">
                <a:tableStyleId>{5C22544A-7EE6-4342-B048-85BDC9FD1C3A}</a:tableStyleId>
              </a:tblPr>
              <a:tblGrid>
                <a:gridCol w="6046101"/>
                <a:gridCol w="1435443"/>
                <a:gridCol w="1380912"/>
              </a:tblGrid>
              <a:tr h="310685">
                <a:tc>
                  <a:txBody>
                    <a:bodyPr/>
                    <a:lstStyle/>
                    <a:p>
                      <a:r>
                        <a:rPr lang="en-US" sz="1600" dirty="0" smtClean="0"/>
                        <a:t>HSM Value</a:t>
                      </a:r>
                      <a:r>
                        <a:rPr lang="en-US" sz="1600" baseline="0" dirty="0" smtClean="0"/>
                        <a:t> Add Feature</a:t>
                      </a:r>
                      <a:endParaRPr lang="en-US" sz="1600" dirty="0"/>
                    </a:p>
                  </a:txBody>
                  <a:tcPr marL="101325" marR="101325" marT="37997" marB="37997"/>
                </a:tc>
                <a:tc>
                  <a:txBody>
                    <a:bodyPr/>
                    <a:lstStyle/>
                    <a:p>
                      <a:pPr algn="ctr"/>
                      <a:r>
                        <a:rPr lang="en-US" sz="1600" dirty="0" smtClean="0"/>
                        <a:t>Android</a:t>
                      </a:r>
                      <a:endParaRPr lang="en-US" sz="1600" dirty="0"/>
                    </a:p>
                  </a:txBody>
                  <a:tcPr marL="101325" marR="101325" marT="37997" marB="37997"/>
                </a:tc>
                <a:tc>
                  <a:txBody>
                    <a:bodyPr/>
                    <a:lstStyle/>
                    <a:p>
                      <a:pPr algn="ctr"/>
                      <a:r>
                        <a:rPr lang="en-US" sz="1600" dirty="0" smtClean="0"/>
                        <a:t>WE8.1H</a:t>
                      </a:r>
                      <a:endParaRPr lang="en-US" sz="1600" dirty="0"/>
                    </a:p>
                  </a:txBody>
                  <a:tcPr marL="101325" marR="101325" marT="37997" marB="37997"/>
                </a:tc>
              </a:tr>
              <a:tr h="296081">
                <a:tc>
                  <a:txBody>
                    <a:bodyPr/>
                    <a:lstStyle/>
                    <a:p>
                      <a:r>
                        <a:rPr lang="en-US" sz="1200" b="1" dirty="0" smtClean="0"/>
                        <a:t>Speech</a:t>
                      </a:r>
                      <a:r>
                        <a:rPr lang="en-US" sz="1200" b="1" baseline="0" dirty="0" smtClean="0"/>
                        <a:t> to Text</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r>
              <a:tr h="296081">
                <a:tc>
                  <a:txBody>
                    <a:bodyPr/>
                    <a:lstStyle/>
                    <a:p>
                      <a:r>
                        <a:rPr lang="en-US" sz="1200" b="1" dirty="0" smtClean="0"/>
                        <a:t>Custom Scanner Settings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Programmatic Radio On/Off</a:t>
                      </a:r>
                      <a:r>
                        <a:rPr lang="en-US" sz="1200" b="1" baseline="0" dirty="0" smtClean="0"/>
                        <a:t> Controls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Device Controls: Notification</a:t>
                      </a:r>
                      <a:r>
                        <a:rPr lang="en-US" sz="1200" b="1" baseline="0" dirty="0" smtClean="0"/>
                        <a:t> LED, Vibrator</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endParaRPr lang="en-US" sz="1200" b="1" dirty="0"/>
                    </a:p>
                  </a:txBody>
                  <a:tcPr marL="101325" marR="101325" marT="37997" marB="37997"/>
                </a:tc>
              </a:tr>
              <a:tr h="296081">
                <a:tc>
                  <a:txBody>
                    <a:bodyPr/>
                    <a:lstStyle/>
                    <a:p>
                      <a:r>
                        <a:rPr lang="en-US" sz="1200" b="1" dirty="0" smtClean="0"/>
                        <a:t>802.11 CCX v4 Support</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p>
                  </a:txBody>
                  <a:tcPr marL="101325" marR="101325" marT="37997" marB="37997"/>
                </a:tc>
              </a:tr>
              <a:tr h="296081">
                <a:tc>
                  <a:txBody>
                    <a:bodyPr/>
                    <a:lstStyle/>
                    <a:p>
                      <a:r>
                        <a:rPr lang="en-US" sz="1200" b="1" dirty="0" smtClean="0"/>
                        <a:t>RF Network Tools</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Diagnostic</a:t>
                      </a:r>
                      <a:r>
                        <a:rPr lang="en-US" sz="1200" b="1" baseline="0" dirty="0" smtClean="0"/>
                        <a:t> Information (</a:t>
                      </a:r>
                      <a:r>
                        <a:rPr lang="en-US" sz="1200" b="1" baseline="0" dirty="0" err="1" smtClean="0"/>
                        <a:t>SysInfo</a:t>
                      </a:r>
                      <a:r>
                        <a:rPr lang="en-US" sz="1200" b="1" baseline="0" dirty="0" smtClean="0"/>
                        <a:t> / Device Health)</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Printing SDK</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Driver License Parsing SDK</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296081">
                <a:tc>
                  <a:txBody>
                    <a:bodyPr/>
                    <a:lstStyle/>
                    <a:p>
                      <a:r>
                        <a:rPr lang="en-US" sz="1200" b="1" dirty="0" smtClean="0"/>
                        <a:t>Enterprise</a:t>
                      </a:r>
                      <a:r>
                        <a:rPr lang="en-US" sz="1200" b="1" baseline="0" dirty="0" smtClean="0"/>
                        <a:t> Launcher</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No*</a:t>
                      </a:r>
                    </a:p>
                  </a:txBody>
                  <a:tcPr marL="101325" marR="101325" marT="37997" marB="37997"/>
                </a:tc>
              </a:tr>
              <a:tr h="296081">
                <a:tc>
                  <a:txBody>
                    <a:bodyPr/>
                    <a:lstStyle/>
                    <a:p>
                      <a:r>
                        <a:rPr lang="en-US" sz="1200" b="1" dirty="0" smtClean="0"/>
                        <a:t>Scan-based Provisioning</a:t>
                      </a:r>
                      <a:endParaRPr lang="en-US" sz="1200" b="1" dirty="0"/>
                    </a:p>
                  </a:txBody>
                  <a:tcPr marL="101325" marR="101325" marT="37997" marB="37997"/>
                </a:tc>
                <a:tc>
                  <a:txBody>
                    <a:bodyPr/>
                    <a:lstStyle/>
                    <a:p>
                      <a:pPr algn="ctr"/>
                      <a:r>
                        <a:rPr lang="en-US" sz="1200" b="1" dirty="0" smtClean="0"/>
                        <a:t>Yes</a:t>
                      </a:r>
                      <a:endParaRPr lang="en-US" sz="1200" b="1" dirty="0"/>
                    </a:p>
                  </a:txBody>
                  <a:tcPr marL="101325" marR="101325" marT="37997" marB="37997"/>
                </a:tc>
                <a:tc>
                  <a:txBody>
                    <a:bodyPr/>
                    <a:lstStyle/>
                    <a:p>
                      <a:pPr algn="ctr"/>
                      <a:r>
                        <a:rPr lang="en-US" sz="1200" b="1" dirty="0" smtClean="0"/>
                        <a:t>Yes</a:t>
                      </a:r>
                    </a:p>
                  </a:txBody>
                  <a:tcPr marL="101325" marR="101325" marT="37997" marB="37997"/>
                </a:tc>
              </a:tr>
              <a:tr h="422620">
                <a:tc>
                  <a:txBody>
                    <a:bodyPr/>
                    <a:lstStyle/>
                    <a:p>
                      <a:r>
                        <a:rPr lang="en-US" sz="1200" b="1" dirty="0" smtClean="0"/>
                        <a:t>Push-to-Talk</a:t>
                      </a:r>
                      <a:endParaRPr lang="en-US" sz="1200" b="1" dirty="0"/>
                    </a:p>
                  </a:txBody>
                  <a:tcPr marL="101325" marR="101325" marT="37997" marB="37997"/>
                </a:tc>
                <a:tc>
                  <a:txBody>
                    <a:bodyPr/>
                    <a:lstStyle/>
                    <a:p>
                      <a:pPr algn="ctr"/>
                      <a:r>
                        <a:rPr lang="en-US" sz="1200" b="1" dirty="0" smtClean="0"/>
                        <a:t>3</a:t>
                      </a:r>
                      <a:r>
                        <a:rPr lang="en-US" sz="1200" b="1" baseline="30000" dirty="0" smtClean="0"/>
                        <a:t>rd</a:t>
                      </a:r>
                      <a:r>
                        <a:rPr lang="en-US" sz="1200" b="1" baseline="0" dirty="0" smtClean="0"/>
                        <a:t> Party (</a:t>
                      </a:r>
                      <a:r>
                        <a:rPr lang="en-US" sz="1200" b="1" baseline="0" dirty="0" err="1" smtClean="0"/>
                        <a:t>Zello</a:t>
                      </a:r>
                      <a:r>
                        <a:rPr lang="en-US" sz="1200" b="1" baseline="0" dirty="0" smtClean="0"/>
                        <a:t>)</a:t>
                      </a:r>
                      <a:endParaRPr lang="en-US" sz="1200" b="1" dirty="0"/>
                    </a:p>
                  </a:txBody>
                  <a:tcPr marL="101325" marR="101325" marT="37997" marB="37997"/>
                </a:tc>
                <a:tc>
                  <a:txBody>
                    <a:bodyPr/>
                    <a:lstStyle/>
                    <a:p>
                      <a:pPr algn="ctr"/>
                      <a:r>
                        <a:rPr lang="en-US" sz="1200" b="1" dirty="0" smtClean="0"/>
                        <a:t>3</a:t>
                      </a:r>
                      <a:r>
                        <a:rPr lang="en-US" sz="1200" b="1" baseline="30000" dirty="0" smtClean="0"/>
                        <a:t>rd</a:t>
                      </a:r>
                      <a:r>
                        <a:rPr lang="en-US" sz="1200" b="1" dirty="0" smtClean="0"/>
                        <a:t> Party</a:t>
                      </a:r>
                      <a:r>
                        <a:rPr lang="en-US" sz="1200" b="1" baseline="0" dirty="0" smtClean="0"/>
                        <a:t> (</a:t>
                      </a:r>
                      <a:r>
                        <a:rPr lang="en-US" sz="1200" b="1" baseline="0" dirty="0" err="1" smtClean="0"/>
                        <a:t>Zello</a:t>
                      </a:r>
                      <a:r>
                        <a:rPr lang="en-US" sz="1200" b="1" baseline="0" dirty="0" smtClean="0"/>
                        <a:t>)</a:t>
                      </a:r>
                      <a:endParaRPr lang="en-US" sz="1200" b="1" dirty="0" smtClean="0"/>
                    </a:p>
                  </a:txBody>
                  <a:tcPr marL="101325" marR="101325" marT="37997" marB="37997"/>
                </a:tc>
              </a:tr>
            </a:tbl>
          </a:graphicData>
        </a:graphic>
      </p:graphicFrame>
      <p:sp>
        <p:nvSpPr>
          <p:cNvPr id="2" name="TextBox 1"/>
          <p:cNvSpPr txBox="1"/>
          <p:nvPr/>
        </p:nvSpPr>
        <p:spPr>
          <a:xfrm>
            <a:off x="4562476" y="4705350"/>
            <a:ext cx="4414202" cy="261610"/>
          </a:xfrm>
          <a:prstGeom prst="rect">
            <a:avLst/>
          </a:prstGeom>
          <a:noFill/>
        </p:spPr>
        <p:txBody>
          <a:bodyPr wrap="square" rtlCol="0">
            <a:spAutoFit/>
          </a:bodyPr>
          <a:lstStyle/>
          <a:p>
            <a:pPr algn="r"/>
            <a:r>
              <a:rPr lang="en-US" sz="1100" dirty="0" smtClean="0">
                <a:latin typeface="+mn-lt"/>
              </a:rPr>
              <a:t>* Enterprise Assigned Access provides similar functionality</a:t>
            </a:r>
            <a:endParaRPr lang="en-US" sz="1100" dirty="0">
              <a:latin typeface="+mn-lt"/>
            </a:endParaRPr>
          </a:p>
        </p:txBody>
      </p:sp>
    </p:spTree>
    <p:extLst>
      <p:ext uri="{BB962C8B-B14F-4D97-AF65-F5344CB8AC3E}">
        <p14:creationId xmlns:p14="http://schemas.microsoft.com/office/powerpoint/2010/main" xmlns="" val="1063875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CT50 Value Added Solutions - Continued</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xmlns="" val="840469040"/>
              </p:ext>
            </p:extLst>
          </p:nvPr>
        </p:nvGraphicFramePr>
        <p:xfrm>
          <a:off x="273700" y="575211"/>
          <a:ext cx="8489299" cy="4276315"/>
        </p:xfrm>
        <a:graphic>
          <a:graphicData uri="http://schemas.openxmlformats.org/drawingml/2006/table">
            <a:tbl>
              <a:tblPr firstRow="1" bandRow="1">
                <a:tableStyleId>{5C22544A-7EE6-4342-B048-85BDC9FD1C3A}</a:tableStyleId>
              </a:tblPr>
              <a:tblGrid>
                <a:gridCol w="1606983"/>
                <a:gridCol w="4577374"/>
                <a:gridCol w="1152471"/>
                <a:gridCol w="1152471"/>
              </a:tblGrid>
              <a:tr h="175658">
                <a:tc>
                  <a:txBody>
                    <a:bodyPr/>
                    <a:lstStyle/>
                    <a:p>
                      <a:r>
                        <a:rPr lang="en-US" sz="1050" dirty="0" smtClean="0"/>
                        <a:t>Feature</a:t>
                      </a:r>
                      <a:endParaRPr lang="en-US" sz="1050" dirty="0"/>
                    </a:p>
                  </a:txBody>
                  <a:tcPr marL="91435" marR="91435" marT="45725" marB="45725"/>
                </a:tc>
                <a:tc>
                  <a:txBody>
                    <a:bodyPr/>
                    <a:lstStyle/>
                    <a:p>
                      <a:r>
                        <a:rPr lang="en-US" sz="1050" dirty="0" smtClean="0"/>
                        <a:t>Description</a:t>
                      </a:r>
                      <a:endParaRPr lang="en-US" sz="1050" dirty="0"/>
                    </a:p>
                  </a:txBody>
                  <a:tcPr marL="91435" marR="91435" marT="45725" marB="45725"/>
                </a:tc>
                <a:tc>
                  <a:txBody>
                    <a:bodyPr/>
                    <a:lstStyle/>
                    <a:p>
                      <a:pPr algn="ctr"/>
                      <a:r>
                        <a:rPr lang="en-US" sz="1050" dirty="0" smtClean="0"/>
                        <a:t>Android</a:t>
                      </a:r>
                      <a:endParaRPr lang="en-US" sz="1050" dirty="0"/>
                    </a:p>
                  </a:txBody>
                  <a:tcPr marL="91435" marR="91435" marT="45725" marB="45725"/>
                </a:tc>
                <a:tc>
                  <a:txBody>
                    <a:bodyPr/>
                    <a:lstStyle/>
                    <a:p>
                      <a:pPr algn="ctr"/>
                      <a:r>
                        <a:rPr lang="en-US" sz="1050" dirty="0" smtClean="0"/>
                        <a:t>WE8H</a:t>
                      </a:r>
                      <a:endParaRPr lang="en-US" sz="1050" dirty="0"/>
                    </a:p>
                  </a:txBody>
                  <a:tcPr marL="91435" marR="91435" marT="45725" marB="45725"/>
                </a:tc>
              </a:tr>
              <a:tr h="287435">
                <a:tc>
                  <a:txBody>
                    <a:bodyPr/>
                    <a:lstStyle/>
                    <a:p>
                      <a:r>
                        <a:rPr lang="en-US" sz="1050" dirty="0" smtClean="0"/>
                        <a:t>Device Health</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Quick access to critical device health information</a:t>
                      </a:r>
                    </a:p>
                    <a:p>
                      <a:pPr marL="114300" lvl="1" indent="-114300" algn="l" defTabSz="914400" rtl="0" eaLnBrk="1" latinLnBrk="0" hangingPunct="1">
                        <a:buFont typeface="Arial" pitchFamily="34" charset="0"/>
                        <a:buChar char="•"/>
                      </a:pPr>
                      <a:r>
                        <a:rPr lang="en-US" sz="1050" kern="1200" dirty="0" smtClean="0"/>
                        <a:t>Support for alerts</a:t>
                      </a: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Virtual keypad</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Keyboard</a:t>
                      </a:r>
                    </a:p>
                    <a:p>
                      <a:pPr marL="114300" lvl="1" indent="-114300" algn="l" defTabSz="914400" rtl="0" eaLnBrk="1" latinLnBrk="0" hangingPunct="1">
                        <a:buFont typeface="Arial" pitchFamily="34" charset="0"/>
                        <a:buChar char="•"/>
                      </a:pPr>
                      <a:r>
                        <a:rPr lang="en-US" sz="1050" kern="1200" dirty="0" smtClean="0"/>
                        <a:t>Keyboard</a:t>
                      </a:r>
                      <a:r>
                        <a:rPr lang="en-US" sz="1050" kern="1200" baseline="0" dirty="0" smtClean="0"/>
                        <a:t> creator (in the cloud)</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Native WE8H</a:t>
                      </a:r>
                    </a:p>
                    <a:p>
                      <a:pPr algn="ctr"/>
                      <a:endParaRPr lang="en-US" sz="1050" dirty="0"/>
                    </a:p>
                  </a:txBody>
                  <a:tcPr marL="91435" marR="91435" marT="45725" marB="45725"/>
                </a:tc>
              </a:tr>
              <a:tr h="287435">
                <a:tc>
                  <a:txBody>
                    <a:bodyPr/>
                    <a:lstStyle/>
                    <a:p>
                      <a:r>
                        <a:rPr lang="en-US" sz="1050" dirty="0" smtClean="0"/>
                        <a:t>Industrial HTML5</a:t>
                      </a:r>
                      <a:r>
                        <a:rPr lang="en-US" sz="1050" baseline="0" dirty="0" smtClean="0"/>
                        <a:t> Browser</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Locked down configurable browser</a:t>
                      </a:r>
                    </a:p>
                    <a:p>
                      <a:pPr marL="114300" lvl="1" indent="-114300">
                        <a:buFont typeface="Arial" pitchFamily="34" charset="0"/>
                        <a:buChar char="•"/>
                      </a:pPr>
                      <a:r>
                        <a:rPr lang="en-US" sz="1050" kern="1200" dirty="0" smtClean="0"/>
                        <a:t>Decode and Printing APIs/extensions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52865">
                <a:tc>
                  <a:txBody>
                    <a:bodyPr/>
                    <a:lstStyle/>
                    <a:p>
                      <a:r>
                        <a:rPr lang="en-US" sz="1050" dirty="0" smtClean="0"/>
                        <a:t>Document capture</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SDK / Application</a:t>
                      </a: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Total Freedom</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Easy</a:t>
                      </a:r>
                      <a:r>
                        <a:rPr lang="en-US" sz="1050" kern="1200" baseline="0" dirty="0" smtClean="0"/>
                        <a:t> DL</a:t>
                      </a:r>
                      <a:endParaRPr lang="en-US" sz="1050" kern="1200" dirty="0" smtClean="0"/>
                    </a:p>
                    <a:p>
                      <a:pPr marL="114300" lvl="1" indent="-114300">
                        <a:buFont typeface="Arial" pitchFamily="34" charset="0"/>
                        <a:buChar char="•"/>
                      </a:pPr>
                      <a:r>
                        <a:rPr lang="en-US" sz="1050" kern="1200" dirty="0" smtClean="0"/>
                        <a:t>Easy</a:t>
                      </a:r>
                      <a:r>
                        <a:rPr lang="en-US" sz="1050" kern="1200" baseline="0" dirty="0" smtClean="0"/>
                        <a:t> BP</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175658">
                <a:tc>
                  <a:txBody>
                    <a:bodyPr/>
                    <a:lstStyle/>
                    <a:p>
                      <a:r>
                        <a:rPr lang="en-US" sz="1050" dirty="0" smtClean="0"/>
                        <a:t>Launcher</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User based access control</a:t>
                      </a:r>
                      <a:r>
                        <a:rPr lang="en-US" sz="1050" kern="1200" baseline="0" dirty="0" smtClean="0"/>
                        <a:t> and device settings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Native WE8H</a:t>
                      </a:r>
                      <a:endParaRPr lang="en-US" sz="1050" dirty="0"/>
                    </a:p>
                  </a:txBody>
                  <a:tcPr marL="91435" marR="91435" marT="45725" marB="45725"/>
                </a:tc>
              </a:tr>
              <a:tr h="510991">
                <a:tc>
                  <a:txBody>
                    <a:bodyPr/>
                    <a:lstStyle/>
                    <a:p>
                      <a:r>
                        <a:rPr lang="en-US" sz="1050" dirty="0" smtClean="0"/>
                        <a:t>Advanced provisioning</a:t>
                      </a:r>
                      <a:endParaRPr lang="en-US" sz="1050" dirty="0"/>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Cross platform Device GUI</a:t>
                      </a:r>
                    </a:p>
                    <a:p>
                      <a:pPr marL="114300" lvl="1" indent="-114300" algn="l" defTabSz="914400" rtl="0" eaLnBrk="1" latinLnBrk="0" hangingPunct="1">
                        <a:buFont typeface="Arial" pitchFamily="34" charset="0"/>
                        <a:buChar char="•"/>
                      </a:pPr>
                      <a:r>
                        <a:rPr lang="en-US" sz="1050" kern="1200" dirty="0" smtClean="0"/>
                        <a:t>Support for local provisioning from barcode or file (</a:t>
                      </a:r>
                      <a:r>
                        <a:rPr lang="en-US" sz="1050" kern="1200" dirty="0" err="1" smtClean="0"/>
                        <a:t>ScanNGo</a:t>
                      </a:r>
                      <a:r>
                        <a:rPr lang="en-US" sz="1050" kern="1200" dirty="0" smtClean="0"/>
                        <a:t>/</a:t>
                      </a:r>
                      <a:r>
                        <a:rPr lang="en-US" sz="1050" kern="1200" dirty="0" err="1" smtClean="0"/>
                        <a:t>EZConfig</a:t>
                      </a:r>
                      <a:r>
                        <a:rPr lang="en-US" sz="1050" kern="1200" dirty="0" smtClean="0"/>
                        <a:t>/</a:t>
                      </a:r>
                      <a:r>
                        <a:rPr lang="en-US" sz="1050" kern="1200" dirty="0" err="1" smtClean="0"/>
                        <a:t>DeviceConfig</a:t>
                      </a:r>
                      <a:r>
                        <a:rPr lang="en-US" sz="1050" kern="1200" dirty="0" smtClean="0"/>
                        <a:t>)</a:t>
                      </a:r>
                    </a:p>
                    <a:p>
                      <a:pPr marL="114300" lvl="1" indent="-114300" algn="l" defTabSz="914400" rtl="0" eaLnBrk="1" latinLnBrk="0" hangingPunct="1">
                        <a:buFont typeface="Arial" pitchFamily="34" charset="0"/>
                        <a:buChar char="•"/>
                      </a:pPr>
                      <a:r>
                        <a:rPr lang="en-US" sz="1050" kern="1200" dirty="0" smtClean="0"/>
                        <a:t>License Support</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287435">
                <a:tc>
                  <a:txBody>
                    <a:bodyPr/>
                    <a:lstStyle/>
                    <a:p>
                      <a:r>
                        <a:rPr lang="en-US" sz="1050" dirty="0" smtClean="0"/>
                        <a:t>Indoor</a:t>
                      </a:r>
                      <a:r>
                        <a:rPr lang="en-US" sz="1050" baseline="0" dirty="0" smtClean="0"/>
                        <a:t> location positioning</a:t>
                      </a:r>
                      <a:endParaRPr lang="en-US" sz="1050" dirty="0"/>
                    </a:p>
                  </a:txBody>
                  <a:tcPr marL="91435" marR="91435" marT="45725" marB="45725"/>
                </a:tc>
                <a:tc>
                  <a:txBody>
                    <a:bodyPr/>
                    <a:lstStyle/>
                    <a:p>
                      <a:pPr marL="114300" lvl="1" indent="-114300">
                        <a:buFont typeface="Arial" pitchFamily="34" charset="0"/>
                        <a:buChar char="•"/>
                      </a:pPr>
                      <a:r>
                        <a:rPr lang="en-US" sz="1050" kern="1200" dirty="0" smtClean="0"/>
                        <a:t>Demo</a:t>
                      </a:r>
                      <a:r>
                        <a:rPr lang="en-US" sz="1050" kern="1200" baseline="0" dirty="0" smtClean="0"/>
                        <a:t> a</a:t>
                      </a:r>
                      <a:r>
                        <a:rPr lang="en-US" sz="1050" kern="1200" dirty="0" smtClean="0"/>
                        <a:t>pplication</a:t>
                      </a:r>
                    </a:p>
                    <a:p>
                      <a:pPr marL="114300" lvl="1" indent="-114300">
                        <a:buFont typeface="Arial" pitchFamily="34" charset="0"/>
                        <a:buChar char="•"/>
                      </a:pPr>
                      <a:r>
                        <a:rPr lang="en-US" sz="1050" kern="1200" dirty="0" smtClean="0"/>
                        <a:t>SDK </a:t>
                      </a:r>
                      <a:endParaRPr lang="en-US" sz="1050" kern="1200" dirty="0" smtClean="0">
                        <a:solidFill>
                          <a:schemeClr val="dk1"/>
                        </a:solidFill>
                        <a:latin typeface="+mn-lt"/>
                        <a:ea typeface="+mn-ea"/>
                        <a:cs typeface="+mn-cs"/>
                      </a:endParaRPr>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r>
              <a:tr h="51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t>New Data Collection Architecture (DCS)</a:t>
                      </a:r>
                    </a:p>
                    <a:p>
                      <a:pPr marL="0" algn="l" defTabSz="914400" rtl="0" eaLnBrk="1" latinLnBrk="0" hangingPunct="1"/>
                      <a:endParaRPr lang="en-US" sz="1050" kern="1200" dirty="0">
                        <a:solidFill>
                          <a:schemeClr val="dk1"/>
                        </a:solidFill>
                        <a:latin typeface="+mn-lt"/>
                        <a:ea typeface="+mn-ea"/>
                        <a:cs typeface="+mn-cs"/>
                      </a:endParaRPr>
                    </a:p>
                  </a:txBody>
                  <a:tcPr marL="91435" marR="91435" marT="45725" marB="45725"/>
                </a:tc>
                <a:tc>
                  <a:txBody>
                    <a:bodyPr/>
                    <a:lstStyle/>
                    <a:p>
                      <a:pPr marL="114300" lvl="1" indent="-114300" algn="l" defTabSz="914400" rtl="0" eaLnBrk="1" latinLnBrk="0" hangingPunct="1">
                        <a:buFont typeface="Arial" pitchFamily="34" charset="0"/>
                        <a:buChar char="•"/>
                      </a:pPr>
                      <a:r>
                        <a:rPr lang="en-US" sz="1050" kern="1200" dirty="0" smtClean="0"/>
                        <a:t>Support for standard MS POS API (WE8H) with extension</a:t>
                      </a:r>
                    </a:p>
                    <a:p>
                      <a:pPr marL="114300" lvl="1" indent="-114300" algn="l" defTabSz="914400" rtl="0" eaLnBrk="1" latinLnBrk="0" hangingPunct="1">
                        <a:buFont typeface="Arial" pitchFamily="34" charset="0"/>
                        <a:buChar char="•"/>
                      </a:pPr>
                      <a:r>
                        <a:rPr lang="en-US" sz="1050" kern="1200" dirty="0" smtClean="0"/>
                        <a:t>Integrated Scan out of the box Wedge</a:t>
                      </a:r>
                    </a:p>
                    <a:p>
                      <a:pPr marL="114300" lvl="1" indent="-114300" algn="l" defTabSz="914400" rtl="0" eaLnBrk="1" latinLnBrk="0" hangingPunct="1">
                        <a:buFont typeface="Arial" pitchFamily="34" charset="0"/>
                        <a:buChar char="•"/>
                      </a:pPr>
                      <a:r>
                        <a:rPr lang="en-US" sz="1050" kern="1200" dirty="0" smtClean="0"/>
                        <a:t>Future support for other data input device </a:t>
                      </a:r>
                    </a:p>
                    <a:p>
                      <a:pPr marL="0" lvl="1" indent="0" algn="l" defTabSz="914400" rtl="0" eaLnBrk="1" latinLnBrk="0" hangingPunct="1">
                        <a:buFont typeface="Arial" pitchFamily="34" charset="0"/>
                        <a:buNone/>
                      </a:pPr>
                      <a:r>
                        <a:rPr lang="en-US" sz="1050" kern="1200" dirty="0" smtClean="0"/>
                        <a:t>   (i.e. MSR, RFID, External scanner)</a:t>
                      </a:r>
                      <a:endParaRPr lang="en-US" sz="1050" dirty="0"/>
                    </a:p>
                  </a:txBody>
                  <a:tcPr marL="91435" marR="91435" marT="45725" marB="45725"/>
                </a:tc>
                <a:tc>
                  <a:txBody>
                    <a:bodyPr/>
                    <a:lstStyle/>
                    <a:p>
                      <a:pPr algn="ctr"/>
                      <a:r>
                        <a:rPr lang="en-US" sz="1050" dirty="0" smtClean="0"/>
                        <a:t>Yes</a:t>
                      </a:r>
                      <a:endParaRPr lang="en-US" sz="1050" dirty="0"/>
                    </a:p>
                  </a:txBody>
                  <a:tcPr marL="91435" marR="91435"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Native WE8H POS / Profiles</a:t>
                      </a:r>
                    </a:p>
                    <a:p>
                      <a:pPr algn="ctr"/>
                      <a:endParaRPr lang="en-US" sz="1050" dirty="0"/>
                    </a:p>
                  </a:txBody>
                  <a:tcPr marL="91435" marR="91435" marT="45725" marB="45725"/>
                </a:tc>
              </a:tr>
            </a:tbl>
          </a:graphicData>
        </a:graphic>
      </p:graphicFrame>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CT50 User Personas</a:t>
            </a:r>
            <a:endParaRPr lang="en-US" dirty="0"/>
          </a:p>
        </p:txBody>
      </p:sp>
      <p:sp>
        <p:nvSpPr>
          <p:cNvPr id="3" name="Content Placeholder 2"/>
          <p:cNvSpPr txBox="1">
            <a:spLocks/>
          </p:cNvSpPr>
          <p:nvPr/>
        </p:nvSpPr>
        <p:spPr>
          <a:xfrm>
            <a:off x="469447" y="2191025"/>
            <a:ext cx="8620125" cy="2590525"/>
          </a:xfrm>
          <a:prstGeom prst="rect">
            <a:avLst/>
          </a:prstGeom>
        </p:spPr>
        <p:txBody>
          <a:bodyPr/>
          <a:lstStyle/>
          <a:p>
            <a:pPr marL="174625" marR="0" lvl="0" indent="-174625" algn="l" defTabSz="914400" rtl="0" eaLnBrk="1" fontAlgn="base" latinLnBrk="0" hangingPunct="1">
              <a:lnSpc>
                <a:spcPct val="85000"/>
              </a:lnSpc>
              <a:spcBef>
                <a:spcPts val="12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Needs and Concerns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VP of Ops – Driving accuracy and productivity; Lower TCO and Fast ROI </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C-Level – Reduce total operating costs and enable business growth</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IT Manager – Ease of deployment; integration with current systems; support and training</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Fleet Manager Manager – Workforce performance (productivity, training, safety, ergonomics)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100" kern="0" noProof="0" dirty="0" smtClean="0"/>
              <a:t>End-user – Easy-to-Use, is it “like my </a:t>
            </a:r>
            <a:r>
              <a:rPr lang="en-US" sz="1100" kern="0" noProof="0" dirty="0" err="1" smtClean="0"/>
              <a:t>smartphone</a:t>
            </a:r>
            <a:r>
              <a:rPr lang="en-US" sz="1100" kern="0" noProof="0" dirty="0" smtClean="0"/>
              <a:t>” (productivity, training, performance)</a:t>
            </a:r>
            <a:endParaRPr kumimoji="0" lang="en-US" sz="1100" i="0" u="none" strike="noStrike" kern="0" cap="none" spc="0" normalizeH="0" baseline="0" noProof="0" dirty="0" smtClean="0">
              <a:ln>
                <a:noFill/>
              </a:ln>
              <a:solidFill>
                <a:schemeClr val="tx1"/>
              </a:solidFill>
              <a:effectLst/>
              <a:uLnTx/>
              <a:uFillTx/>
              <a:latin typeface="+mn-lt"/>
            </a:endParaRP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Myths, Fears and Beliefs</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Believes </a:t>
            </a:r>
            <a:r>
              <a:rPr kumimoji="0" lang="en-US" sz="1100" i="0" u="none" strike="noStrike" kern="0" cap="none" spc="0" normalizeH="0" baseline="0" noProof="0" dirty="0" err="1" smtClean="0">
                <a:ln>
                  <a:noFill/>
                </a:ln>
                <a:solidFill>
                  <a:schemeClr val="tx1"/>
                </a:solidFill>
                <a:effectLst/>
                <a:uLnTx/>
                <a:uFillTx/>
                <a:latin typeface="+mn-lt"/>
              </a:rPr>
              <a:t>smartphone</a:t>
            </a:r>
            <a:r>
              <a:rPr kumimoji="0" lang="en-US" sz="1100" i="0" u="none" strike="noStrike" kern="0" cap="none" spc="0" normalizeH="0" baseline="0" noProof="0" dirty="0" smtClean="0">
                <a:ln>
                  <a:noFill/>
                </a:ln>
                <a:solidFill>
                  <a:schemeClr val="tx1"/>
                </a:solidFill>
                <a:effectLst/>
                <a:uLnTx/>
                <a:uFillTx/>
                <a:latin typeface="+mn-lt"/>
              </a:rPr>
              <a:t> technologies are a better alternative:</a:t>
            </a:r>
            <a:r>
              <a:rPr kumimoji="0" lang="en-US" sz="1100" i="0" u="none" strike="noStrike" kern="0" cap="none" spc="0" normalizeH="0" noProof="0" dirty="0" smtClean="0">
                <a:ln>
                  <a:noFill/>
                </a:ln>
                <a:solidFill>
                  <a:schemeClr val="tx1"/>
                </a:solidFill>
                <a:effectLst/>
                <a:uLnTx/>
                <a:uFillTx/>
                <a:latin typeface="+mn-lt"/>
              </a:rPr>
              <a:t> “I need something that is connected and fast”</a:t>
            </a:r>
            <a:endParaRPr kumimoji="0" lang="en-US" sz="1100" i="0" u="none" strike="noStrike" kern="0" cap="none" spc="0" normalizeH="0" baseline="0" noProof="0" dirty="0" smtClean="0">
              <a:ln>
                <a:noFill/>
              </a:ln>
              <a:solidFill>
                <a:schemeClr val="tx1"/>
              </a:solidFill>
              <a:effectLst/>
              <a:uLnTx/>
              <a:uFillTx/>
              <a:latin typeface="+mn-lt"/>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They view themselves as best practice operations already</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They’ll have to fight for the capital investment, especially when their organization perceives that current solution isn’t broken</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100" i="0" u="none" strike="noStrike" kern="0" cap="none" spc="0" normalizeH="0" baseline="0" noProof="0" dirty="0" smtClean="0">
                <a:ln>
                  <a:noFill/>
                </a:ln>
                <a:solidFill>
                  <a:schemeClr val="tx1"/>
                </a:solidFill>
                <a:effectLst/>
                <a:uLnTx/>
                <a:uFillTx/>
                <a:latin typeface="+mn-lt"/>
              </a:rPr>
              <a:t>Want to lower</a:t>
            </a:r>
            <a:r>
              <a:rPr kumimoji="0" lang="en-US" sz="1100" i="0" u="none" strike="noStrike" kern="0" cap="none" spc="0" normalizeH="0" noProof="0" dirty="0" smtClean="0">
                <a:ln>
                  <a:noFill/>
                </a:ln>
                <a:solidFill>
                  <a:schemeClr val="tx1"/>
                </a:solidFill>
                <a:effectLst/>
                <a:uLnTx/>
                <a:uFillTx/>
                <a:latin typeface="+mn-lt"/>
              </a:rPr>
              <a:t> the capital requirement by leveraging heavily subsidized consumer devices (by carriers)</a:t>
            </a:r>
            <a:endParaRPr kumimoji="0" lang="en-US" b="1"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69448" y="647700"/>
            <a:ext cx="6845752" cy="1771650"/>
          </a:xfrm>
          <a:prstGeom prst="rect">
            <a:avLst/>
          </a:prstGeom>
        </p:spPr>
        <p:txBody>
          <a:bodyPr/>
          <a:lstStyle/>
          <a:p>
            <a:pPr marL="174625" marR="0" lvl="0" indent="-174625" algn="l" defTabSz="914400" rtl="0" eaLnBrk="1" fontAlgn="base" latinLnBrk="0" hangingPunct="1">
              <a:lnSpc>
                <a:spcPct val="85000"/>
              </a:lnSpc>
              <a:spcBef>
                <a:spcPts val="1200"/>
              </a:spcBef>
              <a:spcAft>
                <a:spcPct val="0"/>
              </a:spcAft>
              <a:buClr>
                <a:srgbClr val="DC241F"/>
              </a:buClr>
              <a:buSzTx/>
              <a:buFontTx/>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Customer</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Has legacy automation &gt; Wants to upgrade to a new platform</a:t>
            </a: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Thinking about smartphones &gt; not happy with reliability, durability battery</a:t>
            </a:r>
            <a:r>
              <a:rPr kumimoji="0" lang="en-US" sz="1050" i="0" u="none" strike="noStrike" kern="0" cap="none" spc="0" normalizeH="0" noProof="0" dirty="0" smtClean="0">
                <a:ln>
                  <a:noFill/>
                </a:ln>
                <a:solidFill>
                  <a:schemeClr val="tx1"/>
                </a:solidFill>
                <a:effectLst/>
                <a:uLnTx/>
                <a:uFillTx/>
              </a:rPr>
              <a:t> life, accessories, ‘locked-in’ O/S</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Seeking </a:t>
            </a:r>
            <a:r>
              <a:rPr lang="en-US" sz="1050" kern="0" dirty="0" smtClean="0"/>
              <a:t>latest </a:t>
            </a:r>
            <a:r>
              <a:rPr kumimoji="0" lang="en-US" sz="1050" i="0" u="none" strike="noStrike" kern="0" cap="none" spc="0" normalizeH="0" baseline="0" noProof="0" dirty="0" smtClean="0">
                <a:ln>
                  <a:noFill/>
                </a:ln>
                <a:solidFill>
                  <a:schemeClr val="tx1"/>
                </a:solidFill>
                <a:effectLst/>
                <a:uLnTx/>
                <a:uFillTx/>
              </a:rPr>
              <a:t>device with expanded</a:t>
            </a:r>
            <a:r>
              <a:rPr kumimoji="0" lang="en-US" sz="1050" i="0" u="none" strike="noStrike" kern="0" cap="none" spc="0" normalizeH="0" noProof="0" dirty="0" smtClean="0">
                <a:ln>
                  <a:noFill/>
                </a:ln>
                <a:solidFill>
                  <a:schemeClr val="tx1"/>
                </a:solidFill>
                <a:effectLst/>
                <a:uLnTx/>
                <a:uFillTx/>
              </a:rPr>
              <a:t> application flexibility – future-proof for next 5-8 years</a:t>
            </a:r>
            <a:endParaRPr kumimoji="0" lang="en-US" sz="1050" i="0" u="none" strike="noStrike" kern="0" cap="none" spc="0" normalizeH="0" baseline="0" noProof="0" dirty="0" smtClean="0">
              <a:ln>
                <a:noFill/>
              </a:ln>
              <a:solidFill>
                <a:schemeClr val="tx1"/>
              </a:solidFill>
              <a:effectLst/>
              <a:uLnTx/>
              <a:uFillTx/>
            </a:endParaRPr>
          </a:p>
          <a:p>
            <a:pPr lvl="1" indent="-168275" fontAlgn="base">
              <a:lnSpc>
                <a:spcPct val="85000"/>
              </a:lnSpc>
              <a:spcBef>
                <a:spcPct val="30000"/>
              </a:spcBef>
              <a:spcAft>
                <a:spcPct val="0"/>
              </a:spcAft>
              <a:buClr>
                <a:srgbClr val="0053A5"/>
              </a:buClr>
              <a:buSzPct val="120000"/>
              <a:buFont typeface="Arial" charset="0"/>
              <a:buChar char="-"/>
              <a:defRPr/>
            </a:pPr>
            <a:r>
              <a:rPr kumimoji="0" lang="en-US" sz="1050" i="0" u="none" strike="noStrike" kern="0" cap="none" spc="0" normalizeH="0" baseline="0" noProof="0" dirty="0" smtClean="0">
                <a:ln>
                  <a:noFill/>
                </a:ln>
                <a:solidFill>
                  <a:schemeClr val="tx1"/>
                </a:solidFill>
                <a:effectLst/>
                <a:uLnTx/>
                <a:uFillTx/>
              </a:rPr>
              <a:t>Desire to re-engineer</a:t>
            </a:r>
            <a:r>
              <a:rPr kumimoji="0" lang="en-US" sz="1050" i="0" u="none" strike="noStrike" kern="0" cap="none" spc="0" normalizeH="0" noProof="0" dirty="0" smtClean="0">
                <a:ln>
                  <a:noFill/>
                </a:ln>
                <a:solidFill>
                  <a:schemeClr val="tx1"/>
                </a:solidFill>
                <a:effectLst/>
                <a:uLnTx/>
                <a:uFillTx/>
              </a:rPr>
              <a:t> system to account for new operating systems and </a:t>
            </a:r>
            <a:r>
              <a:rPr kumimoji="0" lang="en-US" sz="1050" i="0" u="none" strike="noStrike" kern="0" cap="none" spc="0" normalizeH="0" noProof="0" dirty="0" err="1" smtClean="0">
                <a:ln>
                  <a:noFill/>
                </a:ln>
                <a:solidFill>
                  <a:schemeClr val="tx1"/>
                </a:solidFill>
                <a:effectLst/>
                <a:uLnTx/>
                <a:uFillTx/>
              </a:rPr>
              <a:t>technologoies</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lang="en-US" sz="1050" kern="0" dirty="0" smtClean="0"/>
              <a:t>Desire a high-performance scanner for over 1,000 scans per day</a:t>
            </a:r>
            <a:endParaRPr kumimoji="0" lang="en-US" sz="1050" i="0" u="none" strike="noStrike" kern="0" cap="none" spc="0" normalizeH="0" baseline="0" noProof="0" dirty="0" smtClean="0">
              <a:ln>
                <a:noFill/>
              </a:ln>
              <a:solidFill>
                <a:schemeClr val="tx1"/>
              </a:solidFill>
              <a:effectLst/>
              <a:uLnTx/>
              <a:uFillTx/>
            </a:endParaRPr>
          </a:p>
          <a:p>
            <a:pPr marL="457200" marR="0" lvl="1" indent="-168275" algn="l" defTabSz="914400" rtl="0" eaLnBrk="1" fontAlgn="base" latinLnBrk="0" hangingPunct="1">
              <a:lnSpc>
                <a:spcPct val="85000"/>
              </a:lnSpc>
              <a:spcBef>
                <a:spcPct val="30000"/>
              </a:spcBef>
              <a:spcAft>
                <a:spcPct val="0"/>
              </a:spcAft>
              <a:buClr>
                <a:srgbClr val="0053A5"/>
              </a:buClr>
              <a:buSzPct val="120000"/>
              <a:buFont typeface="Arial" charset="0"/>
              <a:buChar char="-"/>
              <a:tabLst/>
              <a:defRPr/>
            </a:pPr>
            <a:r>
              <a:rPr kumimoji="0" lang="en-US" sz="1050" i="0" u="none" strike="noStrike" kern="0" cap="none" spc="0" normalizeH="0" baseline="0" noProof="0" dirty="0" smtClean="0">
                <a:ln>
                  <a:noFill/>
                </a:ln>
                <a:solidFill>
                  <a:schemeClr val="tx1"/>
                </a:solidFill>
                <a:effectLst/>
                <a:uLnTx/>
                <a:uFillTx/>
              </a:rPr>
              <a:t>They differentiate from their competitors by how well they drive costs out and delight customers.</a:t>
            </a:r>
          </a:p>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endParaRPr kumimoji="0" lang="en-US" sz="16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Android Value Add Components</a:t>
            </a:r>
            <a:endParaRPr lang="en-US" dirty="0"/>
          </a:p>
        </p:txBody>
      </p:sp>
      <p:sp>
        <p:nvSpPr>
          <p:cNvPr id="3" name="Content Placeholder 2"/>
          <p:cNvSpPr>
            <a:spLocks noGrp="1"/>
          </p:cNvSpPr>
          <p:nvPr>
            <p:ph idx="1"/>
          </p:nvPr>
        </p:nvSpPr>
        <p:spPr/>
        <p:txBody>
          <a:bodyPr/>
          <a:lstStyle/>
          <a:p>
            <a:r>
              <a:rPr lang="en-US" dirty="0" smtClean="0"/>
              <a:t>Scanner Settings Management</a:t>
            </a:r>
          </a:p>
          <a:p>
            <a:pPr lvl="1"/>
            <a:r>
              <a:rPr lang="en-US" b="0" dirty="0" smtClean="0"/>
              <a:t>Data Wedging</a:t>
            </a:r>
          </a:p>
          <a:p>
            <a:pPr lvl="1"/>
            <a:r>
              <a:rPr lang="en-US" b="0" dirty="0" smtClean="0"/>
              <a:t>Data Collection SDK</a:t>
            </a:r>
          </a:p>
          <a:p>
            <a:r>
              <a:rPr lang="en-US" dirty="0" smtClean="0"/>
              <a:t>Enterprise Browser</a:t>
            </a:r>
          </a:p>
          <a:p>
            <a:pPr lvl="1"/>
            <a:r>
              <a:rPr lang="en-US" b="0" dirty="0" smtClean="0"/>
              <a:t>Scanning and Printing SDKs</a:t>
            </a:r>
          </a:p>
          <a:p>
            <a:r>
              <a:rPr lang="en-US" dirty="0" smtClean="0"/>
              <a:t>EZ </a:t>
            </a:r>
            <a:r>
              <a:rPr lang="en-US" dirty="0" err="1" smtClean="0"/>
              <a:t>Config</a:t>
            </a:r>
            <a:r>
              <a:rPr lang="en-US" dirty="0" smtClean="0"/>
              <a:t> / </a:t>
            </a:r>
            <a:r>
              <a:rPr lang="en-US" dirty="0" err="1" smtClean="0"/>
              <a:t>ScanNGo</a:t>
            </a:r>
            <a:endParaRPr lang="en-US" dirty="0" smtClean="0"/>
          </a:p>
          <a:p>
            <a:r>
              <a:rPr lang="en-US" dirty="0" smtClean="0"/>
              <a:t>Diagnostic Power Tools</a:t>
            </a:r>
          </a:p>
          <a:p>
            <a:r>
              <a:rPr lang="en-US" dirty="0" smtClean="0"/>
              <a:t>Enterprise Launcher</a:t>
            </a:r>
          </a:p>
          <a:p>
            <a:pPr lvl="1"/>
            <a:r>
              <a:rPr lang="en-US" b="0" dirty="0" smtClean="0"/>
              <a:t>Device Lockdown, Feature Lockdown, </a:t>
            </a:r>
            <a:br>
              <a:rPr lang="en-US" b="0" dirty="0" smtClean="0"/>
            </a:br>
            <a:r>
              <a:rPr lang="en-US" b="0" dirty="0" smtClean="0"/>
              <a:t>Application White-Listing</a:t>
            </a:r>
            <a:endParaRPr lang="en-US" b="0" dirty="0"/>
          </a:p>
        </p:txBody>
      </p:sp>
      <p:sp>
        <p:nvSpPr>
          <p:cNvPr id="4" name="TextBox 3"/>
          <p:cNvSpPr txBox="1"/>
          <p:nvPr/>
        </p:nvSpPr>
        <p:spPr>
          <a:xfrm>
            <a:off x="457200" y="4481466"/>
            <a:ext cx="8229600" cy="300084"/>
          </a:xfrm>
          <a:prstGeom prst="rect">
            <a:avLst/>
          </a:prstGeom>
          <a:noFill/>
          <a:ln w="9525" algn="ctr">
            <a:noFill/>
            <a:miter lim="800000"/>
            <a:headEnd/>
            <a:tailEnd/>
          </a:ln>
        </p:spPr>
        <p:txBody>
          <a:bodyPr/>
          <a:lstStyle>
            <a:defPPr>
              <a:defRPr lang="en-US"/>
            </a:defPPr>
            <a:lvl1pPr algn="ctr" fontAlgn="base">
              <a:spcAft>
                <a:spcPct val="0"/>
              </a:spcAft>
              <a:buSzPct val="65000"/>
              <a:defRPr sz="2000" b="1" i="1">
                <a:solidFill>
                  <a:srgbClr val="FF0000"/>
                </a:solidFill>
                <a:latin typeface="Arial Black" pitchFamily="34" charset="0"/>
                <a:cs typeface="Arial" pitchFamily="34" charset="0"/>
              </a:defRPr>
            </a:lvl1pPr>
          </a:lstStyle>
          <a:p>
            <a:r>
              <a:rPr lang="en-US" dirty="0" smtClean="0"/>
              <a:t>Enhancing Android for the Enterprise</a:t>
            </a:r>
            <a:endParaRPr lang="en-US" dirty="0"/>
          </a:p>
        </p:txBody>
      </p:sp>
      <p:pic>
        <p:nvPicPr>
          <p:cNvPr id="6" name="Picture 5" descr="Dolphin CT50.jpg"/>
          <p:cNvPicPr>
            <a:picLocks noChangeAspect="1"/>
          </p:cNvPicPr>
          <p:nvPr/>
        </p:nvPicPr>
        <p:blipFill rotWithShape="1">
          <a:blip r:embed="rId2" cstate="print"/>
          <a:srcRect r="49833" b="5530"/>
          <a:stretch/>
        </p:blipFill>
        <p:spPr>
          <a:xfrm>
            <a:off x="6858000" y="1047752"/>
            <a:ext cx="1978121" cy="3130105"/>
          </a:xfrm>
          <a:prstGeom prst="rect">
            <a:avLst/>
          </a:prstGeom>
          <a:effectLst>
            <a:softEdge rad="31750"/>
          </a:effectLst>
        </p:spPr>
      </p:pic>
    </p:spTree>
    <p:extLst>
      <p:ext uri="{BB962C8B-B14F-4D97-AF65-F5344CB8AC3E}">
        <p14:creationId xmlns:p14="http://schemas.microsoft.com/office/powerpoint/2010/main" xmlns="" val="1868051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WE8.1H Enterprise Advantages</a:t>
            </a:r>
            <a:endParaRPr lang="en-US" dirty="0"/>
          </a:p>
        </p:txBody>
      </p:sp>
      <p:sp>
        <p:nvSpPr>
          <p:cNvPr id="6" name="Content Placeholder 5"/>
          <p:cNvSpPr>
            <a:spLocks noGrp="1"/>
          </p:cNvSpPr>
          <p:nvPr>
            <p:ph idx="1"/>
          </p:nvPr>
        </p:nvSpPr>
        <p:spPr/>
        <p:txBody>
          <a:bodyPr/>
          <a:lstStyle/>
          <a:p>
            <a:r>
              <a:rPr lang="en-US" sz="1800" dirty="0" smtClean="0"/>
              <a:t>Released May 2014</a:t>
            </a:r>
          </a:p>
          <a:p>
            <a:r>
              <a:rPr lang="en-US" sz="1800" dirty="0" smtClean="0"/>
              <a:t>Security Architecture Inherited from the Desktop</a:t>
            </a:r>
          </a:p>
          <a:p>
            <a:pPr lvl="1"/>
            <a:r>
              <a:rPr lang="en-US" sz="1600" b="0" dirty="0" smtClean="0"/>
              <a:t>Secure Boot, </a:t>
            </a:r>
            <a:r>
              <a:rPr lang="en-US" sz="1600" b="0" dirty="0" err="1" smtClean="0"/>
              <a:t>Bitlocker</a:t>
            </a:r>
            <a:r>
              <a:rPr lang="en-US" sz="1600" b="0" dirty="0" smtClean="0"/>
              <a:t> Encryption, Application Sandboxing</a:t>
            </a:r>
          </a:p>
          <a:p>
            <a:r>
              <a:rPr lang="en-US" sz="1800" dirty="0" smtClean="0"/>
              <a:t>Shared Kernel Delivers Consistent User Experience</a:t>
            </a:r>
          </a:p>
          <a:p>
            <a:pPr lvl="1"/>
            <a:r>
              <a:rPr lang="en-US" sz="1600" b="0" dirty="0" smtClean="0"/>
              <a:t>Common Developer Tool Chain; Universal Apps</a:t>
            </a:r>
          </a:p>
          <a:p>
            <a:pPr lvl="1"/>
            <a:r>
              <a:rPr lang="en-US" sz="1600" b="0" dirty="0" smtClean="0"/>
              <a:t>Full Windows Phone App Compatibility</a:t>
            </a:r>
          </a:p>
          <a:p>
            <a:r>
              <a:rPr lang="en-US" sz="1800" dirty="0" smtClean="0"/>
              <a:t>Enterprise Assigned Access</a:t>
            </a:r>
          </a:p>
          <a:p>
            <a:pPr lvl="1"/>
            <a:r>
              <a:rPr lang="en-US" sz="1600" b="0" dirty="0" smtClean="0"/>
              <a:t>Lockdown Experience, Multiple User / Role Support</a:t>
            </a:r>
          </a:p>
          <a:p>
            <a:pPr lvl="1"/>
            <a:r>
              <a:rPr lang="en-US" sz="1600" b="0" dirty="0" smtClean="0"/>
              <a:t>Extra APIs to Enable Data Sharing by Enterprise Signed Apps</a:t>
            </a:r>
          </a:p>
          <a:p>
            <a:r>
              <a:rPr lang="en-US" sz="1800" dirty="0" smtClean="0"/>
              <a:t>Remote Management and Provisioning</a:t>
            </a:r>
          </a:p>
          <a:p>
            <a:pPr lvl="1"/>
            <a:r>
              <a:rPr lang="en-US" sz="1600" b="0" dirty="0" smtClean="0"/>
              <a:t>Open MDM Protocol</a:t>
            </a:r>
          </a:p>
          <a:p>
            <a:pPr lvl="1"/>
            <a:r>
              <a:rPr lang="en-US" sz="1600" b="0" dirty="0" smtClean="0"/>
              <a:t>Controllable OS Update Rollout</a:t>
            </a:r>
          </a:p>
        </p:txBody>
      </p:sp>
      <p:sp>
        <p:nvSpPr>
          <p:cNvPr id="7" name="TextBox 6"/>
          <p:cNvSpPr txBox="1"/>
          <p:nvPr/>
        </p:nvSpPr>
        <p:spPr>
          <a:xfrm>
            <a:off x="457200" y="4481468"/>
            <a:ext cx="8225481" cy="300083"/>
          </a:xfrm>
          <a:prstGeom prst="rect">
            <a:avLst/>
          </a:prstGeom>
          <a:noFill/>
          <a:ln w="9525" algn="ctr">
            <a:noFill/>
            <a:miter lim="800000"/>
            <a:headEnd/>
            <a:tailEnd/>
          </a:ln>
        </p:spPr>
        <p:txBody>
          <a:bodyPr/>
          <a:lstStyle>
            <a:defPPr>
              <a:defRPr lang="en-US"/>
            </a:defPPr>
            <a:lvl1pPr algn="ctr" fontAlgn="base">
              <a:spcAft>
                <a:spcPct val="0"/>
              </a:spcAft>
              <a:buSzPct val="65000"/>
              <a:defRPr sz="2000" b="1" i="1">
                <a:solidFill>
                  <a:srgbClr val="FF0000"/>
                </a:solidFill>
                <a:latin typeface="Arial Black" pitchFamily="34" charset="0"/>
                <a:cs typeface="Arial" pitchFamily="34" charset="0"/>
              </a:defRPr>
            </a:lvl1pPr>
          </a:lstStyle>
          <a:p>
            <a:r>
              <a:rPr lang="en-US" dirty="0" smtClean="0"/>
              <a:t>WE8.1H – Now Enterprise Ready</a:t>
            </a:r>
            <a:endParaRPr lang="en-US" dirty="0"/>
          </a:p>
        </p:txBody>
      </p:sp>
      <p:pic>
        <p:nvPicPr>
          <p:cNvPr id="10" name="Picture 9" descr="Dolphin CT50.jpg"/>
          <p:cNvPicPr>
            <a:picLocks noChangeAspect="1"/>
          </p:cNvPicPr>
          <p:nvPr/>
        </p:nvPicPr>
        <p:blipFill rotWithShape="1">
          <a:blip r:embed="rId2" cstate="print"/>
          <a:srcRect l="52100" r="3452" b="5530"/>
          <a:stretch/>
        </p:blipFill>
        <p:spPr>
          <a:xfrm>
            <a:off x="7010400" y="1047750"/>
            <a:ext cx="1752600" cy="3130105"/>
          </a:xfrm>
          <a:prstGeom prst="rect">
            <a:avLst/>
          </a:prstGeom>
          <a:effectLst>
            <a:softEdge rad="31750"/>
          </a:effectLst>
        </p:spPr>
      </p:pic>
    </p:spTree>
    <p:extLst>
      <p:ext uri="{BB962C8B-B14F-4D97-AF65-F5344CB8AC3E}">
        <p14:creationId xmlns:p14="http://schemas.microsoft.com/office/powerpoint/2010/main" xmlns="" val="4011776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2400" smtClean="0">
                <a:ea typeface="ＭＳ Ｐゴシック" pitchFamily="34" charset="-128"/>
              </a:rPr>
              <a:t>Managed Services</a:t>
            </a:r>
            <a:br>
              <a:rPr lang="en-US" sz="2400" smtClean="0">
                <a:ea typeface="ＭＳ Ｐゴシック" pitchFamily="34" charset="-128"/>
              </a:rPr>
            </a:br>
            <a:endParaRPr lang="en-US" sz="2400" smtClean="0">
              <a:ea typeface="ＭＳ Ｐゴシック" pitchFamily="34" charset="-128"/>
            </a:endParaRPr>
          </a:p>
        </p:txBody>
      </p:sp>
      <p:sp>
        <p:nvSpPr>
          <p:cNvPr id="3075" name="TextBox 1"/>
          <p:cNvSpPr txBox="1">
            <a:spLocks noChangeArrowheads="1"/>
          </p:cNvSpPr>
          <p:nvPr/>
        </p:nvSpPr>
        <p:spPr bwMode="auto">
          <a:xfrm>
            <a:off x="254000" y="630019"/>
            <a:ext cx="8534400" cy="646331"/>
          </a:xfrm>
          <a:prstGeom prst="rect">
            <a:avLst/>
          </a:prstGeom>
          <a:noFill/>
          <a:ln w="9525">
            <a:noFill/>
            <a:miter lim="800000"/>
            <a:headEnd/>
            <a:tailEnd/>
          </a:ln>
        </p:spPr>
        <p:txBody>
          <a:bodyPr>
            <a:spAutoFit/>
          </a:bodyPr>
          <a:lstStyle/>
          <a:p>
            <a:pPr algn="ctr"/>
            <a:r>
              <a:rPr lang="en-US" sz="1800" i="1" dirty="0">
                <a:solidFill>
                  <a:schemeClr val="tx1"/>
                </a:solidFill>
              </a:rPr>
              <a:t>Honeywell is a Gartner Magic Quadrant Recognized Provider of Managed Mobility Services (MMS) and is the MMS Partner for </a:t>
            </a:r>
            <a:r>
              <a:rPr lang="en-US" sz="1800" i="1" dirty="0" smtClean="0">
                <a:solidFill>
                  <a:schemeClr val="tx1"/>
                </a:solidFill>
              </a:rPr>
              <a:t>many strategic HSM Projects</a:t>
            </a:r>
            <a:endParaRPr lang="en-US" sz="1800" i="1" dirty="0">
              <a:solidFill>
                <a:schemeClr val="tx1"/>
              </a:solidFill>
            </a:endParaRPr>
          </a:p>
        </p:txBody>
      </p:sp>
      <p:graphicFrame>
        <p:nvGraphicFramePr>
          <p:cNvPr id="3" name="Diagram 2"/>
          <p:cNvGraphicFramePr/>
          <p:nvPr/>
        </p:nvGraphicFramePr>
        <p:xfrm>
          <a:off x="292100" y="1116314"/>
          <a:ext cx="8534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7" name="TextBox 5"/>
          <p:cNvSpPr txBox="1">
            <a:spLocks noChangeArrowheads="1"/>
          </p:cNvSpPr>
          <p:nvPr/>
        </p:nvSpPr>
        <p:spPr bwMode="auto">
          <a:xfrm>
            <a:off x="241300" y="4095750"/>
            <a:ext cx="8534400" cy="707886"/>
          </a:xfrm>
          <a:prstGeom prst="rect">
            <a:avLst/>
          </a:prstGeom>
          <a:noFill/>
          <a:ln w="9525">
            <a:noFill/>
            <a:miter lim="800000"/>
            <a:headEnd/>
            <a:tailEnd/>
          </a:ln>
        </p:spPr>
        <p:txBody>
          <a:bodyPr>
            <a:spAutoFit/>
          </a:bodyPr>
          <a:lstStyle/>
          <a:p>
            <a:pPr algn="ctr"/>
            <a:r>
              <a:rPr lang="en-US" sz="2000" i="1" dirty="0">
                <a:solidFill>
                  <a:schemeClr val="tx1"/>
                </a:solidFill>
              </a:rPr>
              <a:t>Honeywell </a:t>
            </a:r>
            <a:r>
              <a:rPr lang="en-US" sz="2000" i="1" dirty="0" smtClean="0">
                <a:solidFill>
                  <a:schemeClr val="tx1"/>
                </a:solidFill>
              </a:rPr>
              <a:t>has the capabilities to compliment </a:t>
            </a:r>
            <a:r>
              <a:rPr lang="en-US" sz="2000" i="1" dirty="0" smtClean="0"/>
              <a:t>end-users </a:t>
            </a:r>
            <a:r>
              <a:rPr lang="en-US" sz="2000" i="1" dirty="0" smtClean="0">
                <a:solidFill>
                  <a:schemeClr val="tx1"/>
                </a:solidFill>
              </a:rPr>
              <a:t>and your partners’ complete the </a:t>
            </a:r>
            <a:r>
              <a:rPr lang="en-US" sz="2000" i="1" dirty="0">
                <a:solidFill>
                  <a:schemeClr val="tx1"/>
                </a:solidFill>
              </a:rPr>
              <a:t>deployment and helpdesk </a:t>
            </a:r>
            <a:r>
              <a:rPr lang="en-US" sz="2000" i="1" dirty="0" smtClean="0">
                <a:solidFill>
                  <a:schemeClr val="tx1"/>
                </a:solidFill>
              </a:rPr>
              <a:t>support needs</a:t>
            </a:r>
            <a:endParaRPr lang="en-US" sz="2000" i="1"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bwMode="auto">
          <a:xfrm>
            <a:off x="6096001" y="1208484"/>
            <a:ext cx="2822574" cy="296346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Latest O/S</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1400" b="1" kern="0" dirty="0" smtClean="0"/>
              <a:t>Multiple application environment</a:t>
            </a:r>
            <a:r>
              <a:rPr kumimoji="0" lang="en-US" sz="1400" b="1" i="0" u="none" strike="noStrike" kern="0" cap="none" spc="0" normalizeH="0" baseline="0" noProof="0" dirty="0" smtClean="0">
                <a:ln>
                  <a:noFill/>
                </a:ln>
                <a:solidFill>
                  <a:schemeClr val="tx1"/>
                </a:solidFill>
                <a:effectLst/>
                <a:uLnTx/>
                <a:uFillTx/>
                <a:latin typeface="+mn-lt"/>
                <a:ea typeface="+mn-ea"/>
                <a:cs typeface="+mn-cs"/>
              </a:rPr>
              <a:t> </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r>
              <a:rPr lang="en-US" sz="1400" b="1" kern="0" dirty="0" smtClean="0"/>
              <a:t>Require </a:t>
            </a:r>
            <a:r>
              <a:rPr lang="en-US" sz="1400" b="1" dirty="0" smtClean="0"/>
              <a:t>rugged device, but want a </a:t>
            </a:r>
            <a:r>
              <a:rPr lang="en-US" sz="1400" b="1" dirty="0" err="1" smtClean="0"/>
              <a:t>touchscreen</a:t>
            </a:r>
            <a:r>
              <a:rPr lang="en-US" sz="1400" b="1" dirty="0" smtClean="0"/>
              <a:t> user interface experience</a:t>
            </a:r>
          </a:p>
          <a:p>
            <a:pPr marL="174625" lvl="0" indent="-174625" fontAlgn="base">
              <a:lnSpc>
                <a:spcPct val="85000"/>
              </a:lnSpc>
              <a:spcBef>
                <a:spcPct val="30000"/>
              </a:spcBef>
              <a:spcAft>
                <a:spcPct val="0"/>
              </a:spcAft>
              <a:buClr>
                <a:srgbClr val="DC241F"/>
              </a:buClr>
              <a:buFontTx/>
              <a:buChar char="•"/>
              <a:defRPr/>
            </a:pPr>
            <a:r>
              <a:rPr lang="en-US" sz="1400" b="1" kern="0" dirty="0" err="1" smtClean="0"/>
              <a:t>Ruggedization</a:t>
            </a:r>
            <a:r>
              <a:rPr lang="en-US" sz="1400" b="1" kern="0" dirty="0" smtClean="0"/>
              <a:t> upgrade</a:t>
            </a:r>
          </a:p>
          <a:p>
            <a:pPr marL="174625" indent="-174625" fontAlgn="base">
              <a:lnSpc>
                <a:spcPct val="85000"/>
              </a:lnSpc>
              <a:spcBef>
                <a:spcPct val="30000"/>
              </a:spcBef>
              <a:spcAft>
                <a:spcPct val="0"/>
              </a:spcAft>
              <a:buClr>
                <a:srgbClr val="DC241F"/>
              </a:buClr>
              <a:buFontTx/>
              <a:buChar char="•"/>
              <a:defRPr/>
            </a:pPr>
            <a:r>
              <a:rPr lang="en-US" sz="1400" b="1" kern="0" dirty="0" smtClean="0"/>
              <a:t>High Performance Architecture (i.e. Galaxy S5)</a:t>
            </a:r>
          </a:p>
          <a:p>
            <a:pPr marL="174625" lvl="0" indent="-174625" fontAlgn="base">
              <a:lnSpc>
                <a:spcPct val="85000"/>
              </a:lnSpc>
              <a:spcBef>
                <a:spcPct val="30000"/>
              </a:spcBef>
              <a:spcAft>
                <a:spcPct val="0"/>
              </a:spcAft>
              <a:buClr>
                <a:srgbClr val="DC241F"/>
              </a:buClr>
              <a:buFontTx/>
              <a:buChar char="•"/>
              <a:defRPr/>
            </a:pPr>
            <a:r>
              <a:rPr lang="en-US" sz="1400" b="1" kern="0" dirty="0" smtClean="0"/>
              <a:t>LTE enabled</a:t>
            </a:r>
          </a:p>
          <a:p>
            <a:pPr marL="174625" lvl="0" indent="-174625" fontAlgn="base">
              <a:lnSpc>
                <a:spcPct val="85000"/>
              </a:lnSpc>
              <a:spcBef>
                <a:spcPct val="30000"/>
              </a:spcBef>
              <a:spcAft>
                <a:spcPct val="0"/>
              </a:spcAft>
              <a:buClr>
                <a:srgbClr val="DC241F"/>
              </a:buClr>
              <a:buFontTx/>
              <a:buChar char="•"/>
              <a:defRPr/>
            </a:pPr>
            <a:r>
              <a:rPr lang="en-US" sz="1400" b="1" kern="0" dirty="0" smtClean="0"/>
              <a:t>Next Gen Scan Performance</a:t>
            </a:r>
          </a:p>
          <a:p>
            <a:pPr marL="174625" lvl="0" indent="-174625" fontAlgn="base">
              <a:lnSpc>
                <a:spcPct val="85000"/>
              </a:lnSpc>
              <a:spcBef>
                <a:spcPct val="30000"/>
              </a:spcBef>
              <a:spcAft>
                <a:spcPct val="0"/>
              </a:spcAft>
              <a:buClr>
                <a:srgbClr val="DC241F"/>
              </a:buClr>
              <a:buFontTx/>
              <a:buChar char="•"/>
              <a:defRPr/>
            </a:pPr>
            <a:r>
              <a:rPr lang="en-US" sz="1400" b="1" kern="0" dirty="0" smtClean="0"/>
              <a:t>Comprehensive Accessory Ecosystem</a:t>
            </a:r>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a:p>
            <a:pPr marL="174625" marR="0" lvl="0" indent="-174625" algn="l" defTabSz="914400" rtl="0" eaLnBrk="1" fontAlgn="base" latinLnBrk="0" hangingPunct="1">
              <a:lnSpc>
                <a:spcPct val="85000"/>
              </a:lnSpc>
              <a:spcBef>
                <a:spcPct val="30000"/>
              </a:spcBef>
              <a:spcAft>
                <a:spcPct val="0"/>
              </a:spcAft>
              <a:buClr>
                <a:srgbClr val="DC241F"/>
              </a:buClr>
              <a:buSzTx/>
              <a:buFontTx/>
              <a:buChar char="•"/>
              <a:tabLst/>
              <a:defRPr/>
            </a:pPr>
            <a:endParaRPr lang="en-US" sz="1400" b="1" kern="0" dirty="0" smtClean="0"/>
          </a:p>
        </p:txBody>
      </p:sp>
      <p:sp>
        <p:nvSpPr>
          <p:cNvPr id="3" name="Text Placeholder 2"/>
          <p:cNvSpPr>
            <a:spLocks noGrp="1"/>
          </p:cNvSpPr>
          <p:nvPr>
            <p:ph type="body" idx="1"/>
          </p:nvPr>
        </p:nvSpPr>
        <p:spPr>
          <a:xfrm>
            <a:off x="152400" y="742950"/>
            <a:ext cx="4040188" cy="479822"/>
          </a:xfrm>
        </p:spPr>
        <p:txBody>
          <a:bodyPr/>
          <a:lstStyle/>
          <a:p>
            <a:r>
              <a:rPr lang="en-US" sz="2000" u="sng" dirty="0" smtClean="0"/>
              <a:t>Dolphin 70e Black</a:t>
            </a:r>
            <a:endParaRPr lang="en-US" sz="2000" u="sng" dirty="0"/>
          </a:p>
        </p:txBody>
      </p:sp>
      <p:sp>
        <p:nvSpPr>
          <p:cNvPr id="4" name="Content Placeholder 3"/>
          <p:cNvSpPr>
            <a:spLocks noGrp="1"/>
          </p:cNvSpPr>
          <p:nvPr>
            <p:ph sz="half" idx="2"/>
          </p:nvPr>
        </p:nvSpPr>
        <p:spPr>
          <a:xfrm>
            <a:off x="152400" y="1222771"/>
            <a:ext cx="2743200" cy="2963466"/>
          </a:xfrm>
        </p:spPr>
        <p:txBody>
          <a:bodyPr/>
          <a:lstStyle/>
          <a:p>
            <a:r>
              <a:rPr lang="en-US" sz="1400" dirty="0" smtClean="0"/>
              <a:t>Stable O/S</a:t>
            </a:r>
          </a:p>
          <a:p>
            <a:r>
              <a:rPr lang="en-US" sz="1400" dirty="0" smtClean="0"/>
              <a:t>Purpose-built application environment</a:t>
            </a:r>
          </a:p>
          <a:p>
            <a:r>
              <a:rPr lang="en-US" sz="1400" dirty="0" smtClean="0"/>
              <a:t>Require rugged device, but want a </a:t>
            </a:r>
            <a:r>
              <a:rPr lang="en-US" sz="1400" dirty="0" err="1" smtClean="0"/>
              <a:t>touchscreen</a:t>
            </a:r>
            <a:r>
              <a:rPr lang="en-US" sz="1400" dirty="0" smtClean="0"/>
              <a:t> user interface experience</a:t>
            </a:r>
          </a:p>
          <a:p>
            <a:r>
              <a:rPr lang="en-US" sz="1400" dirty="0" smtClean="0"/>
              <a:t>Durability/ Serviceability (&lt;5% ARR)</a:t>
            </a:r>
          </a:p>
          <a:p>
            <a:r>
              <a:rPr lang="en-US" sz="1400" dirty="0" smtClean="0"/>
              <a:t>Entry-Level Touch Screen WWAN Device</a:t>
            </a:r>
          </a:p>
          <a:p>
            <a:endParaRPr lang="en-US" sz="1400" dirty="0"/>
          </a:p>
        </p:txBody>
      </p:sp>
      <p:sp>
        <p:nvSpPr>
          <p:cNvPr id="5" name="Text Placeholder 4"/>
          <p:cNvSpPr>
            <a:spLocks noGrp="1"/>
          </p:cNvSpPr>
          <p:nvPr>
            <p:ph type="body" sz="quarter" idx="3"/>
          </p:nvPr>
        </p:nvSpPr>
        <p:spPr>
          <a:xfrm>
            <a:off x="2971800" y="742950"/>
            <a:ext cx="4041775" cy="479822"/>
          </a:xfrm>
        </p:spPr>
        <p:txBody>
          <a:bodyPr/>
          <a:lstStyle/>
          <a:p>
            <a:r>
              <a:rPr lang="en-US" sz="2000" u="sng" dirty="0" smtClean="0"/>
              <a:t>Dolphin 75e</a:t>
            </a:r>
            <a:endParaRPr lang="en-US" sz="2000" u="sng" dirty="0"/>
          </a:p>
        </p:txBody>
      </p:sp>
      <p:sp>
        <p:nvSpPr>
          <p:cNvPr id="6" name="Content Placeholder 5"/>
          <p:cNvSpPr>
            <a:spLocks noGrp="1"/>
          </p:cNvSpPr>
          <p:nvPr>
            <p:ph sz="quarter" idx="4"/>
          </p:nvPr>
        </p:nvSpPr>
        <p:spPr>
          <a:xfrm>
            <a:off x="2971800" y="1222771"/>
            <a:ext cx="2971800" cy="2963466"/>
          </a:xfrm>
        </p:spPr>
        <p:txBody>
          <a:bodyPr/>
          <a:lstStyle/>
          <a:p>
            <a:r>
              <a:rPr lang="en-US" sz="1400" dirty="0" smtClean="0"/>
              <a:t>Latest O/S</a:t>
            </a:r>
          </a:p>
          <a:p>
            <a:r>
              <a:rPr lang="en-US" sz="1400" dirty="0" smtClean="0"/>
              <a:t>Multiple application environment</a:t>
            </a:r>
          </a:p>
          <a:p>
            <a:r>
              <a:rPr lang="en-US" sz="1400" dirty="0" smtClean="0"/>
              <a:t>Require rugged device, but want a </a:t>
            </a:r>
            <a:r>
              <a:rPr lang="en-US" sz="1400" dirty="0" err="1" smtClean="0"/>
              <a:t>touchscreen</a:t>
            </a:r>
            <a:r>
              <a:rPr lang="en-US" sz="1400" dirty="0" smtClean="0"/>
              <a:t> user interface experience</a:t>
            </a:r>
          </a:p>
          <a:p>
            <a:r>
              <a:rPr lang="en-US" sz="1400" dirty="0" smtClean="0"/>
              <a:t>Critical connectivity</a:t>
            </a:r>
          </a:p>
          <a:p>
            <a:pPr lvl="0">
              <a:defRPr/>
            </a:pPr>
            <a:r>
              <a:rPr lang="en-US" sz="1400" dirty="0" smtClean="0"/>
              <a:t>High Performance Architecture (i.e. Galaxy S5)</a:t>
            </a:r>
          </a:p>
          <a:p>
            <a:pPr lvl="0">
              <a:defRPr/>
            </a:pPr>
            <a:r>
              <a:rPr lang="en-US" sz="1400" dirty="0" err="1" smtClean="0"/>
              <a:t>WiFi</a:t>
            </a:r>
            <a:r>
              <a:rPr lang="en-US" sz="1400" dirty="0" smtClean="0"/>
              <a:t> only</a:t>
            </a:r>
          </a:p>
          <a:p>
            <a:endParaRPr lang="en-US" sz="1400" dirty="0"/>
          </a:p>
        </p:txBody>
      </p:sp>
      <p:sp>
        <p:nvSpPr>
          <p:cNvPr id="7" name="Text Placeholder 4"/>
          <p:cNvSpPr txBox="1">
            <a:spLocks/>
          </p:cNvSpPr>
          <p:nvPr/>
        </p:nvSpPr>
        <p:spPr bwMode="auto">
          <a:xfrm>
            <a:off x="6019800" y="742950"/>
            <a:ext cx="4041775" cy="479822"/>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marL="0" marR="0" lvl="0" indent="0" algn="l" defTabSz="914400" rtl="0" eaLnBrk="1" fontAlgn="base" latinLnBrk="0" hangingPunct="1">
              <a:lnSpc>
                <a:spcPct val="85000"/>
              </a:lnSpc>
              <a:spcBef>
                <a:spcPct val="30000"/>
              </a:spcBef>
              <a:spcAft>
                <a:spcPct val="0"/>
              </a:spcAft>
              <a:buClr>
                <a:srgbClr val="DC241F"/>
              </a:buClr>
              <a:buSzTx/>
              <a:buFontTx/>
              <a:buNone/>
              <a:tabLst/>
              <a:defRPr/>
            </a:pPr>
            <a:r>
              <a:rPr kumimoji="0" lang="en-US" sz="2000" b="1" i="0" u="sng" strike="noStrike" kern="0" cap="none" spc="0" normalizeH="0" baseline="0" noProof="0" dirty="0" smtClean="0">
                <a:ln>
                  <a:noFill/>
                </a:ln>
                <a:solidFill>
                  <a:schemeClr val="tx1"/>
                </a:solidFill>
                <a:effectLst/>
                <a:uLnTx/>
                <a:uFillTx/>
                <a:latin typeface="+mn-lt"/>
                <a:ea typeface="+mn-ea"/>
                <a:cs typeface="+mn-cs"/>
              </a:rPr>
              <a:t>Dolphin CT50</a:t>
            </a:r>
            <a:endParaRPr kumimoji="0" lang="en-US" sz="2000" b="1" i="0" u="sng" strike="noStrike" kern="0" cap="none" spc="0" normalizeH="0" baseline="0" noProof="0" dirty="0">
              <a:ln>
                <a:noFill/>
              </a:ln>
              <a:solidFill>
                <a:schemeClr val="tx1"/>
              </a:solidFill>
              <a:effectLst/>
              <a:uLnTx/>
              <a:uFillTx/>
              <a:latin typeface="+mn-lt"/>
              <a:ea typeface="+mn-ea"/>
              <a:cs typeface="+mn-cs"/>
            </a:endParaRPr>
          </a:p>
        </p:txBody>
      </p:sp>
      <p:sp>
        <p:nvSpPr>
          <p:cNvPr id="10" name="Title 1"/>
          <p:cNvSpPr>
            <a:spLocks noGrp="1"/>
          </p:cNvSpPr>
          <p:nvPr>
            <p:ph type="title"/>
          </p:nvPr>
        </p:nvSpPr>
        <p:spPr>
          <a:xfrm>
            <a:off x="152400" y="209550"/>
            <a:ext cx="7997825" cy="351234"/>
          </a:xfrm>
        </p:spPr>
        <p:txBody>
          <a:bodyPr/>
          <a:lstStyle/>
          <a:p>
            <a:r>
              <a:rPr lang="en-US" dirty="0" smtClean="0"/>
              <a:t>Positioning HON </a:t>
            </a:r>
            <a:r>
              <a:rPr lang="en-US" dirty="0" err="1" smtClean="0"/>
              <a:t>Touchscreens</a:t>
            </a:r>
            <a:endParaRPr lang="en-US" dirty="0"/>
          </a:p>
        </p:txBody>
      </p:sp>
      <p:sp>
        <p:nvSpPr>
          <p:cNvPr id="9" name="Rectangle 8"/>
          <p:cNvSpPr/>
          <p:nvPr/>
        </p:nvSpPr>
        <p:spPr bwMode="auto">
          <a:xfrm>
            <a:off x="5943600" y="742950"/>
            <a:ext cx="3048000" cy="3581400"/>
          </a:xfrm>
          <a:prstGeom prst="rect">
            <a:avLst/>
          </a:prstGeom>
          <a:solidFill>
            <a:srgbClr val="C00000">
              <a:alpha val="29000"/>
            </a:srgb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6200" y="742950"/>
            <a:ext cx="2743200" cy="3581400"/>
          </a:xfrm>
          <a:prstGeom prst="rect">
            <a:avLst/>
          </a:prstGeom>
          <a:solidFill>
            <a:schemeClr val="bg1">
              <a:lumMod val="50000"/>
              <a:alpha val="29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971800" y="742950"/>
            <a:ext cx="2819400" cy="3581400"/>
          </a:xfrm>
          <a:prstGeom prst="rect">
            <a:avLst/>
          </a:prstGeom>
          <a:solidFill>
            <a:schemeClr val="bg1">
              <a:lumMod val="50000"/>
              <a:alpha val="29000"/>
            </a:schemeClr>
          </a:solidFill>
          <a:ln w="12699" cap="flat" cmpd="sng" algn="ctr">
            <a:no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0" smtClean="0">
              <a:ln>
                <a:noFill/>
              </a:ln>
              <a:solidFill>
                <a:schemeClr val="tx1"/>
              </a:solidFill>
              <a:effectLst/>
              <a:latin typeface="Arial"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Mobility Overview</a:t>
            </a:r>
            <a:br>
              <a:rPr lang="en-US" dirty="0" smtClean="0"/>
            </a:br>
            <a:r>
              <a:rPr lang="en-US" sz="1800" dirty="0" smtClean="0">
                <a:solidFill>
                  <a:srgbClr val="FF0000"/>
                </a:solidFill>
              </a:rPr>
              <a:t>Standard in all decks</a:t>
            </a:r>
            <a:endParaRPr lang="en-US" sz="1800"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186" y="1962150"/>
            <a:ext cx="8300614" cy="1006429"/>
          </a:xfrm>
          <a:prstGeom prst="rect">
            <a:avLst/>
          </a:prstGeom>
          <a:noFill/>
        </p:spPr>
        <p:txBody>
          <a:bodyPr wrap="square" rtlCol="0">
            <a:spAutoFit/>
          </a:bodyPr>
          <a:lstStyle/>
          <a:p>
            <a:pPr algn="ctr"/>
            <a:r>
              <a:rPr lang="en-US" sz="2000" b="0" i="1" dirty="0" smtClean="0">
                <a:solidFill>
                  <a:schemeClr val="bg2">
                    <a:lumMod val="50000"/>
                  </a:schemeClr>
                </a:solidFill>
                <a:latin typeface="Arial"/>
                <a:cs typeface="Arial"/>
              </a:rPr>
              <a:t>Delivering Power to the Edge to become the</a:t>
            </a:r>
          </a:p>
          <a:p>
            <a:pPr algn="ctr"/>
            <a:r>
              <a:rPr lang="en-US" sz="3400" b="1" dirty="0" smtClean="0">
                <a:solidFill>
                  <a:srgbClr val="FF0000"/>
                </a:solidFill>
                <a:latin typeface="Arial"/>
                <a:cs typeface="Arial"/>
              </a:rPr>
              <a:t>Workflow </a:t>
            </a:r>
            <a:r>
              <a:rPr lang="en-US" sz="3400" b="1" dirty="0">
                <a:solidFill>
                  <a:srgbClr val="FF0000"/>
                </a:solidFill>
                <a:latin typeface="Arial"/>
                <a:cs typeface="Arial"/>
              </a:rPr>
              <a:t>P</a:t>
            </a:r>
            <a:r>
              <a:rPr lang="en-US" sz="3400" b="1" dirty="0" smtClean="0">
                <a:solidFill>
                  <a:srgbClr val="FF0000"/>
                </a:solidFill>
                <a:latin typeface="Arial"/>
                <a:cs typeface="Arial"/>
              </a:rPr>
              <a:t>erformance Company </a:t>
            </a:r>
          </a:p>
        </p:txBody>
      </p:sp>
      <p:sp>
        <p:nvSpPr>
          <p:cNvPr id="3" name="Title 2"/>
          <p:cNvSpPr>
            <a:spLocks noGrp="1"/>
          </p:cNvSpPr>
          <p:nvPr>
            <p:ph type="title"/>
          </p:nvPr>
        </p:nvSpPr>
        <p:spPr/>
        <p:txBody>
          <a:bodyPr/>
          <a:lstStyle/>
          <a:p>
            <a:pPr lvl="0"/>
            <a:r>
              <a:rPr lang="en-US" dirty="0"/>
              <a:t>Who We Are Working To </a:t>
            </a:r>
            <a:r>
              <a:rPr lang="en-US" dirty="0" smtClean="0"/>
              <a:t>Become</a:t>
            </a:r>
            <a:endParaRPr lang="en-US" dirty="0"/>
          </a:p>
        </p:txBody>
      </p:sp>
      <p:pic>
        <p:nvPicPr>
          <p:cNvPr id="1026" name="Picture 2" descr="C:\Users\H102838\Desktop\Sensing &amp; Productivity Solutions logo.jpg"/>
          <p:cNvPicPr>
            <a:picLocks noChangeAspect="1" noChangeArrowheads="1"/>
          </p:cNvPicPr>
          <p:nvPr/>
        </p:nvPicPr>
        <p:blipFill>
          <a:blip r:embed="rId3" cstate="print"/>
          <a:srcRect/>
          <a:stretch>
            <a:fillRect/>
          </a:stretch>
        </p:blipFill>
        <p:spPr bwMode="auto">
          <a:xfrm>
            <a:off x="2060575" y="2952750"/>
            <a:ext cx="5022850" cy="238125"/>
          </a:xfrm>
          <a:prstGeom prst="rect">
            <a:avLst/>
          </a:prstGeom>
          <a:noFill/>
        </p:spPr>
      </p:pic>
    </p:spTree>
    <p:extLst>
      <p:ext uri="{BB962C8B-B14F-4D97-AF65-F5344CB8AC3E}">
        <p14:creationId xmlns:p14="http://schemas.microsoft.com/office/powerpoint/2010/main" xmlns="" val="20761648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a:spLocks noGrp="1"/>
          </p:cNvSpPr>
          <p:nvPr>
            <p:ph type="title"/>
          </p:nvPr>
        </p:nvSpPr>
        <p:spPr/>
        <p:txBody>
          <a:bodyPr/>
          <a:lstStyle/>
          <a:p>
            <a:r>
              <a:rPr lang="en-US" dirty="0" smtClean="0"/>
              <a:t>Workflow</a:t>
            </a:r>
            <a:endParaRPr lang="en-US" dirty="0"/>
          </a:p>
        </p:txBody>
      </p:sp>
      <p:sp>
        <p:nvSpPr>
          <p:cNvPr id="27" name="TextBox 26"/>
          <p:cNvSpPr txBox="1"/>
          <p:nvPr/>
        </p:nvSpPr>
        <p:spPr>
          <a:xfrm>
            <a:off x="0" y="4464610"/>
            <a:ext cx="9144000" cy="413831"/>
          </a:xfrm>
          <a:prstGeom prst="rect">
            <a:avLst/>
          </a:prstGeom>
          <a:noFill/>
        </p:spPr>
        <p:txBody>
          <a:bodyPr wrap="square" rtlCol="0">
            <a:spAutoFit/>
          </a:bodyPr>
          <a:lstStyle>
            <a:defPPr>
              <a:defRPr lang="en-US"/>
            </a:defPPr>
            <a:lvl1pPr algn="ctr">
              <a:defRPr sz="2000" i="1">
                <a:solidFill>
                  <a:srgbClr val="FF0000"/>
                </a:solidFill>
                <a:latin typeface="Arial Black" pitchFamily="34" charset="0"/>
              </a:defRPr>
            </a:lvl1pPr>
          </a:lstStyle>
          <a:p>
            <a:r>
              <a:rPr lang="en-US" dirty="0" smtClean="0"/>
              <a:t>The Sequence </a:t>
            </a:r>
            <a:r>
              <a:rPr lang="en-US" dirty="0"/>
              <a:t>of P</a:t>
            </a:r>
            <a:r>
              <a:rPr lang="en-US" dirty="0" smtClean="0"/>
              <a:t>rocesses to Accomplish a Desired Outcome</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527"/>
          <a:stretch/>
        </p:blipFill>
        <p:spPr bwMode="auto">
          <a:xfrm>
            <a:off x="4491654" y="946178"/>
            <a:ext cx="4562637" cy="3273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580" y="1024932"/>
            <a:ext cx="4197699" cy="3148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20281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34270390_Doub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1543" y="1163050"/>
            <a:ext cx="5025194" cy="2790658"/>
          </a:xfrm>
          <a:prstGeom prst="rect">
            <a:avLst/>
          </a:prstGeom>
        </p:spPr>
      </p:pic>
      <p:sp>
        <p:nvSpPr>
          <p:cNvPr id="46" name="Title 1"/>
          <p:cNvSpPr>
            <a:spLocks noGrp="1"/>
          </p:cNvSpPr>
          <p:nvPr>
            <p:ph type="title"/>
          </p:nvPr>
        </p:nvSpPr>
        <p:spPr/>
        <p:txBody>
          <a:bodyPr/>
          <a:lstStyle/>
          <a:p>
            <a:r>
              <a:rPr lang="en-US" dirty="0" smtClean="0"/>
              <a:t>Performance</a:t>
            </a:r>
            <a:endParaRPr lang="en-US" dirty="0"/>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790" y="786911"/>
            <a:ext cx="3144263" cy="3141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0" y="4464610"/>
            <a:ext cx="9144000" cy="413831"/>
          </a:xfrm>
          <a:prstGeom prst="rect">
            <a:avLst/>
          </a:prstGeom>
          <a:noFill/>
        </p:spPr>
        <p:txBody>
          <a:bodyPr wrap="square" rtlCol="0">
            <a:spAutoFit/>
          </a:bodyPr>
          <a:lstStyle>
            <a:defPPr>
              <a:defRPr lang="en-US"/>
            </a:defPPr>
            <a:lvl1pPr algn="ctr">
              <a:defRPr sz="2000" i="1">
                <a:solidFill>
                  <a:srgbClr val="FF0000"/>
                </a:solidFill>
                <a:latin typeface="Arial Black" pitchFamily="34" charset="0"/>
              </a:defRPr>
            </a:lvl1pPr>
          </a:lstStyle>
          <a:p>
            <a:r>
              <a:rPr lang="en-US" dirty="0"/>
              <a:t>How Effective or Successful Something or Someone is</a:t>
            </a:r>
          </a:p>
        </p:txBody>
      </p:sp>
    </p:spTree>
    <p:extLst>
      <p:ext uri="{BB962C8B-B14F-4D97-AF65-F5344CB8AC3E}">
        <p14:creationId xmlns:p14="http://schemas.microsoft.com/office/powerpoint/2010/main" xmlns="" val="280144625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0005FF"/>
              </a:solidFill>
            </a14:hiddenFill>
          </a:ext>
          <a:ext uri="{91240B29-F687-4F45-9708-019B960494DF}">
            <a14:hiddenLine xmlns:a14="http://schemas.microsoft.com/office/drawing/2010/main" xmlns=""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AC45B8-6783-44F1-A2A6-4E10C9D253AF}"/>
</file>

<file path=customXml/itemProps2.xml><?xml version="1.0" encoding="utf-8"?>
<ds:datastoreItem xmlns:ds="http://schemas.openxmlformats.org/officeDocument/2006/customXml" ds:itemID="{E5601F3A-0C8D-46EB-BA8E-ED6A635389AD}"/>
</file>

<file path=customXml/itemProps3.xml><?xml version="1.0" encoding="utf-8"?>
<ds:datastoreItem xmlns:ds="http://schemas.openxmlformats.org/officeDocument/2006/customXml" ds:itemID="{8988DC75-B16E-48A9-AC36-9ED776A54B15}"/>
</file>

<file path=docProps/app.xml><?xml version="1.0" encoding="utf-8"?>
<Properties xmlns="http://schemas.openxmlformats.org/officeDocument/2006/extended-properties" xmlns:vt="http://schemas.openxmlformats.org/officeDocument/2006/docPropsVTypes">
  <Template>Default Theme</Template>
  <TotalTime>3106</TotalTime>
  <Words>3569</Words>
  <Application>Microsoft Office PowerPoint</Application>
  <PresentationFormat>On-screen Show (16:9)</PresentationFormat>
  <Paragraphs>636</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Introducing the Dolphin™ CT50 Mobile Computer</vt:lpstr>
      <vt:lpstr>Who is your Audience? – Use Case</vt:lpstr>
      <vt:lpstr>Slide 3</vt:lpstr>
      <vt:lpstr>Dolphin CT50 User Personas</vt:lpstr>
      <vt:lpstr>Positioning HON Touchscreens</vt:lpstr>
      <vt:lpstr>Mobility Overview Standard in all decks</vt:lpstr>
      <vt:lpstr>Who We Are Working To Become</vt:lpstr>
      <vt:lpstr>Workflow</vt:lpstr>
      <vt:lpstr>Performance</vt:lpstr>
      <vt:lpstr>Workflow Performance</vt:lpstr>
      <vt:lpstr>Notable Wins in Mobility</vt:lpstr>
      <vt:lpstr>Honeywell mobility architecture strategy</vt:lpstr>
      <vt:lpstr>Handheld Mobile Computer Portfolio</vt:lpstr>
      <vt:lpstr>Use Case Selector Select the 2-pager that aligns with the target</vt:lpstr>
      <vt:lpstr>On-Demand Delivery</vt:lpstr>
      <vt:lpstr>On-Demand Delivery</vt:lpstr>
      <vt:lpstr>Remote Technician</vt:lpstr>
      <vt:lpstr>Remote Technician</vt:lpstr>
      <vt:lpstr>Field Engagement</vt:lpstr>
      <vt:lpstr>Field Engagement</vt:lpstr>
      <vt:lpstr>Material &amp; Inventory</vt:lpstr>
      <vt:lpstr>Material &amp; Inventory</vt:lpstr>
      <vt:lpstr>Audit &amp; Metering</vt:lpstr>
      <vt:lpstr>Audit &amp; Metering</vt:lpstr>
      <vt:lpstr>Slide 25</vt:lpstr>
      <vt:lpstr>Voice Automation</vt:lpstr>
      <vt:lpstr>The Dolphin CT50 Anytime, Anywhere Connectivity Standard in all decks</vt:lpstr>
      <vt:lpstr>Dolphin CT50 Handheld Computer </vt:lpstr>
      <vt:lpstr>Dolphin CT50 Value Proposition</vt:lpstr>
      <vt:lpstr>Slide 30</vt:lpstr>
      <vt:lpstr>Dolphin CT50 – Technical details*</vt:lpstr>
      <vt:lpstr>Dolphin CT50 Handheld Computer</vt:lpstr>
      <vt:lpstr>Honeywell Architecture – DCT50 &amp; D75e</vt:lpstr>
      <vt:lpstr>What Does that Mean for AIDC Landscape?</vt:lpstr>
      <vt:lpstr>CT50’s New N66xx Slim Imager Engine</vt:lpstr>
      <vt:lpstr>CT50 Accessories – Available at Launch</vt:lpstr>
      <vt:lpstr>Dolphin CT50: Scan Handle</vt:lpstr>
      <vt:lpstr>CT50 Value Added Solutions</vt:lpstr>
      <vt:lpstr>CT50 Value Added Solutions - Continued</vt:lpstr>
      <vt:lpstr>HSM Android Value Add Components</vt:lpstr>
      <vt:lpstr>WE8.1H Enterprise Advantages</vt:lpstr>
      <vt:lpstr>Managed Services </vt:lpstr>
    </vt:vector>
  </TitlesOfParts>
  <Company>Honeywell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Honeywell Scanning &amp; Mobility</dc:title>
  <dc:creator>Steve Ortley</dc:creator>
  <cp:lastModifiedBy>H102838</cp:lastModifiedBy>
  <cp:revision>249</cp:revision>
  <dcterms:created xsi:type="dcterms:W3CDTF">2015-01-29T00:06:02Z</dcterms:created>
  <dcterms:modified xsi:type="dcterms:W3CDTF">2015-08-10T14:50:50Z</dcterms:modified>
</cp:coreProperties>
</file>