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82" r:id="rId3"/>
    <p:sldMasterId id="2147493480" r:id="rId4"/>
    <p:sldMasterId id="2147493553" r:id="rId5"/>
    <p:sldMasterId id="2147493555" r:id="rId6"/>
    <p:sldMasterId id="2147493557" r:id="rId7"/>
    <p:sldMasterId id="2147493455" r:id="rId8"/>
    <p:sldMasterId id="2147493521" r:id="rId9"/>
  </p:sldMasterIdLst>
  <p:notesMasterIdLst>
    <p:notesMasterId r:id="rId24"/>
  </p:notesMasterIdLst>
  <p:handoutMasterIdLst>
    <p:handoutMasterId r:id="rId25"/>
  </p:handoutMasterIdLst>
  <p:sldIdLst>
    <p:sldId id="380" r:id="rId10"/>
    <p:sldId id="401" r:id="rId11"/>
    <p:sldId id="420" r:id="rId12"/>
    <p:sldId id="407" r:id="rId13"/>
    <p:sldId id="412" r:id="rId14"/>
    <p:sldId id="402" r:id="rId15"/>
    <p:sldId id="403" r:id="rId16"/>
    <p:sldId id="414" r:id="rId17"/>
    <p:sldId id="421" r:id="rId18"/>
    <p:sldId id="415" r:id="rId19"/>
    <p:sldId id="416" r:id="rId20"/>
    <p:sldId id="422" r:id="rId21"/>
    <p:sldId id="423" r:id="rId22"/>
    <p:sldId id="424" r:id="rId23"/>
  </p:sldIdLst>
  <p:sldSz cx="12192000" cy="6858000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5D5D5"/>
    <a:srgbClr val="595959"/>
    <a:srgbClr val="EEEEEE"/>
    <a:srgbClr val="7F7F7F"/>
    <a:srgbClr val="E71D1D"/>
    <a:srgbClr val="EB2819"/>
    <a:srgbClr val="E4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344D84-9AFB-497E-A393-DC336BA19D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2" autoAdjust="0"/>
    <p:restoredTop sz="95970" autoAdjust="0"/>
  </p:normalViewPr>
  <p:slideViewPr>
    <p:cSldViewPr snapToGrid="0" snapToObjects="1">
      <p:cViewPr varScale="1">
        <p:scale>
          <a:sx n="86" d="100"/>
          <a:sy n="86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3534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19E32C-022E-4EA6-86B6-F8E41F8C9DF1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5682F1-1D40-49BC-9507-7788CF2C7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88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891964-2D9A-41F0-859F-F3E17614EF33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94EE13-50F4-4F67-A5DF-FD7879A3B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74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4EE13-50F4-4F67-A5DF-FD7879A3B4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9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1150" y="5959475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BC14-82E5-48B4-B893-A4855DF86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Photo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523336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0"/>
            <a:ext cx="12192000" cy="685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388600" y="6519863"/>
            <a:ext cx="137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730250" y="6586538"/>
            <a:ext cx="2517775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chemeClr val="accent3"/>
                </a:solidFill>
              </a:rPr>
              <a:t>© 2016 </a:t>
            </a:r>
            <a:r>
              <a:rPr lang="en-US" altLang="en-US" sz="700" dirty="0" smtClean="0">
                <a:solidFill>
                  <a:schemeClr val="accent3"/>
                </a:solidFill>
              </a:rPr>
              <a:t>by Honeywell International Inc. All rights reserved. 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BC14-82E5-48B4-B893-A4855DF86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6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89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434" y="6149976"/>
            <a:ext cx="25170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smtClean="0">
                <a:solidFill>
                  <a:schemeClr val="accent2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6104" y="344558"/>
            <a:ext cx="10830680" cy="5118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1074738"/>
            <a:ext cx="10670117" cy="5059048"/>
          </a:xfrm>
          <a:prstGeom prst="rect">
            <a:avLst/>
          </a:prstGeom>
        </p:spPr>
        <p:txBody>
          <a:bodyPr>
            <a:normAutofit/>
          </a:bodyPr>
          <a:lstStyle>
            <a:lvl2pPr marL="457200" indent="-169863">
              <a:defRPr/>
            </a:lvl2pPr>
            <a:lvl3pPr marL="804863" indent="-177800">
              <a:defRPr/>
            </a:lvl3pPr>
            <a:lvl4pPr marL="1201738" indent="-168275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defRPr sz="1400"/>
            </a:lvl4pPr>
            <a:lvl5pPr marL="1719263" indent="-177800">
              <a:buClr>
                <a:schemeClr val="tx1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1" y="2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2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09621" y="364015"/>
            <a:ext cx="10491779" cy="511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709621" y="1005463"/>
            <a:ext cx="10491779" cy="5075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000" b="1" i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6C3B8888-35A5-426F-8C90-DCA4611032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 Single Corner Rectangle 6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008688" y="996950"/>
            <a:ext cx="0" cy="5056188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108" y="357189"/>
            <a:ext cx="10480347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714108" y="1005840"/>
            <a:ext cx="5172300" cy="50479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6143515" y="1005840"/>
            <a:ext cx="5050940" cy="50479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>
              <a:defRPr/>
            </a:pPr>
            <a:fld id="{C63071E5-2480-4A67-96E1-E4B3D60A43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 Single Corner Rectangle 8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 flipH="1">
            <a:off x="714375" y="3709988"/>
            <a:ext cx="10531475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6008688" y="996950"/>
            <a:ext cx="0" cy="5184775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14108" y="364859"/>
            <a:ext cx="10472508" cy="4853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23"/>
          </p:nvPr>
        </p:nvSpPr>
        <p:spPr>
          <a:xfrm>
            <a:off x="714108" y="3796577"/>
            <a:ext cx="5165333" cy="2385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24"/>
          </p:nvPr>
        </p:nvSpPr>
        <p:spPr>
          <a:xfrm>
            <a:off x="6123482" y="3796577"/>
            <a:ext cx="5063134" cy="2385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12"/>
          </p:nvPr>
        </p:nvSpPr>
        <p:spPr>
          <a:xfrm>
            <a:off x="714108" y="1005841"/>
            <a:ext cx="5165333" cy="26244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5"/>
          </p:nvPr>
        </p:nvSpPr>
        <p:spPr>
          <a:xfrm>
            <a:off x="6123482" y="1005841"/>
            <a:ext cx="5063134" cy="26244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1100" b="1" i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0E55EEB0-FDEB-4080-8E0D-8F9CD1AA33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ingle Corner Rectangle 4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1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>
              <a:defRPr/>
            </a:pPr>
            <a:fld id="{8D2950EC-7164-4963-973B-94C55E6F29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91166"/>
            <a:ext cx="3670700" cy="60668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791167"/>
            <a:ext cx="3670700" cy="73152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14313" y="6364288"/>
            <a:ext cx="11977687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ingle Corner Rectangle 4"/>
          <p:cNvSpPr/>
          <p:nvPr userDrawn="1"/>
        </p:nvSpPr>
        <p:spPr>
          <a:xfrm>
            <a:off x="0" y="6364288"/>
            <a:ext cx="115839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714240" y="357189"/>
            <a:ext cx="10455164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 userDrawn="1"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z="11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pPr>
              <a:defRPr/>
            </a:pPr>
            <a:fld id="{8D2950EC-7164-4963-973B-94C55E6F29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23"/>
          <p:cNvSpPr>
            <a:spLocks noChangeArrowheads="1"/>
          </p:cNvSpPr>
          <p:nvPr userDrawn="1"/>
        </p:nvSpPr>
        <p:spPr bwMode="auto">
          <a:xfrm>
            <a:off x="730250" y="6164263"/>
            <a:ext cx="2517775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chemeClr val="bg2"/>
                </a:solidFill>
              </a:rPr>
              <a:t>© 2016 </a:t>
            </a:r>
            <a:r>
              <a:rPr lang="en-US" altLang="en-US" sz="700" dirty="0" smtClean="0">
                <a:solidFill>
                  <a:schemeClr val="bg2"/>
                </a:solidFill>
              </a:rPr>
              <a:t>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47512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6105" y="357810"/>
            <a:ext cx="10669812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074738"/>
            <a:ext cx="10670117" cy="530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 marL="457200" indent="-169863"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804863" indent="-177800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1201738" indent="-168275">
              <a:buClr>
                <a:schemeClr val="accent2"/>
              </a:buClr>
              <a:buFontTx/>
              <a:buChar char="-"/>
              <a:defRPr sz="1400">
                <a:solidFill>
                  <a:schemeClr val="tx1"/>
                </a:solidFill>
              </a:defRPr>
            </a:lvl4pPr>
            <a:lvl5pPr marL="1719263" indent="-177800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6113-7D49-4925-95F9-26BE51D56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46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2738" y="5959475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851150" y="5959475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1150" y="5959475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1150" y="5959475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851150" y="5959475"/>
            <a:ext cx="0" cy="492125"/>
          </a:xfrm>
          <a:prstGeom prst="line">
            <a:avLst/>
          </a:prstGeom>
          <a:ln w="952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864782" y="6222292"/>
            <a:ext cx="6617885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864781" y="5960247"/>
            <a:ext cx="6617887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3273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699" y="6199311"/>
            <a:ext cx="2483275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53086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baseline="0">
                <a:solidFill>
                  <a:srgbClr val="404040"/>
                </a:solidFill>
              </a:defRPr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2765-5139-47C0-805A-68FF41C06C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6008688" y="996950"/>
            <a:ext cx="0" cy="53340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4567" y="357810"/>
            <a:ext cx="10499918" cy="498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714793" y="1005840"/>
            <a:ext cx="5160304" cy="5308600"/>
          </a:xfrm>
          <a:prstGeom prst="rect">
            <a:avLst/>
          </a:prstGeom>
        </p:spPr>
        <p:txBody>
          <a:bodyPr/>
          <a:lstStyle>
            <a:lvl1pPr marL="169863" marR="0" indent="-1698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 baseline="0"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marL="169863" marR="0" lvl="0" indent="-169863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Click to edit Master text styles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6150445" y="1005840"/>
            <a:ext cx="5064040" cy="5308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04040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50D9-9D13-4B6A-B5F1-427F44E1E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714375" y="3709988"/>
            <a:ext cx="10531475" cy="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008688" y="996950"/>
            <a:ext cx="0" cy="53340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9" name="TextBox 8"/>
          <p:cNvSpPr txBox="1"/>
          <p:nvPr userDrawn="1"/>
        </p:nvSpPr>
        <p:spPr>
          <a:xfrm>
            <a:off x="1666875" y="6804025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14240" y="364798"/>
            <a:ext cx="10531033" cy="512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714240" y="1005841"/>
            <a:ext cx="5172338" cy="26244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6134782" y="1005841"/>
            <a:ext cx="5110491" cy="26244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714240" y="3796577"/>
            <a:ext cx="5172338" cy="2534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6134782" y="3796577"/>
            <a:ext cx="5110491" cy="2534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A1E666A7-E2BE-462A-A556-68E1E0EC0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0" y="1005840"/>
            <a:ext cx="3663950" cy="585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Photo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-8562" y="1005840"/>
            <a:ext cx="3671888" cy="1492250"/>
          </a:xfrm>
          <a:prstGeom prst="rect">
            <a:avLst/>
          </a:prstGeom>
          <a:gradFill>
            <a:gsLst>
              <a:gs pos="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0" rIns="0" bIns="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Photo Overlay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4568" y="357810"/>
            <a:ext cx="10507948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114800" y="1005840"/>
            <a:ext cx="7126003" cy="53086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baseline="0">
                <a:solidFill>
                  <a:srgbClr val="404040"/>
                </a:solidFill>
              </a:defRPr>
            </a:lvl1pPr>
            <a:lvl2pPr marL="457200" indent="0">
              <a:buClr>
                <a:schemeClr val="accent3"/>
              </a:buClr>
              <a:buNone/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2765-5139-47C0-805A-68FF41C06C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23"/>
          <p:cNvSpPr>
            <a:spLocks noChangeArrowheads="1"/>
          </p:cNvSpPr>
          <p:nvPr userDrawn="1"/>
        </p:nvSpPr>
        <p:spPr bwMode="auto">
          <a:xfrm>
            <a:off x="730250" y="6586538"/>
            <a:ext cx="2517775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chemeClr val="accent3"/>
                </a:solidFill>
              </a:rPr>
              <a:t>© 2016 </a:t>
            </a:r>
            <a:r>
              <a:rPr lang="en-US" altLang="en-US" sz="700" dirty="0" smtClean="0">
                <a:solidFill>
                  <a:schemeClr val="accent3"/>
                </a:solidFill>
              </a:rPr>
              <a:t>by Honeywell International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9577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58213" y="1973263"/>
            <a:ext cx="364490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 descr="Picture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9963" y="-15875"/>
            <a:ext cx="742473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5" descr="Revised_big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59325" y="1970088"/>
            <a:ext cx="367347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7" descr="Revised_big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7425" y="4057650"/>
            <a:ext cx="3644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703831" cy="5857461"/>
          </a:xfrm>
          <a:prstGeom prst="rect">
            <a:avLst/>
          </a:prstGeom>
        </p:spPr>
      </p:pic>
      <p:pic>
        <p:nvPicPr>
          <p:cNvPr id="1026" name="Picture 4" descr="Corner-01 copy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792538"/>
            <a:ext cx="121888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669463" y="6108700"/>
            <a:ext cx="189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669463" y="6097588"/>
            <a:ext cx="1895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20"/>
            <a:ext cx="12191202" cy="60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Corner-01 copy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92538"/>
            <a:ext cx="1218882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669463" y="6097588"/>
            <a:ext cx="1895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757738" y="3890963"/>
            <a:ext cx="7434262" cy="1878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7938"/>
            <a:ext cx="4665663" cy="5732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64088" y="-7938"/>
            <a:ext cx="3695700" cy="3805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547100" y="-7938"/>
            <a:ext cx="3641725" cy="3805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102" name="Picture 2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9463" y="6108700"/>
            <a:ext cx="189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 descr="Corner-01 copy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92538"/>
            <a:ext cx="121888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9463" y="6097588"/>
            <a:ext cx="1895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7938"/>
            <a:ext cx="4665663" cy="5732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757738" y="3890963"/>
            <a:ext cx="7434262" cy="1878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757738" y="-7938"/>
            <a:ext cx="7431087" cy="3805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125" name="Picture 2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9463" y="6108700"/>
            <a:ext cx="189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orner-01 copy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92538"/>
            <a:ext cx="121888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9463" y="6097588"/>
            <a:ext cx="1895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8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7938"/>
            <a:ext cx="4665663" cy="5732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757738" y="-7938"/>
            <a:ext cx="7431087" cy="5732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148" name="Picture 2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9463" y="6108700"/>
            <a:ext cx="189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orner-01 copy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92538"/>
            <a:ext cx="121888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69463" y="6097588"/>
            <a:ext cx="18954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8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rner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357188"/>
            <a:ext cx="104806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0" y="0"/>
            <a:ext cx="546100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94321EF1-E7EC-48EA-8619-FD75D235AA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7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388600" y="6519863"/>
            <a:ext cx="137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730250" y="6586538"/>
            <a:ext cx="2517775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chemeClr val="accent3"/>
                </a:solidFill>
              </a:rPr>
              <a:t>© 2016 </a:t>
            </a:r>
            <a:r>
              <a:rPr lang="en-US" altLang="en-US" sz="700" dirty="0" smtClean="0">
                <a:solidFill>
                  <a:schemeClr val="accent3"/>
                </a:solidFill>
              </a:rPr>
              <a:t>by Honeywell International Inc. All rights reserved.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75" r:id="rId1"/>
    <p:sldLayoutId id="2147493585" r:id="rId2"/>
    <p:sldLayoutId id="2147493586" r:id="rId3"/>
    <p:sldLayoutId id="2147493592" r:id="rId4"/>
    <p:sldLayoutId id="2147493576" r:id="rId5"/>
    <p:sldLayoutId id="2147493591" r:id="rId6"/>
    <p:sldLayoutId id="214749359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16-9 wTKaway.png"/>
          <p:cNvPicPr>
            <a:picLocks noChangeAspect="1"/>
          </p:cNvPicPr>
          <p:nvPr/>
        </p:nvPicPr>
        <p:blipFill rotWithShape="1">
          <a:blip r:embed="rId8" cstate="email"/>
          <a:srcRect/>
          <a:stretch/>
        </p:blipFill>
        <p:spPr bwMode="auto">
          <a:xfrm>
            <a:off x="0" y="0"/>
            <a:ext cx="122078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357188"/>
            <a:ext cx="1050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730250" y="6164263"/>
            <a:ext cx="2517775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chemeClr val="accent3"/>
                </a:solidFill>
              </a:rPr>
              <a:t>© 2016 </a:t>
            </a:r>
            <a:r>
              <a:rPr lang="en-US" altLang="en-US" sz="700" dirty="0" smtClean="0">
                <a:solidFill>
                  <a:schemeClr val="accent3"/>
                </a:solidFill>
              </a:rPr>
              <a:t>by Honeywell International Inc. All rights reserved.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0" y="0"/>
            <a:ext cx="561975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 i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CC986965-61CA-4646-B047-497CF1D8EF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87" r:id="rId1"/>
    <p:sldLayoutId id="2147493588" r:id="rId2"/>
    <p:sldLayoutId id="2147493589" r:id="rId3"/>
    <p:sldLayoutId id="2147493590" r:id="rId4"/>
    <p:sldLayoutId id="2147493593" r:id="rId5"/>
    <p:sldLayoutId id="214749359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hyperlink" Target="https://partners.honeywellaidc.com/APP_ad_marketing_campaigns.asp?M_CAMPAIGN_GROUP=Media%20Packag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65438" y="6223000"/>
            <a:ext cx="6616700" cy="254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Channel Partner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65438" y="5959475"/>
            <a:ext cx="6616700" cy="2508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200" dirty="0"/>
              <a:t>Dolphin</a:t>
            </a:r>
            <a:r>
              <a:rPr lang="en-US" sz="1400" baseline="60000" dirty="0">
                <a:latin typeface="Arial Black" panose="020B0A04020102020204" pitchFamily="34" charset="0"/>
              </a:rPr>
              <a:t>®</a:t>
            </a:r>
            <a:r>
              <a:rPr lang="en-US" sz="2200" dirty="0"/>
              <a:t> </a:t>
            </a:r>
            <a:r>
              <a:rPr lang="en-US" sz="2200" dirty="0" smtClean="0"/>
              <a:t>CT50h – </a:t>
            </a:r>
            <a:r>
              <a:rPr lang="en-US" sz="2200" dirty="0"/>
              <a:t>Mobile Computer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6700" y="5949950"/>
            <a:ext cx="2482850" cy="2365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Doug Brown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6700" y="6199188"/>
            <a:ext cx="2482850" cy="2492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February 23,2016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Pricing, SKU’s, and Accessories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 smtClean="0"/>
              <a:t>CT50L0N-CS13SFH</a:t>
            </a:r>
            <a:r>
              <a:rPr lang="en-US" dirty="0" smtClean="0"/>
              <a:t> – List $2,149 - </a:t>
            </a:r>
            <a:r>
              <a:rPr lang="en-US" sz="1400" dirty="0" smtClean="0"/>
              <a:t>Android </a:t>
            </a:r>
            <a:r>
              <a:rPr lang="en-US" sz="1400" dirty="0"/>
              <a:t>4.4.4 KitKat/GMS, 802.11 a/b/g/n/ac, 1D/2D Imager (N6600), 2.26 GHz Quad-core, 2GB/16GB Memory, 8MP Camera, BT 4.0, NFC, Battery 4,040 </a:t>
            </a:r>
            <a:r>
              <a:rPr lang="en-US" sz="1400" dirty="0" err="1"/>
              <a:t>mAh</a:t>
            </a:r>
            <a:r>
              <a:rPr lang="en-US" sz="1400" dirty="0"/>
              <a:t>, </a:t>
            </a:r>
            <a:r>
              <a:rPr lang="en-US" sz="1400" b="1" dirty="0">
                <a:solidFill>
                  <a:srgbClr val="FF0000"/>
                </a:solidFill>
              </a:rPr>
              <a:t>U.S. FCC</a:t>
            </a:r>
            <a:r>
              <a:rPr lang="en-US" sz="1400" dirty="0"/>
              <a:t>, Healthcare </a:t>
            </a:r>
            <a:endParaRPr lang="en-US" sz="1400" dirty="0" smtClean="0"/>
          </a:p>
          <a:p>
            <a:r>
              <a:rPr lang="en-US" b="1" dirty="0" smtClean="0"/>
              <a:t>CT50L0N-CS13SEH</a:t>
            </a:r>
            <a:r>
              <a:rPr lang="en-US" dirty="0" smtClean="0"/>
              <a:t> – List $2,149 - </a:t>
            </a:r>
            <a:r>
              <a:rPr lang="en-US" sz="1400" dirty="0" smtClean="0"/>
              <a:t>Android </a:t>
            </a:r>
            <a:r>
              <a:rPr lang="en-US" sz="1400" dirty="0"/>
              <a:t>4.4.4 KitKat/GMS, 802.11 a/b/g/n/ac, 1D/2D Imager (N6600), 2.26 GHz Quad-core, 2GB/16GB Memory, 8MP Camera, BT 4.0, NFC, Battery 4,040 </a:t>
            </a:r>
            <a:r>
              <a:rPr lang="en-US" sz="1400" dirty="0" err="1"/>
              <a:t>mAh</a:t>
            </a:r>
            <a:r>
              <a:rPr lang="en-US" sz="1400" dirty="0"/>
              <a:t>, </a:t>
            </a:r>
            <a:r>
              <a:rPr lang="en-US" sz="1400" b="1" dirty="0">
                <a:solidFill>
                  <a:srgbClr val="FF0000"/>
                </a:solidFill>
              </a:rPr>
              <a:t>EU</a:t>
            </a:r>
            <a:r>
              <a:rPr lang="en-US" sz="1400" dirty="0"/>
              <a:t>, Healthcare </a:t>
            </a:r>
            <a:r>
              <a:rPr lang="en-US" sz="1400" dirty="0" smtClean="0"/>
              <a:t>Version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2400" b="1" dirty="0" smtClean="0"/>
              <a:t>Accessories</a:t>
            </a:r>
          </a:p>
          <a:p>
            <a:r>
              <a:rPr lang="en-US" b="1" dirty="0" smtClean="0"/>
              <a:t>318-055-002 – List $95 –</a:t>
            </a:r>
            <a:r>
              <a:rPr lang="en-US" sz="1400" dirty="0" smtClean="0"/>
              <a:t> CT50h Replacement battery (note this is disinfectant ready plastics)</a:t>
            </a:r>
          </a:p>
          <a:p>
            <a:r>
              <a:rPr lang="en-US" dirty="0" smtClean="0"/>
              <a:t>New Belt Clip accessory still in development</a:t>
            </a:r>
          </a:p>
          <a:p>
            <a:r>
              <a:rPr lang="en-US" dirty="0" smtClean="0"/>
              <a:t>All existing CT50 accessories are available but not always used in a hospital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666A7-E2BE-462A-A556-68E1E0EC08B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76954" y="3804294"/>
            <a:ext cx="10183173" cy="2522805"/>
            <a:chOff x="551727" y="1828800"/>
            <a:chExt cx="11088546" cy="3433698"/>
          </a:xfrm>
        </p:grpSpPr>
        <p:grpSp>
          <p:nvGrpSpPr>
            <p:cNvPr id="11" name="Group 10"/>
            <p:cNvGrpSpPr/>
            <p:nvPr/>
          </p:nvGrpSpPr>
          <p:grpSpPr>
            <a:xfrm>
              <a:off x="551727" y="2125143"/>
              <a:ext cx="5262637" cy="2951255"/>
              <a:chOff x="551727" y="2125143"/>
              <a:chExt cx="5262637" cy="295125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51727" y="2432148"/>
                <a:ext cx="2605346" cy="2644211"/>
                <a:chOff x="714241" y="1579504"/>
                <a:chExt cx="2605346" cy="2644211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4241" y="1579504"/>
                  <a:ext cx="2605345" cy="1935936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714241" y="3749674"/>
                  <a:ext cx="2605346" cy="474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45720" rIns="0" bIns="45720" rtlCol="0">
                  <a:spAutoFit/>
                </a:bodyPr>
                <a:lstStyle/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300"/>
                    </a:spcAft>
                    <a:buSzPct val="100000"/>
                  </a:pPr>
                  <a:r>
                    <a:rPr lang="en-US" sz="1400" b="1" strike="noStrike" kern="0" cap="none" spc="0" baseline="0" dirty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QUAD BATTERY</a:t>
                  </a:r>
                  <a:r>
                    <a:rPr lang="en-US" sz="1400" b="1" strike="noStrike" kern="0" cap="none" spc="0" dirty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 CHARGER</a:t>
                  </a:r>
                </a:p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0"/>
                    </a:spcAft>
                    <a:buSzPct val="100000"/>
                  </a:pPr>
                  <a:r>
                    <a:rPr lang="en-US" sz="1400" dirty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</a:rPr>
                    <a:t>CT50-QBC-1</a:t>
                  </a:r>
                  <a:endParaRPr lang="en-US" sz="1400" b="1" strike="noStrike" kern="0" cap="none" spc="0" baseline="0" dirty="0" smtClean="0">
                    <a:gradFill>
                      <a:gsLst>
                        <a:gs pos="100000">
                          <a:srgbClr val="404040"/>
                        </a:gs>
                        <a:gs pos="417">
                          <a:srgbClr val="404040"/>
                        </a:gs>
                      </a:gsLst>
                      <a:lin ang="0" scaled="1"/>
                    </a:gradFill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317607" y="2125143"/>
                <a:ext cx="2496757" cy="2951255"/>
                <a:chOff x="3989671" y="1272499"/>
                <a:chExt cx="2496757" cy="2951255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998274" y="1272499"/>
                  <a:ext cx="2488154" cy="2242941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3989671" y="3749713"/>
                  <a:ext cx="2488154" cy="474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45720" rIns="0" bIns="45720" rtlCol="0">
                  <a:spAutoFit/>
                </a:bodyPr>
                <a:lstStyle/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300"/>
                    </a:spcAft>
                    <a:buSzPct val="100000"/>
                  </a:pPr>
                  <a:r>
                    <a:rPr lang="en-US" sz="1400" b="1" strike="noStrike" kern="0" cap="none" spc="0" baseline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CHARGE</a:t>
                  </a:r>
                  <a:r>
                    <a:rPr lang="en-US" sz="1400" b="1" strike="noStrike" kern="0" cap="none" spc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 BASE </a:t>
                  </a:r>
                </a:p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0"/>
                    </a:spcAft>
                    <a:buSzPct val="100000"/>
                  </a:pPr>
                  <a:r>
                    <a:rPr lang="en-US" sz="140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</a:rPr>
                    <a:t>CT50-CB-1</a:t>
                  </a:r>
                  <a:endParaRPr lang="en-US" sz="1400" b="1" strike="noStrike" kern="0" cap="none" spc="0" baseline="0" dirty="0" smtClean="0">
                    <a:gradFill>
                      <a:gsLst>
                        <a:gs pos="100000">
                          <a:srgbClr val="404040"/>
                        </a:gs>
                        <a:gs pos="417">
                          <a:srgbClr val="404040"/>
                        </a:gs>
                      </a:gsLst>
                      <a:lin ang="0" scaled="1"/>
                    </a:gradFill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6286949" y="2360634"/>
              <a:ext cx="5353324" cy="2901864"/>
              <a:chOff x="6286949" y="2360634"/>
              <a:chExt cx="5353324" cy="290186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0037902" y="2739693"/>
                <a:ext cx="1602371" cy="2336664"/>
                <a:chOff x="10589629" y="1887049"/>
                <a:chExt cx="1602371" cy="2336664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589629" y="1887049"/>
                  <a:ext cx="1602371" cy="1628391"/>
                </a:xfrm>
                <a:prstGeom prst="rect">
                  <a:avLst/>
                </a:prstGeom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10695230" y="3749672"/>
                  <a:ext cx="1496770" cy="474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45720" rIns="0" bIns="45720" rtlCol="0">
                  <a:spAutoFit/>
                </a:bodyPr>
                <a:lstStyle/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300"/>
                    </a:spcAft>
                    <a:buSzPct val="100000"/>
                  </a:pPr>
                  <a:r>
                    <a:rPr lang="en-US" sz="1400" b="1" strike="noStrike" kern="0" cap="none" spc="0" baseline="0" dirty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USB ADAPTER</a:t>
                  </a:r>
                  <a:endParaRPr lang="en-US" sz="1400" b="1" strike="noStrike" kern="0" cap="none" spc="0" dirty="0" smtClean="0">
                    <a:gradFill>
                      <a:gsLst>
                        <a:gs pos="100000">
                          <a:srgbClr val="404040"/>
                        </a:gs>
                        <a:gs pos="417">
                          <a:srgbClr val="404040"/>
                        </a:gs>
                      </a:gsLst>
                      <a:lin ang="0" scaled="1"/>
                    </a:gradFill>
                    <a:uFillTx/>
                    <a:latin typeface="Arial"/>
                    <a:cs typeface="+mn-cs"/>
                  </a:endParaRPr>
                </a:p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0"/>
                    </a:spcAft>
                    <a:buSzPct val="100000"/>
                  </a:pPr>
                  <a:r>
                    <a:rPr lang="en-US" sz="1400" dirty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</a:rPr>
                    <a:t>CT50-USB</a:t>
                  </a:r>
                  <a:endParaRPr lang="en-US" sz="1400" b="1" strike="noStrike" kern="0" cap="none" spc="0" baseline="0" dirty="0" smtClean="0">
                    <a:gradFill>
                      <a:gsLst>
                        <a:gs pos="100000">
                          <a:srgbClr val="404040"/>
                        </a:gs>
                        <a:gs pos="417">
                          <a:srgbClr val="404040"/>
                        </a:gs>
                      </a:gsLst>
                      <a:lin ang="0" scaled="1"/>
                    </a:gradFill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286949" y="2360634"/>
                <a:ext cx="2105615" cy="2715725"/>
                <a:chOff x="7168028" y="1507990"/>
                <a:chExt cx="2105615" cy="2715725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68028" y="1507990"/>
                  <a:ext cx="2105614" cy="2007450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7168029" y="3749674"/>
                  <a:ext cx="2105614" cy="474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45720" rIns="0" bIns="45720" rtlCol="0">
                  <a:spAutoFit/>
                </a:bodyPr>
                <a:lstStyle/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300"/>
                    </a:spcAft>
                    <a:buSzPct val="100000"/>
                  </a:pPr>
                  <a:r>
                    <a:rPr lang="en-US" sz="1400" b="1" strike="noStrike" kern="0" cap="none" spc="0" baseline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eHOMEBASE</a:t>
                  </a:r>
                  <a:r>
                    <a:rPr lang="en-US" sz="1400" b="1" kern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latin typeface="Arial"/>
                      <a:cs typeface="+mn-cs"/>
                    </a:rPr>
                    <a:t> </a:t>
                  </a:r>
                </a:p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0"/>
                    </a:spcAft>
                    <a:buSzPct val="100000"/>
                  </a:pPr>
                  <a:r>
                    <a:rPr lang="en-US" sz="140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</a:rPr>
                    <a:t>CT50-EB-1</a:t>
                  </a:r>
                  <a:endParaRPr lang="en-US" sz="1400" b="1" strike="noStrike" kern="0" cap="none" spc="0" baseline="0" dirty="0" smtClean="0">
                    <a:gradFill>
                      <a:gsLst>
                        <a:gs pos="100000">
                          <a:srgbClr val="404040"/>
                        </a:gs>
                        <a:gs pos="417">
                          <a:srgbClr val="404040"/>
                        </a:gs>
                      </a:gsLst>
                      <a:lin ang="0" scaled="1"/>
                    </a:gradFill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542213" y="3022045"/>
                <a:ext cx="1346040" cy="2240453"/>
                <a:chOff x="9349190" y="2169401"/>
                <a:chExt cx="1346040" cy="2240453"/>
              </a:xfrm>
            </p:grpSpPr>
            <p:pic>
              <p:nvPicPr>
                <p:cNvPr id="17" name="Picture 2" descr="http://shop.mobilenations.com/images/product_images/accessories/additional_images/19748/large/1.jpg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49190" y="2169401"/>
                  <a:ext cx="1346039" cy="13460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9349190" y="3749673"/>
                  <a:ext cx="1346040" cy="6601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45720" rIns="0" bIns="45720" rtlCol="0">
                  <a:spAutoFit/>
                </a:bodyPr>
                <a:lstStyle/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300"/>
                    </a:spcAft>
                    <a:buSzPct val="100000"/>
                  </a:pPr>
                  <a:r>
                    <a:rPr lang="en-US" sz="1400" b="1" strike="noStrike" kern="0" cap="none" spc="0" baseline="0" dirty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BELT CLIP</a:t>
                  </a:r>
                </a:p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0"/>
                    </a:spcAft>
                    <a:buSzPct val="100000"/>
                  </a:pPr>
                  <a:r>
                    <a:rPr lang="en-US" sz="1400" dirty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</a:rPr>
                    <a:t>CT50-BC</a:t>
                  </a:r>
                </a:p>
                <a:p>
                  <a:pPr marL="114300" indent="-114300" algn="ctr" fontAlgn="auto">
                    <a:lnSpc>
                      <a:spcPct val="70000"/>
                    </a:lnSpc>
                    <a:spcBef>
                      <a:spcPts val="300"/>
                    </a:spcBef>
                    <a:spcAft>
                      <a:spcPts val="0"/>
                    </a:spcAft>
                    <a:buSzPct val="100000"/>
                  </a:pPr>
                  <a:r>
                    <a:rPr lang="en-US" sz="1400" i="1" strike="noStrike" kern="0" cap="none" spc="0" baseline="0" dirty="0" smtClean="0">
                      <a:gradFill>
                        <a:gsLst>
                          <a:gs pos="100000">
                            <a:srgbClr val="404040"/>
                          </a:gs>
                          <a:gs pos="417">
                            <a:srgbClr val="404040"/>
                          </a:gs>
                        </a:gsLst>
                        <a:lin ang="0" scaled="1"/>
                      </a:gradFill>
                      <a:uFillTx/>
                      <a:latin typeface="Arial"/>
                      <a:cs typeface="+mn-cs"/>
                    </a:rPr>
                    <a:t>(future)</a:t>
                  </a:r>
                </a:p>
              </p:txBody>
            </p:sp>
          </p:grpSp>
        </p:grpSp>
        <p:cxnSp>
          <p:nvCxnSpPr>
            <p:cNvPr id="13" name="Straight Connector 12"/>
            <p:cNvCxnSpPr/>
            <p:nvPr/>
          </p:nvCxnSpPr>
          <p:spPr bwMode="auto">
            <a:xfrm>
              <a:off x="6124800" y="1828800"/>
              <a:ext cx="0" cy="342900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</p:spTree>
    <p:extLst>
      <p:ext uri="{BB962C8B-B14F-4D97-AF65-F5344CB8AC3E}">
        <p14:creationId xmlns:p14="http://schemas.microsoft.com/office/powerpoint/2010/main" val="5645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ISV Certification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56904"/>
              </p:ext>
            </p:extLst>
          </p:nvPr>
        </p:nvGraphicFramePr>
        <p:xfrm>
          <a:off x="714240" y="1056069"/>
          <a:ext cx="10931660" cy="5280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620"/>
                <a:gridCol w="2306181"/>
                <a:gridCol w="4067593"/>
                <a:gridCol w="2887266"/>
              </a:tblGrid>
              <a:tr h="570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ISV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Solution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tx1"/>
                    </a:solidFill>
                  </a:tcPr>
                </a:tc>
              </a:tr>
              <a:tr h="509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EPIC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EMR/ISV only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Rover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Complete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</a:tr>
              <a:tr h="533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Cerner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EMR/Reseller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CareAware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Connect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Process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7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Voalte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Voice/Reseller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Voalte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Platform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 Process </a:t>
                      </a:r>
                      <a:r>
                        <a:rPr lang="en-US" sz="1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</a:t>
                      </a:r>
                      <a:r>
                        <a:rPr lang="en-US" sz="18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press release @ HIMSS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</a:tr>
              <a:tr h="509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Cisco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Voice/ISV only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Jabber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Complete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9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Allscripts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EMR/Reseller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Sunrise Mobile Care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 process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</a:tr>
              <a:tr h="492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Extensions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Alarm/ISV only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Engage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In Process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9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Sunquest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LAB/ISV only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Collection Manager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 process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</a:tr>
              <a:tr h="509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Vocera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Voice/ISV only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Vocera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Connect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Needs Opportunity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9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Iatric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LAB/ISV only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Mobilab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Needs Opportunity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Materials Reinforce Value, Applications &amp; More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tabLst>
                <a:tab pos="5829300" algn="l"/>
              </a:tabLst>
            </a:pPr>
            <a:r>
              <a:rPr lang="en-US" dirty="0" smtClean="0"/>
              <a:t>Sales Kit Available for Download on </a:t>
            </a:r>
            <a:r>
              <a:rPr lang="en-US" u="sng" dirty="0" smtClean="0">
                <a:solidFill>
                  <a:schemeClr val="bg1">
                    <a:lumMod val="95000"/>
                  </a:schemeClr>
                </a:solidFill>
                <a:uFill>
                  <a:solidFill>
                    <a:schemeClr val="bg1"/>
                  </a:solidFill>
                </a:uFill>
                <a:hlinkClick r:id="rId2"/>
              </a:rPr>
              <a:t>Performance Partner Portal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1703" y="951174"/>
            <a:ext cx="2178998" cy="282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9055" y="4183927"/>
            <a:ext cx="3451745" cy="19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734" y="4213947"/>
            <a:ext cx="3639733" cy="195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8418642" y="1053352"/>
            <a:ext cx="2814508" cy="2170746"/>
            <a:chOff x="1105469" y="2916853"/>
            <a:chExt cx="6469039" cy="47218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105469" y="2916853"/>
              <a:ext cx="6469039" cy="3452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105469" y="4849767"/>
              <a:ext cx="6469039" cy="2788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9106169" y="1650913"/>
            <a:ext cx="2538238" cy="2168044"/>
            <a:chOff x="-145090" y="3833009"/>
            <a:chExt cx="6461800" cy="5540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-145090" y="3833009"/>
              <a:ext cx="6428097" cy="3024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-108081" y="6807200"/>
              <a:ext cx="6424791" cy="256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387474" y="4216630"/>
            <a:ext cx="2579438" cy="81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068818" y="5075311"/>
            <a:ext cx="3898094" cy="105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186522" y="3850731"/>
            <a:ext cx="1515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Data Sheet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47430" y="3850563"/>
            <a:ext cx="1515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Accessory Guide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5758" y="6140664"/>
            <a:ext cx="219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Feature Overview Video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20356" y="6132068"/>
            <a:ext cx="2608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Sales Presentations/ Playbook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942754" y="6127796"/>
            <a:ext cx="219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Digital Banner Ads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09423" y="3813807"/>
            <a:ext cx="219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Solutions Brochure</a:t>
            </a:r>
            <a:endParaRPr lang="en-US" sz="12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377518" y="969963"/>
            <a:ext cx="2164009" cy="282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13937" y="968085"/>
            <a:ext cx="2195013" cy="2825496"/>
          </a:xfrm>
          <a:prstGeom prst="rect">
            <a:avLst/>
          </a:prstGeom>
          <a:noFill/>
          <a:ln w="9525">
            <a:solidFill>
              <a:schemeClr val="accent1">
                <a:alpha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9095523" y="3812631"/>
            <a:ext cx="219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Launch </a:t>
            </a:r>
            <a:r>
              <a:rPr lang="en-US" sz="1200" b="1" dirty="0" err="1" smtClean="0"/>
              <a:t>Eblasts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9855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from Honeywell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Generating Demand for S&amp;PS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45886" y="1087665"/>
          <a:ext cx="10617198" cy="497930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45863"/>
                <a:gridCol w="1290646"/>
                <a:gridCol w="1407977"/>
                <a:gridCol w="1525309"/>
                <a:gridCol w="1407977"/>
                <a:gridCol w="1407977"/>
                <a:gridCol w="1431449"/>
              </a:tblGrid>
              <a:tr h="508869"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Q1 2016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3C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3C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3C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3C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3C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3C3C"/>
                    </a:solidFill>
                  </a:tcPr>
                </a:tc>
              </a:tr>
              <a:tr h="1320470">
                <a:tc>
                  <a:txBody>
                    <a:bodyPr/>
                    <a:lstStyle/>
                    <a:p>
                      <a:pPr marL="9144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</a:rPr>
                        <a:t>Product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4983">
                <a:tc>
                  <a:txBody>
                    <a:bodyPr/>
                    <a:lstStyle/>
                    <a:p>
                      <a:pPr marL="9144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</a:rPr>
                        <a:t>Marketing/PR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4983">
                <a:tc>
                  <a:txBody>
                    <a:bodyPr/>
                    <a:lstStyle/>
                    <a:p>
                      <a:pPr marL="9144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Events</a:t>
                      </a:r>
                      <a:endParaRPr lang="en-US" sz="1400" b="1" kern="1200" dirty="0" smtClean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5700485" y="3048001"/>
            <a:ext cx="1335316" cy="6223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00485" y="1748061"/>
            <a:ext cx="1335316" cy="1007839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Disty</a:t>
            </a: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Stocking Orders;</a:t>
            </a:r>
          </a:p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Pricing/</a:t>
            </a:r>
          </a:p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Skus</a:t>
            </a: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Loaded</a:t>
            </a:r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4998" y="3733945"/>
            <a:ext cx="1320803" cy="596755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Dolphin CT50H Press Release</a:t>
            </a:r>
            <a:endParaRPr lang="en-US" sz="12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199084" y="3048000"/>
            <a:ext cx="3849916" cy="12827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Healthcare Demand-Gen Program</a:t>
            </a:r>
            <a:endParaRPr lang="en-US" sz="12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199084" y="1722661"/>
            <a:ext cx="1511301" cy="1033239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Production Begins</a:t>
            </a:r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216401" y="1760761"/>
            <a:ext cx="1409699" cy="1020539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Dolphin CT50H</a:t>
            </a:r>
          </a:p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BDU Units Available</a:t>
            </a:r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870201" y="1748061"/>
            <a:ext cx="1295399" cy="1033239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 Certification with CT50 Units</a:t>
            </a:r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7699" y="3136900"/>
            <a:ext cx="128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Disty</a:t>
            </a:r>
            <a:r>
              <a:rPr lang="en-US" sz="1200" dirty="0" smtClean="0"/>
              <a:t>/ Partner Webinar Events 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2893786" y="3048000"/>
            <a:ext cx="2719614" cy="6223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Telesales/ Appt Setting Campaign</a:t>
            </a:r>
            <a:endParaRPr lang="en-US" sz="12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893786" y="3733800"/>
            <a:ext cx="2719614" cy="6223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Inside Marketing Campaign targeting IDNs</a:t>
            </a:r>
            <a:endParaRPr lang="en-US" sz="12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727698" y="4737100"/>
            <a:ext cx="1282701" cy="1041400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HIMMS</a:t>
            </a:r>
          </a:p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2/29-3/4</a:t>
            </a:r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175498" y="4737100"/>
            <a:ext cx="1282701" cy="1041400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ANIA </a:t>
            </a:r>
          </a:p>
          <a:p>
            <a:pPr algn="ctr" defTabSz="126800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4/21-4/23</a:t>
            </a:r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4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Doug.brown@Honeywell.com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517313" y="0"/>
            <a:ext cx="674687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8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Honeywell Healthcare Mobility Portfolio Progresses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14568" y="1005840"/>
            <a:ext cx="10507947" cy="1009227"/>
          </a:xfrm>
        </p:spPr>
        <p:txBody>
          <a:bodyPr/>
          <a:lstStyle/>
          <a:p>
            <a:r>
              <a:rPr lang="en-US" sz="1900" b="1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CT50h IS A TRUE CONVERGED DEVICE</a:t>
            </a:r>
            <a:r>
              <a:rPr lang="en-US" sz="19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 </a:t>
            </a:r>
          </a:p>
          <a:p>
            <a:r>
              <a:rPr lang="en-US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Converging </a:t>
            </a:r>
            <a:r>
              <a:rPr lang="en-US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Voice, EMR Data, Barcode, and Smartphone </a:t>
            </a:r>
            <a:r>
              <a:rPr lang="en-US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computing</a:t>
            </a:r>
            <a:endParaRPr lang="en-US" dirty="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70" y="2240665"/>
            <a:ext cx="1014807" cy="1655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75" y="2405867"/>
            <a:ext cx="1082921" cy="1481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80" y="2455368"/>
            <a:ext cx="1392000" cy="1484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73" y="2027159"/>
            <a:ext cx="814106" cy="185942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53" y="1855825"/>
            <a:ext cx="789330" cy="203552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0" y="2027159"/>
            <a:ext cx="1116191" cy="19047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37" y="2493600"/>
            <a:ext cx="916781" cy="1408176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9695558" y="2387291"/>
            <a:ext cx="2057400" cy="3367195"/>
            <a:chOff x="9435991" y="2707033"/>
            <a:chExt cx="2057400" cy="3367195"/>
          </a:xfrm>
        </p:grpSpPr>
        <p:sp>
          <p:nvSpPr>
            <p:cNvPr id="10" name="Rectangle 9"/>
            <p:cNvSpPr/>
            <p:nvPr/>
          </p:nvSpPr>
          <p:spPr bwMode="auto">
            <a:xfrm>
              <a:off x="9435991" y="2707033"/>
              <a:ext cx="2057400" cy="3367195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/>
                </a:gs>
              </a:gsLst>
              <a:lin ang="5400000" scaled="0"/>
            </a:gradFill>
            <a:ln w="12699" cap="sq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486" tIns="44449" rIns="90486" bIns="182880" numCol="1" rtlCol="0" anchor="b" anchorCtr="0" compatLnSpc="1">
              <a:prstTxWarp prst="textNoShape">
                <a:avLst/>
              </a:prstTxWarp>
            </a:bodyPr>
            <a:lstStyle/>
            <a:p>
              <a:pPr lvl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smtClean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</a:rPr>
                <a:t>CT50h</a:t>
              </a:r>
            </a:p>
            <a:p>
              <a:pPr lvl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smtClean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</a:rPr>
                <a:t>Full-touch Smartphone</a:t>
              </a:r>
              <a:endPara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040" y="2991018"/>
              <a:ext cx="1257303" cy="2346965"/>
            </a:xfrm>
            <a:prstGeom prst="rect">
              <a:avLst/>
            </a:prstGeom>
          </p:spPr>
        </p:pic>
      </p:grpSp>
      <p:sp>
        <p:nvSpPr>
          <p:cNvPr id="8" name="Pentagon 7"/>
          <p:cNvSpPr/>
          <p:nvPr/>
        </p:nvSpPr>
        <p:spPr bwMode="auto">
          <a:xfrm>
            <a:off x="602344" y="4032356"/>
            <a:ext cx="9114970" cy="511816"/>
          </a:xfrm>
          <a:prstGeom prst="homePlate">
            <a:avLst/>
          </a:prstGeom>
          <a:gradFill flip="none" rotWithShape="1">
            <a:gsLst>
              <a:gs pos="41262">
                <a:srgbClr val="FCD6AF"/>
              </a:gs>
              <a:gs pos="40848">
                <a:srgbClr val="FCD6AF"/>
              </a:gs>
              <a:gs pos="100000">
                <a:schemeClr val="accent4">
                  <a:lumMod val="60000"/>
                  <a:lumOff val="40000"/>
                </a:schemeClr>
              </a:gs>
              <a:gs pos="417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en-US" sz="2000" b="1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25535" y="4119440"/>
            <a:ext cx="1085554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Dolphin </a:t>
            </a:r>
            <a:r>
              <a:rPr lang="en-U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7600</a:t>
            </a:r>
            <a:endParaRPr lang="en-US" sz="1200" kern="0">
              <a:gradFill>
                <a:gsLst>
                  <a:gs pos="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Arial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28875" y="4119440"/>
            <a:ext cx="108292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Dolphin </a:t>
            </a:r>
            <a:r>
              <a:rPr lang="en-U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97hc</a:t>
            </a:r>
            <a:endParaRPr lang="en-US" sz="1200" kern="0">
              <a:gradFill>
                <a:gsLst>
                  <a:gs pos="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Arial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11682" y="4119440"/>
            <a:ext cx="163116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Captuvo SL 22/42 </a:t>
            </a:r>
            <a:r>
              <a:rPr lang="es-E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hc</a:t>
            </a:r>
          </a:p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iOS </a:t>
            </a:r>
            <a:r>
              <a:rPr lang="es-E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Sleds</a:t>
            </a:r>
            <a:endParaRPr lang="en-US" sz="1200" kern="0">
              <a:gradFill>
                <a:gsLst>
                  <a:gs pos="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Arial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92358" y="4119440"/>
            <a:ext cx="124745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Dolphin </a:t>
            </a:r>
            <a:r>
              <a:rPr lang="en-U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9900hc</a:t>
            </a:r>
            <a:endParaRPr lang="en-US" sz="1200" kern="0">
              <a:gradFill>
                <a:gsLst>
                  <a:gs pos="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Arial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48396" y="4119440"/>
            <a:ext cx="128272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Dolphin </a:t>
            </a:r>
            <a:r>
              <a:rPr lang="en-U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99EXhc</a:t>
            </a:r>
            <a:endParaRPr lang="en-US" sz="1200" kern="0">
              <a:gradFill>
                <a:gsLst>
                  <a:gs pos="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Arial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6879" y="4119440"/>
            <a:ext cx="1085554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Dolphin 9950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20377" y="4119440"/>
            <a:ext cx="124745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ker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Dolphin </a:t>
            </a:r>
            <a:r>
              <a:rPr lang="en-US" sz="1200" kern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Arial"/>
                <a:cs typeface="+mn-cs"/>
              </a:rPr>
              <a:t>7800hc</a:t>
            </a:r>
            <a:endParaRPr lang="en-US" sz="1200" kern="0">
              <a:gradFill>
                <a:gsLst>
                  <a:gs pos="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Arial"/>
              <a:cs typeface="+mn-cs"/>
            </a:endParaRPr>
          </a:p>
        </p:txBody>
      </p:sp>
      <p:pic>
        <p:nvPicPr>
          <p:cNvPr id="2050" name="Picture 2" descr="http://pngimg.com/upload/laptop_PNG590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57" y="4801359"/>
            <a:ext cx="2327272" cy="178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honeywellaidc.com/CatalogImages/enhancedxenon1902h_01_larg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95" y="4801056"/>
            <a:ext cx="1460934" cy="14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usiness-and-science.de/wp-content/uploads/2015/06/smartphon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26" y="4837587"/>
            <a:ext cx="2197881" cy="17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us 1"/>
          <p:cNvSpPr/>
          <p:nvPr/>
        </p:nvSpPr>
        <p:spPr>
          <a:xfrm>
            <a:off x="3821329" y="5409713"/>
            <a:ext cx="720691" cy="689547"/>
          </a:xfrm>
          <a:prstGeom prst="mathPlus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34" name="Plus 33"/>
          <p:cNvSpPr/>
          <p:nvPr/>
        </p:nvSpPr>
        <p:spPr>
          <a:xfrm>
            <a:off x="5765729" y="5409713"/>
            <a:ext cx="720691" cy="689547"/>
          </a:xfrm>
          <a:prstGeom prst="mathPlus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3" name="Equal 2"/>
          <p:cNvSpPr/>
          <p:nvPr/>
        </p:nvSpPr>
        <p:spPr>
          <a:xfrm>
            <a:off x="8170077" y="5409713"/>
            <a:ext cx="809178" cy="689547"/>
          </a:xfrm>
          <a:prstGeom prst="mathEqual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505" y="357809"/>
            <a:ext cx="10669812" cy="498611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Healthcare Trends Diving Smartphones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45914" y="173442"/>
            <a:ext cx="675217" cy="5048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fld id="{58E27D68-75D7-1046-B88F-55C44A5ED9A6}" type="slidenum">
              <a:rPr lang="en-US" altLang="en-US" sz="1100" b="1" smtClean="0">
                <a:solidFill>
                  <a:schemeClr val="bg1"/>
                </a:solidFill>
                <a:latin typeface="HelveticaNeue MediumCond" charset="0"/>
              </a:rPr>
              <a:pPr eaLnBrk="1" hangingPunct="1">
                <a:defRPr/>
              </a:pPr>
              <a:t>2</a:t>
            </a:fld>
            <a:endParaRPr lang="en-US" altLang="en-US" sz="1100" b="1" dirty="0">
              <a:solidFill>
                <a:schemeClr val="bg1"/>
              </a:solidFill>
              <a:latin typeface="HelveticaNeue MediumCond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84199" y="2775757"/>
            <a:ext cx="6400800" cy="1820863"/>
          </a:xfrm>
          <a:prstGeom prst="rect">
            <a:avLst/>
          </a:prstGeom>
        </p:spPr>
        <p:txBody>
          <a:bodyPr lIns="91420" tIns="45718" rIns="91420" bIns="45718">
            <a:normAutofit/>
          </a:bodyPr>
          <a:lstStyle>
            <a:lvl1pPr marL="169822" indent="-169822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083" indent="-169822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804663" indent="-177760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201439" indent="-168234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-"/>
              <a:defRPr sz="15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1718836" indent="-177760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3973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0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6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8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Alarm Fatigue – Government Mandate to address in 2016</a:t>
            </a:r>
          </a:p>
          <a:p>
            <a:r>
              <a:rPr lang="en-US" sz="1800" dirty="0"/>
              <a:t>Clinicians are faced with a overwhelming number of alarms and alerts from the medical devices attached to patients</a:t>
            </a:r>
          </a:p>
          <a:p>
            <a:pPr lvl="1"/>
            <a:r>
              <a:rPr lang="en-US" sz="1700" dirty="0"/>
              <a:t>Honeywell provides the tools to manage clinical alarms and alerts in a more human friendly way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84198" y="4716463"/>
            <a:ext cx="6569955" cy="1820863"/>
          </a:xfrm>
          <a:prstGeom prst="rect">
            <a:avLst/>
          </a:prstGeom>
        </p:spPr>
        <p:txBody>
          <a:bodyPr lIns="91420" tIns="45718" rIns="91420" bIns="45718">
            <a:normAutofit/>
          </a:bodyPr>
          <a:lstStyle>
            <a:lvl1pPr marL="169822" indent="-169822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083" indent="-169822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804663" indent="-177760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201439" indent="-168234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-"/>
              <a:defRPr sz="15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1718836" indent="-177760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3973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0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6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8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Care Team Collaboration </a:t>
            </a:r>
            <a:endParaRPr lang="en-US" sz="1800" b="1" dirty="0" smtClean="0">
              <a:solidFill>
                <a:schemeClr val="tx2"/>
              </a:solidFill>
            </a:endParaRPr>
          </a:p>
          <a:p>
            <a:r>
              <a:rPr lang="en-US" sz="1800" dirty="0" smtClean="0"/>
              <a:t>Hospitals are replacing old VOIP systems with smartphones</a:t>
            </a:r>
            <a:endParaRPr lang="en-US" sz="1800" dirty="0"/>
          </a:p>
          <a:p>
            <a:pPr lvl="1"/>
            <a:r>
              <a:rPr lang="en-US" sz="1700" dirty="0"/>
              <a:t>Honeywell nursing Smartphone's will be at the core of care  team communication and information sharing</a:t>
            </a:r>
          </a:p>
        </p:txBody>
      </p:sp>
      <p:pic>
        <p:nvPicPr>
          <p:cNvPr id="9" name="Picture 8" descr="CT50_Healthcare_16_6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4"/>
          <a:stretch/>
        </p:blipFill>
        <p:spPr>
          <a:xfrm>
            <a:off x="0" y="0"/>
            <a:ext cx="4224421" cy="685800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 noGrp="1"/>
          </p:cNvSpPr>
          <p:nvPr>
            <p:ph type="body" sz="quarter" idx="10"/>
          </p:nvPr>
        </p:nvSpPr>
        <p:spPr>
          <a:xfrm>
            <a:off x="4633469" y="976263"/>
            <a:ext cx="6671412" cy="1231140"/>
          </a:xfrm>
          <a:prstGeom prst="rect">
            <a:avLst/>
          </a:prstGeom>
        </p:spPr>
        <p:txBody>
          <a:bodyPr lIns="91420" tIns="45718" rIns="91420" bIns="45718">
            <a:noAutofit/>
          </a:bodyPr>
          <a:lstStyle>
            <a:lvl1pPr marL="169822" indent="-169822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083" indent="-169822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804663" indent="-177760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201439" indent="-168234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-"/>
              <a:defRPr sz="15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1718836" indent="-177760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3973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0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6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8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>
                <a:solidFill>
                  <a:schemeClr val="tx2"/>
                </a:solidFill>
              </a:rPr>
              <a:t>Healthcare Analytics </a:t>
            </a:r>
          </a:p>
          <a:p>
            <a:r>
              <a:rPr lang="en-US" sz="1800" dirty="0"/>
              <a:t>The electronic medical record will be used for clinical decision support and to find the best processes</a:t>
            </a:r>
          </a:p>
          <a:p>
            <a:pPr lvl="1"/>
            <a:r>
              <a:rPr lang="en-US" sz="1700" dirty="0"/>
              <a:t>Honeywell technology is an integral part of data collection and process efficiencies</a:t>
            </a:r>
          </a:p>
        </p:txBody>
      </p:sp>
    </p:spTree>
    <p:extLst>
      <p:ext uri="{BB962C8B-B14F-4D97-AF65-F5344CB8AC3E}">
        <p14:creationId xmlns:p14="http://schemas.microsoft.com/office/powerpoint/2010/main" val="20186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374" y="791167"/>
            <a:ext cx="3670700" cy="6074207"/>
            <a:chOff x="0" y="548640"/>
            <a:chExt cx="3670700" cy="60742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548643"/>
              <a:ext cx="3670700" cy="607420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548640"/>
              <a:ext cx="3670700" cy="1828800"/>
            </a:xfrm>
            <a:prstGeom prst="rect">
              <a:avLst/>
            </a:prstGeom>
            <a:gradFill>
              <a:gsLst>
                <a:gs pos="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 smtClean="0">
                <a:solidFill>
                  <a:schemeClr val="accent3"/>
                </a:solidFill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Smartphone </a:t>
            </a:r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114800" y="1005841"/>
            <a:ext cx="7366820" cy="1752107"/>
          </a:xfrm>
        </p:spPr>
        <p:txBody>
          <a:bodyPr/>
          <a:lstStyle/>
          <a:p>
            <a:pPr lvl="0">
              <a:buClr>
                <a:srgbClr val="E1261C"/>
              </a:buClr>
            </a:pPr>
            <a:r>
              <a:rPr lang="en-US" sz="1900" b="1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WORKFLOW / APPLICATION PRIORITIES</a:t>
            </a:r>
          </a:p>
          <a:p>
            <a:pPr lvl="0">
              <a:lnSpc>
                <a:spcPct val="110000"/>
              </a:lnSpc>
              <a:spcAft>
                <a:spcPts val="2400"/>
              </a:spcAft>
              <a:buClr>
                <a:srgbClr val="E1261C"/>
              </a:buClr>
            </a:pPr>
            <a:r>
              <a:rPr lang="en-US" sz="1800" dirty="0">
                <a:solidFill>
                  <a:srgbClr val="0070C0"/>
                </a:solidFill>
              </a:rPr>
              <a:t>VOIP voice calls, Secure Texting, Alarm management, Nurse Call, </a:t>
            </a: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Meds </a:t>
            </a:r>
            <a:r>
              <a:rPr lang="en-US" sz="1800" dirty="0">
                <a:solidFill>
                  <a:srgbClr val="0070C0"/>
                </a:solidFill>
              </a:rPr>
              <a:t>Administration, Specimen Collection, Medical Device </a:t>
            </a:r>
            <a:r>
              <a:rPr lang="en-US" sz="1800" dirty="0" smtClean="0">
                <a:solidFill>
                  <a:srgbClr val="0070C0"/>
                </a:solidFill>
              </a:rPr>
              <a:t>monitoring</a:t>
            </a:r>
          </a:p>
          <a:p>
            <a:pPr lvl="0">
              <a:buClr>
                <a:srgbClr val="E1261C"/>
              </a:buClr>
            </a:pPr>
            <a:r>
              <a:rPr lang="en-US" b="1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HOSPITAL SMARTPHONE PRIORITIES</a:t>
            </a:r>
          </a:p>
          <a:p>
            <a:endParaRPr lang="en-US" dirty="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4114800" y="2649463"/>
            <a:ext cx="7501602" cy="3630521"/>
          </a:xfrm>
          <a:prstGeom prst="rect">
            <a:avLst/>
          </a:prstGeom>
        </p:spPr>
        <p:txBody>
          <a:bodyPr numCol="2" spcCol="274320"/>
          <a:lstStyle>
            <a:lvl1pPr marL="1698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6270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084263" indent="-1698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Operating System </a:t>
            </a:r>
            <a:r>
              <a:rPr lang="en-US" sz="18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– Will the OS get me to future applications?</a:t>
            </a:r>
            <a:endParaRPr lang="en-US" sz="1800" dirty="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Memory</a:t>
            </a:r>
            <a:r>
              <a:rPr lang="en-US" sz="18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– Is there enough memory for all the Apps I want to run?</a:t>
            </a:r>
            <a:endParaRPr lang="en-US" sz="1800" dirty="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Display</a:t>
            </a:r>
            <a:r>
              <a:rPr lang="en-US" sz="1800" b="1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</a:t>
            </a:r>
            <a:r>
              <a:rPr lang="en-US" sz="18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– </a:t>
            </a:r>
            <a:r>
              <a:rPr lang="en-US" sz="18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Will the display show the heavy graphical medical App screens?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sz="1800" dirty="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Battery </a:t>
            </a:r>
            <a:r>
              <a:rPr lang="en-US" sz="18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–</a:t>
            </a:r>
            <a:r>
              <a:rPr lang="en-US" sz="18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</a:t>
            </a:r>
            <a:r>
              <a:rPr lang="en-US" sz="18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The battery has to last a full shift or you are wasting my staffs time.</a:t>
            </a:r>
            <a:endParaRPr lang="en-US" sz="1800" dirty="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Wireless</a:t>
            </a:r>
            <a:r>
              <a:rPr lang="en-US" sz="18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– </a:t>
            </a:r>
            <a:r>
              <a:rPr lang="en-US" sz="18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Will the radio support my new </a:t>
            </a:r>
            <a:r>
              <a:rPr lang="en-US" sz="1800" dirty="0" err="1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WiFi</a:t>
            </a:r>
            <a:r>
              <a:rPr lang="en-US" sz="18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backbone?</a:t>
            </a:r>
            <a:endParaRPr lang="en-US" sz="1800" dirty="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800" b="1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Durability</a:t>
            </a:r>
            <a:r>
              <a:rPr lang="en-US" sz="18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– </a:t>
            </a:r>
            <a:r>
              <a:rPr lang="en-US" sz="18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Will this product last through all the cleaning, drops, and tumbles and stay reliable?</a:t>
            </a:r>
            <a:endParaRPr lang="en-US" sz="1800" dirty="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876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Clinicians – </a:t>
            </a:r>
            <a:r>
              <a:rPr lang="en-US" sz="2400" b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</a:rPr>
              <a:t>The New Reality for Healthcare Providers</a:t>
            </a: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9594" y="1551395"/>
            <a:ext cx="6221653" cy="4692018"/>
            <a:chOff x="329594" y="1551395"/>
            <a:chExt cx="6221653" cy="4692018"/>
          </a:xfrm>
        </p:grpSpPr>
        <p:grpSp>
          <p:nvGrpSpPr>
            <p:cNvPr id="20" name="Group 19"/>
            <p:cNvGrpSpPr/>
            <p:nvPr/>
          </p:nvGrpSpPr>
          <p:grpSpPr>
            <a:xfrm>
              <a:off x="3606972" y="5329013"/>
              <a:ext cx="1773690" cy="914400"/>
              <a:chOff x="3606972" y="5329013"/>
              <a:chExt cx="1773690" cy="914400"/>
            </a:xfrm>
          </p:grpSpPr>
          <p:sp>
            <p:nvSpPr>
              <p:cNvPr id="25" name="Round Diagonal Corner Rectangle 24"/>
              <p:cNvSpPr>
                <a:spLocks/>
              </p:cNvSpPr>
              <p:nvPr/>
            </p:nvSpPr>
            <p:spPr>
              <a:xfrm>
                <a:off x="3606972" y="5329013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9144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</a:t>
                </a: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Support </a:t>
                </a:r>
                <a:endParaRPr lang="en-US" sz="1000" b="1" kern="1200" dirty="0" smtClean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IT Access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6599" y="5453393"/>
                <a:ext cx="464063" cy="414563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4741530" y="4007752"/>
              <a:ext cx="1809717" cy="998396"/>
              <a:chOff x="4741530" y="4007752"/>
              <a:chExt cx="1809717" cy="998396"/>
            </a:xfrm>
          </p:grpSpPr>
          <p:sp>
            <p:nvSpPr>
              <p:cNvPr id="23" name="Round Diagonal Corner Rectangle 22"/>
              <p:cNvSpPr>
                <a:spLocks/>
              </p:cNvSpPr>
              <p:nvPr/>
            </p:nvSpPr>
            <p:spPr>
              <a:xfrm>
                <a:off x="4741530" y="4091748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9144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Assets 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Equipment Locator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7684" y="4007752"/>
                <a:ext cx="513563" cy="513563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92563" y="1625252"/>
              <a:ext cx="1740262" cy="914400"/>
              <a:chOff x="592563" y="1625252"/>
              <a:chExt cx="1740262" cy="914400"/>
            </a:xfrm>
          </p:grpSpPr>
          <p:sp>
            <p:nvSpPr>
              <p:cNvPr id="15" name="Round Diagonal Corner Rectangle 14"/>
              <p:cNvSpPr>
                <a:spLocks/>
              </p:cNvSpPr>
              <p:nvPr/>
            </p:nvSpPr>
            <p:spPr>
              <a:xfrm>
                <a:off x="668617" y="1625252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the Care Plan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Doctors Order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563" y="1689784"/>
                <a:ext cx="402188" cy="501188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457185" y="5267097"/>
              <a:ext cx="1849684" cy="976316"/>
              <a:chOff x="1457185" y="5267097"/>
              <a:chExt cx="1849684" cy="976316"/>
            </a:xfrm>
          </p:grpSpPr>
          <p:sp>
            <p:nvSpPr>
              <p:cNvPr id="9" name="Round Diagonal Corner Rectangle 8"/>
              <p:cNvSpPr>
                <a:spLocks/>
              </p:cNvSpPr>
              <p:nvPr/>
            </p:nvSpPr>
            <p:spPr>
              <a:xfrm>
                <a:off x="1642661" y="5329013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the Care Team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Communication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7185" y="5267097"/>
                <a:ext cx="550688" cy="47643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741530" y="2854484"/>
              <a:ext cx="1746903" cy="914400"/>
              <a:chOff x="4741530" y="2854484"/>
              <a:chExt cx="1746903" cy="914400"/>
            </a:xfrm>
          </p:grpSpPr>
          <p:sp>
            <p:nvSpPr>
              <p:cNvPr id="21" name="Round Diagonal Corner Rectangle 20"/>
              <p:cNvSpPr>
                <a:spLocks/>
              </p:cNvSpPr>
              <p:nvPr/>
            </p:nvSpPr>
            <p:spPr>
              <a:xfrm>
                <a:off x="4741530" y="2854484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9144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Nursing Tools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 </a:t>
                </a:r>
                <a:r>
                  <a:rPr lang="en-US" sz="1000" i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Smartphone </a:t>
                </a:r>
                <a:br>
                  <a:rPr lang="en-US" sz="1000" i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i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Nursing Apps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8120" y="2935150"/>
                <a:ext cx="340313" cy="575438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39906" y="3971004"/>
              <a:ext cx="1745934" cy="1035144"/>
              <a:chOff x="339906" y="3971004"/>
              <a:chExt cx="1745934" cy="1035144"/>
            </a:xfrm>
          </p:grpSpPr>
          <p:sp>
            <p:nvSpPr>
              <p:cNvPr id="11" name="Round Diagonal Corner Rectangle 10"/>
              <p:cNvSpPr>
                <a:spLocks/>
              </p:cNvSpPr>
              <p:nvPr/>
            </p:nvSpPr>
            <p:spPr>
              <a:xfrm>
                <a:off x="425516" y="4091748"/>
                <a:ext cx="1660324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the Patient’s </a:t>
                </a:r>
                <a:r>
                  <a:rPr lang="en-US" sz="1000" b="1" dirty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</a:rPr>
                  <a:t>S</a:t>
                </a: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tatus </a:t>
                </a:r>
                <a:endParaRPr lang="en-US" sz="1000" b="1" kern="1200" dirty="0" smtClean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Medical Device Integration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906" y="3971004"/>
                <a:ext cx="573750" cy="465750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29594" y="2734056"/>
              <a:ext cx="1756246" cy="1034828"/>
              <a:chOff x="329594" y="2734056"/>
              <a:chExt cx="1756246" cy="1034828"/>
            </a:xfrm>
          </p:grpSpPr>
          <p:sp>
            <p:nvSpPr>
              <p:cNvPr id="13" name="Round Diagonal Corner Rectangle 12"/>
              <p:cNvSpPr>
                <a:spLocks/>
              </p:cNvSpPr>
              <p:nvPr/>
            </p:nvSpPr>
            <p:spPr>
              <a:xfrm>
                <a:off x="425516" y="2854484"/>
                <a:ext cx="1660324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Patient </a:t>
                </a: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Data 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EMR Data Access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9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594" y="2734056"/>
                <a:ext cx="525938" cy="40218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2627198" y="1572807"/>
              <a:ext cx="1754922" cy="959702"/>
              <a:chOff x="2627198" y="1572807"/>
              <a:chExt cx="1754922" cy="959702"/>
            </a:xfrm>
          </p:grpSpPr>
          <p:sp>
            <p:nvSpPr>
              <p:cNvPr id="17" name="Round Diagonal Corner Rectangle 16"/>
              <p:cNvSpPr>
                <a:spLocks/>
              </p:cNvSpPr>
              <p:nvPr/>
            </p:nvSpPr>
            <p:spPr>
              <a:xfrm>
                <a:off x="2627198" y="1618109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9144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the </a:t>
                </a:r>
                <a:r>
                  <a:rPr lang="en-US" sz="1000" b="1" kern="1200" dirty="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Patient 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Nurse Call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2870" y="1572807"/>
                <a:ext cx="479250" cy="49275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589273" y="1551395"/>
              <a:ext cx="1784691" cy="971362"/>
              <a:chOff x="4589273" y="1551395"/>
              <a:chExt cx="1784691" cy="971362"/>
            </a:xfrm>
          </p:grpSpPr>
          <p:sp>
            <p:nvSpPr>
              <p:cNvPr id="19" name="Round Diagonal Corner Rectangle 18"/>
              <p:cNvSpPr>
                <a:spLocks/>
              </p:cNvSpPr>
              <p:nvPr/>
            </p:nvSpPr>
            <p:spPr>
              <a:xfrm>
                <a:off x="4589273" y="1608357"/>
                <a:ext cx="1664208" cy="914400"/>
              </a:xfrm>
              <a:prstGeom prst="round2DiagRect">
                <a:avLst/>
              </a:prstGeom>
              <a:solidFill>
                <a:schemeClr val="bg1">
                  <a:alpha val="65000"/>
                </a:schemeClr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Connected to </a:t>
                </a:r>
                <a:b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</a:br>
                <a:r>
                  <a:rPr lang="en-US" sz="1000" b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Alarms </a:t>
                </a:r>
                <a:endParaRPr lang="en-US" sz="1000" b="1" kern="1200" dirty="0" smtClean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i="1" kern="1200" smtClean="0">
                    <a:gradFill>
                      <a:gsLst>
                        <a:gs pos="0">
                          <a:srgbClr val="404040"/>
                        </a:gs>
                        <a:gs pos="100000">
                          <a:srgbClr val="404040"/>
                        </a:gs>
                      </a:gsLst>
                      <a:lin ang="5400000" scaled="0"/>
                    </a:gradFill>
                    <a:latin typeface="Arial"/>
                    <a:ea typeface="+mn-ea"/>
                    <a:cs typeface="+mn-cs"/>
                  </a:rPr>
                  <a:t>Mobile Alarm Management</a:t>
                </a:r>
                <a:endParaRPr lang="en-US" sz="1000" i="1" kern="1200" dirty="0">
                  <a:gradFill>
                    <a:gsLst>
                      <a:gs pos="0">
                        <a:srgbClr val="404040"/>
                      </a:gs>
                      <a:gs pos="100000">
                        <a:srgbClr val="404040"/>
                      </a:gs>
                    </a:gsLst>
                    <a:lin ang="5400000" scaled="0"/>
                  </a:gradFill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1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2276" y="1551395"/>
                <a:ext cx="451688" cy="414563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2085841" y="2503248"/>
            <a:ext cx="2655275" cy="2816241"/>
            <a:chOff x="2085841" y="2503248"/>
            <a:chExt cx="2655275" cy="2816241"/>
          </a:xfrm>
        </p:grpSpPr>
        <p:grpSp>
          <p:nvGrpSpPr>
            <p:cNvPr id="63" name="Group 62"/>
            <p:cNvGrpSpPr/>
            <p:nvPr/>
          </p:nvGrpSpPr>
          <p:grpSpPr>
            <a:xfrm>
              <a:off x="2085841" y="2503248"/>
              <a:ext cx="2655275" cy="2816241"/>
              <a:chOff x="2085841" y="2503248"/>
              <a:chExt cx="2655275" cy="2816241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3455888" y="2539652"/>
                <a:ext cx="0" cy="508433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2242457" y="2503248"/>
                <a:ext cx="679792" cy="740696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3955256" y="2503248"/>
                <a:ext cx="634017" cy="713821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4223258" y="3372532"/>
                <a:ext cx="508431" cy="185059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2085841" y="3375256"/>
                <a:ext cx="588303" cy="222813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232685" y="4200525"/>
                <a:ext cx="508431" cy="217381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2092985" y="4198144"/>
                <a:ext cx="588302" cy="252411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2513326" y="4591051"/>
                <a:ext cx="496576" cy="726057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902870" y="4593432"/>
                <a:ext cx="444143" cy="726057"/>
              </a:xfrm>
              <a:prstGeom prst="line">
                <a:avLst/>
              </a:prstGeom>
              <a:ln w="76200" cmpd="sng">
                <a:gradFill>
                  <a:gsLst>
                    <a:gs pos="0">
                      <a:schemeClr val="accent1"/>
                    </a:gs>
                    <a:gs pos="100000">
                      <a:schemeClr val="tx2">
                        <a:alpha val="20000"/>
                      </a:schemeClr>
                    </a:gs>
                  </a:gsLst>
                  <a:lin ang="5400000" scaled="0"/>
                </a:gradFill>
                <a:miter lim="800000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Freeform 3"/>
            <p:cNvSpPr>
              <a:spLocks noChangeAspect="1"/>
            </p:cNvSpPr>
            <p:nvPr/>
          </p:nvSpPr>
          <p:spPr>
            <a:xfrm>
              <a:off x="2632928" y="3062713"/>
              <a:ext cx="1645920" cy="1645920"/>
            </a:xfrm>
            <a:custGeom>
              <a:avLst/>
              <a:gdLst>
                <a:gd name="connsiteX0" fmla="*/ 0 w 1701179"/>
                <a:gd name="connsiteY0" fmla="*/ 850590 h 1701179"/>
                <a:gd name="connsiteX1" fmla="*/ 850590 w 1701179"/>
                <a:gd name="connsiteY1" fmla="*/ 0 h 1701179"/>
                <a:gd name="connsiteX2" fmla="*/ 1701180 w 1701179"/>
                <a:gd name="connsiteY2" fmla="*/ 850590 h 1701179"/>
                <a:gd name="connsiteX3" fmla="*/ 850590 w 1701179"/>
                <a:gd name="connsiteY3" fmla="*/ 1701180 h 1701179"/>
                <a:gd name="connsiteX4" fmla="*/ 0 w 1701179"/>
                <a:gd name="connsiteY4" fmla="*/ 850590 h 170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179" h="1701179">
                  <a:moveTo>
                    <a:pt x="0" y="850590"/>
                  </a:moveTo>
                  <a:cubicBezTo>
                    <a:pt x="0" y="380822"/>
                    <a:pt x="380822" y="0"/>
                    <a:pt x="850590" y="0"/>
                  </a:cubicBezTo>
                  <a:cubicBezTo>
                    <a:pt x="1320358" y="0"/>
                    <a:pt x="1701180" y="380822"/>
                    <a:pt x="1701180" y="850590"/>
                  </a:cubicBezTo>
                  <a:cubicBezTo>
                    <a:pt x="1701180" y="1320358"/>
                    <a:pt x="1320358" y="1701180"/>
                    <a:pt x="850590" y="1701180"/>
                  </a:cubicBezTo>
                  <a:cubicBezTo>
                    <a:pt x="380822" y="1701180"/>
                    <a:pt x="0" y="1320358"/>
                    <a:pt x="0" y="850590"/>
                  </a:cubicBez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smtClean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>
                <a:solidFill>
                  <a:srgbClr val="FFFFFF"/>
                </a:solidFill>
                <a:latin typeface="Arial"/>
              </a:endParaRPr>
            </a:p>
            <a:p>
              <a:pPr lvl="0" algn="ctr" defTabSz="8445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The </a:t>
              </a:r>
              <a:r>
                <a:rPr lang="en-US" sz="1600" kern="120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Mobile Connected Clinician</a:t>
              </a:r>
              <a:endParaRPr lang="en-US" sz="16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" name="Group 1"/>
            <p:cNvGrpSpPr>
              <a:grpSpLocks noChangeAspect="1"/>
            </p:cNvGrpSpPr>
            <p:nvPr/>
          </p:nvGrpSpPr>
          <p:grpSpPr>
            <a:xfrm>
              <a:off x="3030462" y="3246326"/>
              <a:ext cx="850851" cy="528525"/>
              <a:chOff x="2922248" y="3246324"/>
              <a:chExt cx="945390" cy="58725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2" cstate="email">
                <a:lum bright="100000" contrast="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5888" y="3246324"/>
                <a:ext cx="411750" cy="587250"/>
              </a:xfrm>
              <a:prstGeom prst="rect">
                <a:avLst/>
              </a:prstGeom>
              <a:noFill/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3" cstate="email">
                <a:lum bright="100000" contrast="-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2248" y="3303568"/>
                <a:ext cx="590625" cy="527625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2617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87" y="871107"/>
            <a:ext cx="3352523" cy="304774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Introducing: </a:t>
            </a:r>
            <a:r>
              <a:rPr lang="en-US" smtClean="0"/>
              <a:t>Dolphin </a:t>
            </a:r>
            <a:r>
              <a:rPr lang="en-US"/>
              <a:t>CT50h Clinical </a:t>
            </a:r>
            <a:r>
              <a:rPr lang="en-US" smtClean="0"/>
              <a:t>Smartphone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A Single Converged Solution that Simplifies Clinician </a:t>
            </a:r>
            <a:r>
              <a:rPr lang="en-US" smtClean="0"/>
              <a:t>Workflows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10537"/>
              </p:ext>
            </p:extLst>
          </p:nvPr>
        </p:nvGraphicFramePr>
        <p:xfrm>
          <a:off x="612059" y="3497950"/>
          <a:ext cx="11135033" cy="2367280"/>
        </p:xfrm>
        <a:graphic>
          <a:graphicData uri="http://schemas.openxmlformats.org/drawingml/2006/table">
            <a:tbl>
              <a:tblPr firstRow="1" bandRow="1"/>
              <a:tblGrid>
                <a:gridCol w="1238864"/>
                <a:gridCol w="1415845"/>
                <a:gridCol w="1013445"/>
                <a:gridCol w="1322104"/>
                <a:gridCol w="1517414"/>
                <a:gridCol w="1517415"/>
                <a:gridCol w="1657228"/>
                <a:gridCol w="1452718"/>
              </a:tblGrid>
              <a:tr h="275773">
                <a:tc gridSpan="8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20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chemeClr val="bg1">
                                  <a:lumMod val="65000"/>
                                </a:schemeClr>
                              </a:gs>
                              <a:gs pos="417">
                                <a:schemeClr val="bg1">
                                  <a:lumMod val="65000"/>
                                </a:schemeClr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FEATURES</a:t>
                      </a:r>
                    </a:p>
                  </a:txBody>
                  <a:tcPr marT="9144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i="1"/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i="1"/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1" u="none" strike="noStrike" kern="1200" cap="none" spc="0" normalizeH="0" baseline="0" noProof="0" smtClean="0">
                        <a:ln>
                          <a:noFill/>
                        </a:ln>
                        <a:gradFill>
                          <a:gsLst>
                            <a:gs pos="100000">
                              <a:srgbClr val="404040"/>
                            </a:gs>
                            <a:gs pos="417">
                              <a:srgbClr val="404040"/>
                            </a:gs>
                          </a:gsLst>
                          <a:lin ang="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0084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Best-in-class processing capabilities means applications respond quickly and minimize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user wait times. 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Larger display screen improves accuracy when reading and makes data entry easier and more accurate (larger virtual keyboard).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Easily replaceable battery that powers the device for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the entire shift.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Extensive durability testing will help to keep nurses productive and enable long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device life-cycle.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i="1"/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Converged design that replaces multiple individual devices (scanner, pager, VoIP phone…) improved clinician efficiency and saves hospitals money.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Enterprise grade WiFi connectivity developed in-house from years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of experience, tested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 hospitals across the nation, backed by onsite support.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Increases productivity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and throughput with an integrated and easy-to-use imager that provides first-time scanning performance on linear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and 2D barcodes.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3A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Disinfectant ready housings have gone through extensive testing can be </a:t>
                      </a:r>
                      <a:b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000" b="0" i="1" u="none" strike="noStrike" kern="1200" cap="none" spc="0" normalizeH="0" baseline="0" noProof="0" smtClean="0">
                          <a:ln>
                            <a:noFill/>
                          </a:ln>
                          <a:gradFill>
                            <a:gsLst>
                              <a:gs pos="100000">
                                <a:srgbClr val="404040"/>
                              </a:gs>
                              <a:gs pos="417">
                                <a:srgbClr val="404040"/>
                              </a:gs>
                            </a:gsLst>
                            <a:lin ang="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cleaned with harsh disinfectants after each patient visit.</a:t>
                      </a:r>
                    </a:p>
                  </a:txBody>
                  <a:tcPr marT="9144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840845" y="3986627"/>
            <a:ext cx="10232154" cy="514772"/>
            <a:chOff x="840845" y="3848744"/>
            <a:chExt cx="10232154" cy="51477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45" y="3849307"/>
              <a:ext cx="511875" cy="5006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252" y="3848744"/>
              <a:ext cx="303188" cy="50118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787" y="3879119"/>
              <a:ext cx="450563" cy="47081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848" y="3881053"/>
              <a:ext cx="478125" cy="4725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630" y="3897682"/>
              <a:ext cx="587250" cy="4522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178" y="3961807"/>
              <a:ext cx="545625" cy="38812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570" y="3902990"/>
              <a:ext cx="420188" cy="4505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61" y="3923078"/>
              <a:ext cx="440438" cy="440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2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Dolphin CT50h Specs at a </a:t>
            </a:r>
            <a:r>
              <a:rPr lang="en-US" smtClean="0"/>
              <a:t>Glance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CT50h Has All the Features You Would Expect 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2D50D9-9D13-4B6A-B5F1-427F44E1E5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7" y="1110696"/>
            <a:ext cx="5364037" cy="4876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500914" y="1017514"/>
            <a:ext cx="5950857" cy="344555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cap="sq">
            <a:solidFill>
              <a:schemeClr val="bg1">
                <a:lumMod val="75000"/>
              </a:schemeClr>
            </a:solidFill>
            <a:miter lim="800000"/>
          </a:ln>
        </p:spPr>
        <p:txBody>
          <a:bodyPr wrap="square" lIns="182880" tIns="182880" rIns="182880" bIns="91440" numCol="2" spcCol="27432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Disinfectant ready plastics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4.66</a:t>
            </a: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"</a:t>
            </a: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 </a:t>
            </a: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backlit color LCD </a:t>
            </a: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/>
            </a:r>
            <a:b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</a:b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with </a:t>
            </a: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720p HD resolution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2.3 GHz Quad Core processor from Qualcomm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2GB RAM, DDR3 @ 800MHz </a:t>
            </a: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/>
            </a:r>
            <a:b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</a:b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with </a:t>
            </a: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16GB NAND Flash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pt-BR" sz="1400" spc="-6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802.11 a/b/g/n/ac/r, NFC, BT 4.0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Li-Ion, 3.6V, </a:t>
            </a: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4040mAh with </a:t>
            </a: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integrated fuel gauge = 12+ hour performance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Android 4.4.4 KitKat with plans to release Android 6.0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4ft </a:t>
            </a: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drop to concrete, </a:t>
            </a: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500 1M tumbles and </a:t>
            </a: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IP54 rating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Honeywell slim engine powerful 1D 2D barcode scanner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8.0MP </a:t>
            </a: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color camera </a:t>
            </a: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with </a:t>
            </a:r>
            <a:b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</a:b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auto </a:t>
            </a: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focus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dirty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Ergonomically positioned </a:t>
            </a: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/>
            </a:r>
            <a:b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</a:br>
            <a:r>
              <a:rPr lang="en-US" sz="1400" dirty="0" smtClean="0">
                <a:gradFill>
                  <a:gsLst>
                    <a:gs pos="100000">
                      <a:srgbClr val="404040"/>
                    </a:gs>
                    <a:gs pos="417">
                      <a:srgbClr val="404040"/>
                    </a:gs>
                  </a:gsLst>
                  <a:lin ang="0" scaled="1"/>
                </a:gradFill>
              </a:rPr>
              <a:t>scan buttons</a:t>
            </a:r>
            <a:endParaRPr lang="en-US" sz="1400" dirty="0">
              <a:gradFill>
                <a:gsLst>
                  <a:gs pos="100000">
                    <a:srgbClr val="404040"/>
                  </a:gs>
                  <a:gs pos="417">
                    <a:srgbClr val="404040"/>
                  </a:gs>
                </a:gsLst>
                <a:lin ang="0" scaled="1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0914" y="4568911"/>
            <a:ext cx="5950857" cy="175432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CT50 vs CT50h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CT50h only </a:t>
            </a:r>
            <a:r>
              <a:rPr lang="en-US" sz="1400" dirty="0">
                <a:solidFill>
                  <a:srgbClr val="0070C0"/>
                </a:solidFill>
              </a:rPr>
              <a:t>runs </a:t>
            </a:r>
            <a:r>
              <a:rPr lang="en-US" sz="1400" dirty="0" smtClean="0">
                <a:solidFill>
                  <a:srgbClr val="0070C0"/>
                </a:solidFill>
              </a:rPr>
              <a:t>Android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CT50h </a:t>
            </a:r>
            <a:r>
              <a:rPr lang="en-US" sz="1400" dirty="0">
                <a:solidFill>
                  <a:srgbClr val="0070C0"/>
                </a:solidFill>
              </a:rPr>
              <a:t>does NOT support a WWAN radio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CT50h has disinfectant ready plastics including spare battery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CT50 has higher drop and tumble specs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CT50 is IP67 versus CT50h being IP54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Slightly different side button designs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Dolphin CT50h Versus the Competition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Dolphin CT50h</a:t>
            </a:r>
          </a:p>
          <a:p>
            <a:pPr marL="0" indent="0">
              <a:buNone/>
            </a:pPr>
            <a:r>
              <a:rPr lang="en-US" dirty="0" smtClean="0"/>
              <a:t>Quad Core CPU – 3X faster</a:t>
            </a:r>
          </a:p>
          <a:p>
            <a:pPr marL="0" indent="0">
              <a:buNone/>
            </a:pPr>
            <a:r>
              <a:rPr lang="en-US" dirty="0" smtClean="0"/>
              <a:t>2G Ram/16G Flash – 2X memory</a:t>
            </a:r>
          </a:p>
          <a:p>
            <a:pPr marL="0" indent="0">
              <a:buNone/>
            </a:pPr>
            <a:r>
              <a:rPr lang="en-US" dirty="0" smtClean="0"/>
              <a:t>12+ hour battery – Full Shift</a:t>
            </a:r>
          </a:p>
          <a:p>
            <a:pPr marL="0" indent="0">
              <a:buNone/>
            </a:pPr>
            <a:r>
              <a:rPr lang="en-US" dirty="0" smtClean="0"/>
              <a:t>4.7” display 1280x720 720P HD           </a:t>
            </a:r>
            <a:r>
              <a:rPr lang="en-US" i="1" dirty="0" smtClean="0">
                <a:solidFill>
                  <a:srgbClr val="FF0000"/>
                </a:solidFill>
              </a:rPr>
              <a:t>3/16</a:t>
            </a:r>
          </a:p>
          <a:p>
            <a:pPr marL="0" indent="0">
              <a:buNone/>
            </a:pPr>
            <a:r>
              <a:rPr lang="en-US" dirty="0" smtClean="0"/>
              <a:t>Android 4.4.4 to Android 6.0 future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List Price $2,149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Motorola MC40HC</a:t>
            </a:r>
          </a:p>
          <a:p>
            <a:pPr marL="0" indent="0">
              <a:buNone/>
            </a:pPr>
            <a:r>
              <a:rPr lang="en-US" dirty="0"/>
              <a:t>Dual Core CPU – 3X slower</a:t>
            </a:r>
          </a:p>
          <a:p>
            <a:pPr marL="0" indent="0">
              <a:buNone/>
            </a:pPr>
            <a:r>
              <a:rPr lang="en-US" dirty="0"/>
              <a:t>1G Ram/8G Flash – ½ the memory</a:t>
            </a:r>
          </a:p>
          <a:p>
            <a:pPr marL="0" indent="0">
              <a:buNone/>
            </a:pPr>
            <a:r>
              <a:rPr lang="en-US" dirty="0" smtClean="0"/>
              <a:t>8 – 10 hour battery – partial shift</a:t>
            </a:r>
          </a:p>
          <a:p>
            <a:pPr marL="0" indent="0">
              <a:buNone/>
            </a:pPr>
            <a:r>
              <a:rPr lang="en-US" dirty="0"/>
              <a:t>4.3” display </a:t>
            </a:r>
            <a:r>
              <a:rPr lang="en-US" dirty="0" smtClean="0"/>
              <a:t>800x480 </a:t>
            </a:r>
            <a:r>
              <a:rPr lang="en-US" dirty="0"/>
              <a:t>– poor </a:t>
            </a:r>
            <a:r>
              <a:rPr lang="en-US" dirty="0" smtClean="0"/>
              <a:t>graphics   </a:t>
            </a:r>
            <a:r>
              <a:rPr lang="en-US" i="1" dirty="0" smtClean="0">
                <a:solidFill>
                  <a:srgbClr val="FF0000"/>
                </a:solidFill>
              </a:rPr>
              <a:t>3/13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Limited to Android 4.4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List Price $1,770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/>
              <a:t>Spectralink</a:t>
            </a:r>
            <a:r>
              <a:rPr lang="en-US" b="1" dirty="0" smtClean="0"/>
              <a:t> Pivot</a:t>
            </a:r>
          </a:p>
          <a:p>
            <a:pPr marL="0" indent="0">
              <a:buNone/>
            </a:pPr>
            <a:r>
              <a:rPr lang="en-US" dirty="0" smtClean="0"/>
              <a:t>Dual Core CPU – 3X slower</a:t>
            </a:r>
          </a:p>
          <a:p>
            <a:pPr marL="0" indent="0">
              <a:buNone/>
            </a:pPr>
            <a:r>
              <a:rPr lang="en-US" dirty="0" smtClean="0"/>
              <a:t>1G Ram/8G Flash – ½ the memory</a:t>
            </a:r>
          </a:p>
          <a:p>
            <a:pPr marL="0" indent="0">
              <a:buNone/>
            </a:pPr>
            <a:r>
              <a:rPr lang="en-US" dirty="0"/>
              <a:t>8 – 10 hour battery – partial shift</a:t>
            </a:r>
          </a:p>
          <a:p>
            <a:pPr marL="0" indent="0">
              <a:buNone/>
            </a:pPr>
            <a:r>
              <a:rPr lang="en-US" dirty="0" smtClean="0"/>
              <a:t>4.3” display 800x480 – poor graphics    </a:t>
            </a:r>
            <a:r>
              <a:rPr lang="en-US" i="1" dirty="0" smtClean="0">
                <a:solidFill>
                  <a:srgbClr val="FF0000"/>
                </a:solidFill>
              </a:rPr>
              <a:t>7/15</a:t>
            </a:r>
          </a:p>
          <a:p>
            <a:pPr marL="0" indent="0">
              <a:buNone/>
            </a:pPr>
            <a:r>
              <a:rPr lang="en-US" dirty="0" smtClean="0"/>
              <a:t>Limited to Android 4.4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List Price $1,450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Motorola TC70</a:t>
            </a:r>
          </a:p>
          <a:p>
            <a:pPr marL="0" indent="0">
              <a:buNone/>
            </a:pPr>
            <a:r>
              <a:rPr lang="en-US" dirty="0" smtClean="0"/>
              <a:t>Dual Core CPU </a:t>
            </a:r>
          </a:p>
          <a:p>
            <a:pPr marL="0" indent="0">
              <a:buNone/>
            </a:pPr>
            <a:r>
              <a:rPr lang="en-US" dirty="0" smtClean="0"/>
              <a:t>1G </a:t>
            </a:r>
            <a:r>
              <a:rPr lang="en-US" dirty="0"/>
              <a:t>Ram/8G Flash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Higher ruggedness specs</a:t>
            </a:r>
          </a:p>
          <a:p>
            <a:pPr marL="0" indent="0">
              <a:buNone/>
            </a:pPr>
            <a:r>
              <a:rPr lang="en-US" dirty="0" smtClean="0"/>
              <a:t>Equivalent display </a:t>
            </a:r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en-US" i="1" dirty="0" smtClean="0">
                <a:solidFill>
                  <a:srgbClr val="FF0000"/>
                </a:solidFill>
              </a:rPr>
              <a:t>10/14</a:t>
            </a:r>
          </a:p>
          <a:p>
            <a:pPr marL="0" indent="0">
              <a:buNone/>
            </a:pPr>
            <a:r>
              <a:rPr lang="en-US" dirty="0" smtClean="0"/>
              <a:t>Limited to Android 4.4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List Price $2,095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BFCBBC14-82E5-48B4-B893-A4855DF864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7" y="924674"/>
            <a:ext cx="870624" cy="162516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4673" y="1005841"/>
            <a:ext cx="990600" cy="154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pectralink.com/sites/default/files/product-pivot-s-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543" y="3868981"/>
            <a:ext cx="1100137" cy="13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barcodesinc.com/images/models/lg/Motorola/tc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450" y="3724172"/>
            <a:ext cx="794823" cy="151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4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505" y="357809"/>
            <a:ext cx="10669812" cy="498611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REAL Reason the CT50h WINS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45914" y="173442"/>
            <a:ext cx="675217" cy="5048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fld id="{58E27D68-75D7-1046-B88F-55C44A5ED9A6}" type="slidenum">
              <a:rPr lang="en-US" altLang="en-US" sz="1100" b="1" smtClean="0">
                <a:solidFill>
                  <a:schemeClr val="bg1"/>
                </a:solidFill>
                <a:latin typeface="HelveticaNeue MediumCond" charset="0"/>
              </a:rPr>
              <a:pPr eaLnBrk="1" hangingPunct="1">
                <a:defRPr/>
              </a:pPr>
              <a:t>8</a:t>
            </a:fld>
            <a:endParaRPr lang="en-US" altLang="en-US" sz="1100" b="1" dirty="0">
              <a:solidFill>
                <a:schemeClr val="bg1"/>
              </a:solidFill>
              <a:latin typeface="HelveticaNeue MediumCond" charset="0"/>
            </a:endParaRPr>
          </a:p>
        </p:txBody>
      </p:sp>
      <p:sp>
        <p:nvSpPr>
          <p:cNvPr id="10" name="Tex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4633469" y="976262"/>
            <a:ext cx="6671412" cy="5742589"/>
          </a:xfrm>
          <a:prstGeom prst="rect">
            <a:avLst/>
          </a:prstGeom>
        </p:spPr>
        <p:txBody>
          <a:bodyPr lIns="91420" tIns="45718" rIns="91420" bIns="45718">
            <a:noAutofit/>
          </a:bodyPr>
          <a:lstStyle>
            <a:lvl1pPr marL="169822" indent="-169822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083" indent="-169822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804663" indent="-177760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201439" indent="-168234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-"/>
              <a:defRPr sz="15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1718836" indent="-177760" algn="l" defTabSz="45708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3973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0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6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8" indent="-228546" algn="l" defTabSz="45708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CPU Speed</a:t>
            </a:r>
            <a:endParaRPr lang="en-US" sz="1800" b="1" dirty="0">
              <a:solidFill>
                <a:schemeClr val="tx2"/>
              </a:solidFill>
            </a:endParaRPr>
          </a:p>
          <a:p>
            <a:r>
              <a:rPr lang="en-US" sz="1600" dirty="0" smtClean="0"/>
              <a:t>Apps will run faster both in the foreground and in the background and it should be easy for Hospitals to test this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Double the Memory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dirty="0" smtClean="0"/>
              <a:t>More memory also helps Apps run faster and it allows more Apps to be loaded on the phone and in the background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12+ Hour Battery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dirty="0" smtClean="0"/>
              <a:t>Saves nurses time to not have to swap batteries during their shift.  But it also saves money….after 500 recharges the battery is dead, so a Motorola unit will require more replacement batteries each year.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Display Size and Resolution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dirty="0" smtClean="0"/>
              <a:t>Size makes it nicer to use and see, but resolution is more important than you realize.   Clinical Apps are sending hi-res graphics to the nurses phones that a low-res VGA display can’t handle.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Android Roadmap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dirty="0" smtClean="0"/>
              <a:t>Hospitals on average are expected to run 10 Apps on Clinical Smartphones.  Many of the Apps are still in development and will only run on Android 5 and Android 6 OS’s.   Buying an OLD Smartphone that the OS is locked is a bad investment.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Price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dirty="0" smtClean="0"/>
              <a:t>The CT50h has the most value for a long term deployment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neywell PPT 16x9 Wide Template V3.3_edited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4" id="{312C02F2-72EB-4FEF-B26B-160B55E73E85}" vid="{9B8C625D-6909-4CE6-A9BE-F2E9D020389C}"/>
    </a:ext>
  </a:extLst>
</a:theme>
</file>

<file path=ppt/theme/theme2.xml><?xml version="1.0" encoding="utf-8"?>
<a:theme xmlns:a="http://schemas.openxmlformats.org/drawingml/2006/main" name="Honeywell Single Image Cover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4" id="{312C02F2-72EB-4FEF-B26B-160B55E73E85}" vid="{5360CA0E-70F1-4B21-BBE2-AF815387EFAA}"/>
    </a:ext>
  </a:extLst>
</a:theme>
</file>

<file path=ppt/theme/theme3.xml><?xml version="1.0" encoding="utf-8"?>
<a:theme xmlns:a="http://schemas.openxmlformats.org/drawingml/2006/main" name="4-Image Cover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4" id="{312C02F2-72EB-4FEF-B26B-160B55E73E85}" vid="{F64EB91E-0480-4D99-B742-5D6FBFB11D69}"/>
    </a:ext>
  </a:extLst>
</a:theme>
</file>

<file path=ppt/theme/theme4.xml><?xml version="1.0" encoding="utf-8"?>
<a:theme xmlns:a="http://schemas.openxmlformats.org/drawingml/2006/main" name="3 Image Cover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4" id="{312C02F2-72EB-4FEF-B26B-160B55E73E85}" vid="{63FA9F73-40F4-402E-A001-EE9A48E3FFAC}"/>
    </a:ext>
  </a:extLst>
</a:theme>
</file>

<file path=ppt/theme/theme5.xml><?xml version="1.0" encoding="utf-8"?>
<a:theme xmlns:a="http://schemas.openxmlformats.org/drawingml/2006/main" name="2-Image Cover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4" id="{312C02F2-72EB-4FEF-B26B-160B55E73E85}" vid="{085B2814-A65B-455B-BD7D-6BE74B382CF3}"/>
    </a:ext>
  </a:extLst>
</a:theme>
</file>

<file path=ppt/theme/theme6.xml><?xml version="1.0" encoding="utf-8"?>
<a:theme xmlns:a="http://schemas.openxmlformats.org/drawingml/2006/main" name="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4" id="{312C02F2-72EB-4FEF-B26B-160B55E73E85}" vid="{74CB83CD-1D1B-4E0D-81DD-527A1835971D}"/>
    </a:ext>
  </a:extLst>
</a:theme>
</file>

<file path=ppt/theme/theme7.xml><?xml version="1.0" encoding="utf-8"?>
<a:theme xmlns:a="http://schemas.openxmlformats.org/drawingml/2006/main" name="1_Honeywell Theme">
  <a:themeElements>
    <a:clrScheme name="Colors - Honeywell's Brand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E1261C"/>
      </a:accent1>
      <a:accent2>
        <a:srgbClr val="FFC627"/>
      </a:accent2>
      <a:accent3>
        <a:srgbClr val="707070"/>
      </a:accent3>
      <a:accent4>
        <a:srgbClr val="F37021"/>
      </a:accent4>
      <a:accent5>
        <a:srgbClr val="1792E5"/>
      </a:accent5>
      <a:accent6>
        <a:srgbClr val="000000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PPT Template 16X9 Wide V3.4" id="{312C02F2-72EB-4FEF-B26B-160B55E73E85}" vid="{3FB35F15-0488-4E86-BBF3-622008444B8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B125E098E7F49A0205A16AC239CE8" ma:contentTypeVersion="0" ma:contentTypeDescription="Create a new document." ma:contentTypeScope="" ma:versionID="73d8c0722a46478c40824ebff99616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A711268-4532-4FB9-8196-23D231793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67EC56-C1D8-4BFA-8F47-D9361CAF5153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4860</TotalTime>
  <Words>1138</Words>
  <Application>Microsoft Office PowerPoint</Application>
  <PresentationFormat>Widescreen</PresentationFormat>
  <Paragraphs>242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Arial Black</vt:lpstr>
      <vt:lpstr>Calibri</vt:lpstr>
      <vt:lpstr>Courier New</vt:lpstr>
      <vt:lpstr>Helvetica 55 Roman</vt:lpstr>
      <vt:lpstr>Helvetica Neue</vt:lpstr>
      <vt:lpstr>HelveticaNeue BoldCond</vt:lpstr>
      <vt:lpstr>HelveticaNeue MediumCond</vt:lpstr>
      <vt:lpstr>Segoe UI</vt:lpstr>
      <vt:lpstr>Wingdings</vt:lpstr>
      <vt:lpstr>Honeywell PPT 16x9 Wide Template V3.3_edited</vt:lpstr>
      <vt:lpstr>Honeywell Single Image Cover</vt:lpstr>
      <vt:lpstr>4-Image Cover</vt:lpstr>
      <vt:lpstr>3 Image Cover</vt:lpstr>
      <vt:lpstr>2-Image Cover</vt:lpstr>
      <vt:lpstr>Honeywell Theme</vt:lpstr>
      <vt:lpstr>1_Honeywell Theme</vt:lpstr>
      <vt:lpstr>PowerPoint Presentation</vt:lpstr>
      <vt:lpstr>Honeywell Healthcare Mobility Portfolio Progresses</vt:lpstr>
      <vt:lpstr>Healthcare Trends Diving Smartphones</vt:lpstr>
      <vt:lpstr>Clinical Smartphone Priorities</vt:lpstr>
      <vt:lpstr>Connected Clinicians – The New Reality for Healthcare Providers</vt:lpstr>
      <vt:lpstr>Introducing: Dolphin CT50h Clinical Smartphone</vt:lpstr>
      <vt:lpstr>Dolphin CT50h Specs at a Glance</vt:lpstr>
      <vt:lpstr>Dolphin CT50h Versus the Competition</vt:lpstr>
      <vt:lpstr>The REAL Reason the CT50h WINS</vt:lpstr>
      <vt:lpstr>Pricing, SKU’s, and Accessories</vt:lpstr>
      <vt:lpstr>ISV Certification Status</vt:lpstr>
      <vt:lpstr>Launch Materials Reinforce Value, Applications &amp; More</vt:lpstr>
      <vt:lpstr>What to Expect from Honeywell</vt:lpstr>
      <vt:lpstr>PowerPoint Presentation</vt:lpstr>
    </vt:vector>
  </TitlesOfParts>
  <Company>Honeywell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E851672</dc:creator>
  <cp:lastModifiedBy>Cavalier, Jessica</cp:lastModifiedBy>
  <cp:revision>166</cp:revision>
  <cp:lastPrinted>2015-07-29T21:30:37Z</cp:lastPrinted>
  <dcterms:created xsi:type="dcterms:W3CDTF">2015-09-28T14:22:41Z</dcterms:created>
  <dcterms:modified xsi:type="dcterms:W3CDTF">2016-02-24T15:10:01Z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0x01010001EB125E098E7F49A0205A16AC239CE8</vt:lpwstr>
  </property>
  <property fmtid="{D5CDD505-2E9C-101B-9397-08002B2CF9AE}" pid="3" name="Source">
    <vt:lpwstr>8f9874da50388e0acb1f5bab1b4b753b</vt:lpwstr>
  </property>
</Properties>
</file>