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93482" r:id="rId3"/>
    <p:sldMasterId id="2147493480" r:id="rId4"/>
    <p:sldMasterId id="2147493553" r:id="rId5"/>
    <p:sldMasterId id="2147493555" r:id="rId6"/>
    <p:sldMasterId id="2147493557" r:id="rId7"/>
    <p:sldMasterId id="2147493455" r:id="rId8"/>
    <p:sldMasterId id="2147493521" r:id="rId9"/>
  </p:sldMasterIdLst>
  <p:notesMasterIdLst>
    <p:notesMasterId r:id="rId20"/>
  </p:notesMasterIdLst>
  <p:handoutMasterIdLst>
    <p:handoutMasterId r:id="rId21"/>
  </p:handoutMasterIdLst>
  <p:sldIdLst>
    <p:sldId id="380" r:id="rId10"/>
    <p:sldId id="408" r:id="rId11"/>
    <p:sldId id="412" r:id="rId12"/>
    <p:sldId id="407" r:id="rId13"/>
    <p:sldId id="401" r:id="rId14"/>
    <p:sldId id="402" r:id="rId15"/>
    <p:sldId id="403" r:id="rId16"/>
    <p:sldId id="404" r:id="rId17"/>
    <p:sldId id="405" r:id="rId18"/>
    <p:sldId id="406" r:id="rId19"/>
  </p:sldIdLst>
  <p:sldSz cx="12192000" cy="6858000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04040"/>
    <a:srgbClr val="D5D5D5"/>
    <a:srgbClr val="595959"/>
    <a:srgbClr val="EEEEEE"/>
    <a:srgbClr val="7F7F7F"/>
    <a:srgbClr val="E71D1D"/>
    <a:srgbClr val="EB2819"/>
    <a:srgbClr val="E420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B344D84-9AFB-497E-A393-DC336BA19D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6064" autoAdjust="0"/>
    <p:restoredTop sz="95970" autoAdjust="0"/>
  </p:normalViewPr>
  <p:slideViewPr>
    <p:cSldViewPr snapToGrid="0" snapToObjects="1">
      <p:cViewPr varScale="1">
        <p:scale>
          <a:sx n="70" d="100"/>
          <a:sy n="70" d="100"/>
        </p:scale>
        <p:origin x="-1026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-3534" y="-114"/>
      </p:cViewPr>
      <p:guideLst>
        <p:guide orient="horz" pos="2932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1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19E32C-022E-4EA6-86B6-F8E41F8C9DF1}" type="datetimeFigureOut">
              <a:rPr lang="en-US"/>
              <a:pPr>
                <a:defRPr/>
              </a:pPr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5682F1-1D40-49BC-9507-7788CF2C7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5688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891964-2D9A-41F0-859F-F3E17614EF33}" type="datetimeFigureOut">
              <a:rPr lang="en-US"/>
              <a:pPr>
                <a:defRPr/>
              </a:pPr>
              <a:t>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94EE13-50F4-4F67-A5DF-FD7879A3B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74747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4EE13-50F4-4F67-A5DF-FD7879A3B44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509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Ima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851150" y="5959475"/>
            <a:ext cx="0" cy="492125"/>
          </a:xfrm>
          <a:prstGeom prst="line">
            <a:avLst/>
          </a:prstGeom>
          <a:ln w="952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864782" y="6222292"/>
            <a:ext cx="6617885" cy="254118"/>
          </a:xfrm>
          <a:prstGeom prst="rect">
            <a:avLst/>
          </a:prstGeom>
        </p:spPr>
        <p:txBody>
          <a:bodyPr vert="horz" anchor="ctr"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864781" y="5960247"/>
            <a:ext cx="6617887" cy="249655"/>
          </a:xfrm>
          <a:prstGeom prst="rect">
            <a:avLst/>
          </a:prstGeom>
        </p:spPr>
        <p:txBody>
          <a:bodyPr vert="horz" anchor="ctr"/>
          <a:lstStyle>
            <a:lvl1pPr>
              <a:defRPr sz="2400" b="1" i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0"/>
          </p:nvPr>
        </p:nvSpPr>
        <p:spPr>
          <a:xfrm>
            <a:off x="266700" y="5949950"/>
            <a:ext cx="2483273" cy="236792"/>
          </a:xfrm>
          <a:prstGeom prst="rect">
            <a:avLst/>
          </a:prstGeom>
        </p:spPr>
        <p:txBody>
          <a:bodyPr vert="horz" anchor="t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6699" y="6199311"/>
            <a:ext cx="2483275" cy="248524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40" y="357189"/>
            <a:ext cx="10523336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BBC14-82E5-48B4-B893-A4855DF864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Photo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2192000" cy="18288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40" y="357189"/>
            <a:ext cx="10523336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1190"/>
            <a:ext cx="12192000" cy="685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\\localhost\Volumes\DMS-Server\Clients\Honeywell PPT \Honeywell - Freestanding Logos\Honeywell - Freestanding Logo RGB.pn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388600" y="6519863"/>
            <a:ext cx="1371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3"/>
          <p:cNvSpPr>
            <a:spLocks noChangeArrowheads="1"/>
          </p:cNvSpPr>
          <p:nvPr userDrawn="1"/>
        </p:nvSpPr>
        <p:spPr bwMode="auto">
          <a:xfrm>
            <a:off x="730250" y="6586538"/>
            <a:ext cx="2517775" cy="200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700" smtClean="0">
                <a:solidFill>
                  <a:schemeClr val="accent3"/>
                </a:solidFill>
              </a:rPr>
              <a:t>© 2016 </a:t>
            </a:r>
            <a:r>
              <a:rPr lang="en-US" altLang="en-US" sz="700" dirty="0" smtClean="0">
                <a:solidFill>
                  <a:schemeClr val="accent3"/>
                </a:solidFill>
              </a:rPr>
              <a:t>by Honeywell International Inc. All rights reserved. 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BBC14-82E5-48B4-B893-A4855DF864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8461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14313" y="6364288"/>
            <a:ext cx="11977687" cy="493712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 userDrawn="1"/>
        </p:nvSpPr>
        <p:spPr>
          <a:xfrm>
            <a:off x="0" y="6364288"/>
            <a:ext cx="11583988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09621" y="364015"/>
            <a:ext cx="10491779" cy="511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15384" y="6384610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709621" y="1005463"/>
            <a:ext cx="10491779" cy="5075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 sz="1000" b="1" i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HelveticaNeue MediumCond"/>
              </a:defRPr>
            </a:lvl1pPr>
          </a:lstStyle>
          <a:p>
            <a:pPr>
              <a:defRPr/>
            </a:pPr>
            <a:fld id="{6C3B8888-35A5-426F-8C90-DCA4611032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14313" y="6364288"/>
            <a:ext cx="11977687" cy="493712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 Single Corner Rectangle 6"/>
          <p:cNvSpPr/>
          <p:nvPr userDrawn="1"/>
        </p:nvSpPr>
        <p:spPr>
          <a:xfrm>
            <a:off x="0" y="6364288"/>
            <a:ext cx="11583988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6008688" y="996950"/>
            <a:ext cx="0" cy="5056188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108" y="357189"/>
            <a:ext cx="10480347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2"/>
          </p:nvPr>
        </p:nvSpPr>
        <p:spPr>
          <a:xfrm>
            <a:off x="714108" y="1005840"/>
            <a:ext cx="5172300" cy="50479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6"/>
          </p:nvPr>
        </p:nvSpPr>
        <p:spPr>
          <a:xfrm>
            <a:off x="6143515" y="1005840"/>
            <a:ext cx="5050940" cy="50479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15384" y="6384610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pPr>
              <a:defRPr/>
            </a:pPr>
            <a:fld id="{C63071E5-2480-4A67-96E1-E4B3D60A43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Layou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14313" y="6364288"/>
            <a:ext cx="11977687" cy="493712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 Single Corner Rectangle 8"/>
          <p:cNvSpPr/>
          <p:nvPr userDrawn="1"/>
        </p:nvSpPr>
        <p:spPr>
          <a:xfrm>
            <a:off x="0" y="6364288"/>
            <a:ext cx="11583988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 bwMode="auto">
          <a:xfrm flipH="1">
            <a:off x="714375" y="3709988"/>
            <a:ext cx="10531475" cy="0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11" name="Straight Connector 10"/>
          <p:cNvCxnSpPr/>
          <p:nvPr userDrawn="1"/>
        </p:nvCxnSpPr>
        <p:spPr bwMode="auto">
          <a:xfrm>
            <a:off x="6008688" y="996950"/>
            <a:ext cx="0" cy="5184775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14108" y="364859"/>
            <a:ext cx="10472508" cy="4853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Content Placeholder 4"/>
          <p:cNvSpPr>
            <a:spLocks noGrp="1"/>
          </p:cNvSpPr>
          <p:nvPr>
            <p:ph sz="quarter" idx="23"/>
          </p:nvPr>
        </p:nvSpPr>
        <p:spPr>
          <a:xfrm>
            <a:off x="714108" y="3796577"/>
            <a:ext cx="5165333" cy="23851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24"/>
          </p:nvPr>
        </p:nvSpPr>
        <p:spPr>
          <a:xfrm>
            <a:off x="6123482" y="3796577"/>
            <a:ext cx="5063134" cy="23851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28" name="Content Placeholder 4"/>
          <p:cNvSpPr>
            <a:spLocks noGrp="1"/>
          </p:cNvSpPr>
          <p:nvPr>
            <p:ph sz="quarter" idx="12"/>
          </p:nvPr>
        </p:nvSpPr>
        <p:spPr>
          <a:xfrm>
            <a:off x="714108" y="1005841"/>
            <a:ext cx="5165333" cy="26244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29" name="Content Placeholder 4"/>
          <p:cNvSpPr>
            <a:spLocks noGrp="1"/>
          </p:cNvSpPr>
          <p:nvPr>
            <p:ph sz="quarter" idx="25"/>
          </p:nvPr>
        </p:nvSpPr>
        <p:spPr>
          <a:xfrm>
            <a:off x="6123482" y="1005841"/>
            <a:ext cx="5063134" cy="26244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15384" y="6384610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 algn="l">
              <a:defRPr sz="1100" b="1" i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HelveticaNeue MediumCond"/>
              </a:defRPr>
            </a:lvl1pPr>
          </a:lstStyle>
          <a:p>
            <a:pPr>
              <a:defRPr/>
            </a:pPr>
            <a:fld id="{0E55EEB0-FDEB-4080-8E0D-8F9CD1AA33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Layout W/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14313" y="6364288"/>
            <a:ext cx="11977687" cy="493712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 Single Corner Rectangle 4"/>
          <p:cNvSpPr/>
          <p:nvPr userDrawn="1"/>
        </p:nvSpPr>
        <p:spPr>
          <a:xfrm>
            <a:off x="0" y="6364288"/>
            <a:ext cx="11583988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40" y="357189"/>
            <a:ext cx="10455164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15384" y="6384610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1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pPr>
              <a:defRPr/>
            </a:pPr>
            <a:fld id="{8D2950EC-7164-4963-973B-94C55E6F294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W/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91166"/>
            <a:ext cx="3670700" cy="606683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791167"/>
            <a:ext cx="3670700" cy="731520"/>
          </a:xfrm>
          <a:prstGeom prst="rect">
            <a:avLst/>
          </a:prstGeom>
          <a:gradFill>
            <a:gsLst>
              <a:gs pos="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14313" y="6364288"/>
            <a:ext cx="11977687" cy="493712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 Single Corner Rectangle 4"/>
          <p:cNvSpPr/>
          <p:nvPr userDrawn="1"/>
        </p:nvSpPr>
        <p:spPr>
          <a:xfrm>
            <a:off x="0" y="6364288"/>
            <a:ext cx="11583988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714240" y="357189"/>
            <a:ext cx="10455164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 userDrawn="1">
            <p:ph type="body" sz="quarter" idx="15"/>
          </p:nvPr>
        </p:nvSpPr>
        <p:spPr>
          <a:xfrm>
            <a:off x="315384" y="6384610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z="11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pPr>
              <a:defRPr/>
            </a:pPr>
            <a:fld id="{8D2950EC-7164-4963-973B-94C55E6F294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Rectangle 23"/>
          <p:cNvSpPr>
            <a:spLocks noChangeArrowheads="1"/>
          </p:cNvSpPr>
          <p:nvPr userDrawn="1"/>
        </p:nvSpPr>
        <p:spPr bwMode="auto">
          <a:xfrm>
            <a:off x="730250" y="6164263"/>
            <a:ext cx="2517775" cy="200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700" smtClean="0">
                <a:solidFill>
                  <a:schemeClr val="bg2"/>
                </a:solidFill>
              </a:rPr>
              <a:t>© 2016 </a:t>
            </a:r>
            <a:r>
              <a:rPr lang="en-US" altLang="en-US" sz="700" dirty="0" smtClean="0">
                <a:solidFill>
                  <a:schemeClr val="bg2"/>
                </a:solidFill>
              </a:rPr>
              <a:t>by Honeywell International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xmlns="" val="3475127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Ima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852738" y="5959475"/>
            <a:ext cx="0" cy="492125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2851150" y="5959475"/>
            <a:ext cx="0" cy="492125"/>
          </a:xfrm>
          <a:prstGeom prst="line">
            <a:avLst/>
          </a:prstGeom>
          <a:ln w="952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864782" y="6222292"/>
            <a:ext cx="6617885" cy="254118"/>
          </a:xfrm>
          <a:prstGeom prst="rect">
            <a:avLst/>
          </a:prstGeom>
        </p:spPr>
        <p:txBody>
          <a:bodyPr vert="horz" anchor="ctr"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864781" y="5960247"/>
            <a:ext cx="6617887" cy="249655"/>
          </a:xfrm>
          <a:prstGeom prst="rect">
            <a:avLst/>
          </a:prstGeom>
        </p:spPr>
        <p:txBody>
          <a:bodyPr vert="horz" anchor="ctr"/>
          <a:lstStyle>
            <a:lvl1pPr>
              <a:defRPr sz="2400" b="1" i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0"/>
          </p:nvPr>
        </p:nvSpPr>
        <p:spPr>
          <a:xfrm>
            <a:off x="266700" y="5949950"/>
            <a:ext cx="2483273" cy="236792"/>
          </a:xfrm>
          <a:prstGeom prst="rect">
            <a:avLst/>
          </a:prstGeom>
        </p:spPr>
        <p:txBody>
          <a:bodyPr vert="horz" anchor="t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6699" y="6199311"/>
            <a:ext cx="2483275" cy="248524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Ima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851150" y="5959475"/>
            <a:ext cx="0" cy="492125"/>
          </a:xfrm>
          <a:prstGeom prst="line">
            <a:avLst/>
          </a:prstGeom>
          <a:ln w="952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864782" y="6222292"/>
            <a:ext cx="6617885" cy="254118"/>
          </a:xfrm>
          <a:prstGeom prst="rect">
            <a:avLst/>
          </a:prstGeom>
        </p:spPr>
        <p:txBody>
          <a:bodyPr vert="horz" anchor="ctr"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864781" y="5960247"/>
            <a:ext cx="6617887" cy="249655"/>
          </a:xfrm>
          <a:prstGeom prst="rect">
            <a:avLst/>
          </a:prstGeom>
        </p:spPr>
        <p:txBody>
          <a:bodyPr vert="horz" anchor="ctr"/>
          <a:lstStyle>
            <a:lvl1pPr>
              <a:defRPr sz="2400" b="1" i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0"/>
          </p:nvPr>
        </p:nvSpPr>
        <p:spPr>
          <a:xfrm>
            <a:off x="266700" y="5949950"/>
            <a:ext cx="2483273" cy="236792"/>
          </a:xfrm>
          <a:prstGeom prst="rect">
            <a:avLst/>
          </a:prstGeom>
        </p:spPr>
        <p:txBody>
          <a:bodyPr vert="horz" anchor="t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6699" y="6199311"/>
            <a:ext cx="2483275" cy="248524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Ima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851150" y="5959475"/>
            <a:ext cx="0" cy="492125"/>
          </a:xfrm>
          <a:prstGeom prst="line">
            <a:avLst/>
          </a:prstGeom>
          <a:ln w="952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864782" y="6222292"/>
            <a:ext cx="6617885" cy="254118"/>
          </a:xfrm>
          <a:prstGeom prst="rect">
            <a:avLst/>
          </a:prstGeom>
        </p:spPr>
        <p:txBody>
          <a:bodyPr vert="horz" anchor="ctr"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864781" y="5960247"/>
            <a:ext cx="6617887" cy="249655"/>
          </a:xfrm>
          <a:prstGeom prst="rect">
            <a:avLst/>
          </a:prstGeom>
        </p:spPr>
        <p:txBody>
          <a:bodyPr vert="horz" anchor="ctr"/>
          <a:lstStyle>
            <a:lvl1pPr>
              <a:defRPr sz="2400" b="1" i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0"/>
          </p:nvPr>
        </p:nvSpPr>
        <p:spPr>
          <a:xfrm>
            <a:off x="266700" y="5949950"/>
            <a:ext cx="2483273" cy="236792"/>
          </a:xfrm>
          <a:prstGeom prst="rect">
            <a:avLst/>
          </a:prstGeom>
        </p:spPr>
        <p:txBody>
          <a:bodyPr vert="horz" anchor="t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6699" y="6199311"/>
            <a:ext cx="2483275" cy="248524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Ima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851150" y="5959475"/>
            <a:ext cx="0" cy="492125"/>
          </a:xfrm>
          <a:prstGeom prst="line">
            <a:avLst/>
          </a:prstGeom>
          <a:ln w="952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864782" y="6222292"/>
            <a:ext cx="6617885" cy="254118"/>
          </a:xfrm>
          <a:prstGeom prst="rect">
            <a:avLst/>
          </a:prstGeom>
        </p:spPr>
        <p:txBody>
          <a:bodyPr vert="horz" anchor="ctr"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864781" y="5960247"/>
            <a:ext cx="6617887" cy="249655"/>
          </a:xfrm>
          <a:prstGeom prst="rect">
            <a:avLst/>
          </a:prstGeom>
        </p:spPr>
        <p:txBody>
          <a:bodyPr vert="horz" anchor="ctr"/>
          <a:lstStyle>
            <a:lvl1pPr>
              <a:defRPr sz="2400" b="1" i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0"/>
          </p:nvPr>
        </p:nvSpPr>
        <p:spPr>
          <a:xfrm>
            <a:off x="266700" y="5949950"/>
            <a:ext cx="2483273" cy="236792"/>
          </a:xfrm>
          <a:prstGeom prst="rect">
            <a:avLst/>
          </a:prstGeom>
        </p:spPr>
        <p:txBody>
          <a:bodyPr vert="horz" anchor="t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6699" y="6199311"/>
            <a:ext cx="2483275" cy="248524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4568" y="357810"/>
            <a:ext cx="10507948" cy="49861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714568" y="1005840"/>
            <a:ext cx="10507947" cy="53086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None/>
              <a:defRPr baseline="0">
                <a:solidFill>
                  <a:srgbClr val="404040"/>
                </a:solidFill>
              </a:defRPr>
            </a:lvl1pPr>
            <a:lvl2pPr marL="457200" indent="0">
              <a:buClr>
                <a:schemeClr val="accent3"/>
              </a:buClr>
              <a:buNone/>
              <a:defRPr/>
            </a:lvl2pPr>
            <a:lvl3pPr>
              <a:buClr>
                <a:schemeClr val="accent3"/>
              </a:buClr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A2765-5139-47C0-805A-68FF41C06C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 bwMode="auto">
          <a:xfrm>
            <a:off x="6008688" y="996950"/>
            <a:ext cx="0" cy="5334000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14567" y="357810"/>
            <a:ext cx="10499918" cy="4986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714793" y="1005840"/>
            <a:ext cx="5160304" cy="5308600"/>
          </a:xfrm>
          <a:prstGeom prst="rect">
            <a:avLst/>
          </a:prstGeom>
        </p:spPr>
        <p:txBody>
          <a:bodyPr/>
          <a:lstStyle>
            <a:lvl1pPr marL="169863" marR="0" indent="-1698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 baseline="0">
                <a:solidFill>
                  <a:srgbClr val="404040"/>
                </a:solidFill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marL="169863" marR="0" lvl="0" indent="-1698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Click to edit Master text styles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/>
          </p:nvPr>
        </p:nvSpPr>
        <p:spPr>
          <a:xfrm>
            <a:off x="6150445" y="1005840"/>
            <a:ext cx="5064040" cy="53086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404040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D50D9-9D13-4B6A-B5F1-427F44E1E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 bwMode="auto">
          <a:xfrm flipH="1">
            <a:off x="714375" y="3709988"/>
            <a:ext cx="10531475" cy="0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6008688" y="996950"/>
            <a:ext cx="0" cy="5334000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9" name="TextBox 8"/>
          <p:cNvSpPr txBox="1"/>
          <p:nvPr userDrawn="1"/>
        </p:nvSpPr>
        <p:spPr>
          <a:xfrm>
            <a:off x="1666875" y="6804025"/>
            <a:ext cx="1857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14240" y="364798"/>
            <a:ext cx="10531033" cy="5120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714240" y="1005841"/>
            <a:ext cx="5172338" cy="26244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6134782" y="1005841"/>
            <a:ext cx="5110491" cy="26244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22"/>
          </p:nvPr>
        </p:nvSpPr>
        <p:spPr>
          <a:xfrm>
            <a:off x="714240" y="3796577"/>
            <a:ext cx="5172338" cy="25342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23"/>
          </p:nvPr>
        </p:nvSpPr>
        <p:spPr>
          <a:xfrm>
            <a:off x="6134782" y="3796577"/>
            <a:ext cx="5110491" cy="25342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algn="l">
              <a:defRPr sz="1100" b="1" i="0">
                <a:solidFill>
                  <a:schemeClr val="bg1"/>
                </a:solidFill>
                <a:latin typeface="+mn-lt"/>
                <a:cs typeface="HelveticaNeue MediumCond"/>
              </a:defRPr>
            </a:lvl1pPr>
          </a:lstStyle>
          <a:p>
            <a:pPr>
              <a:defRPr/>
            </a:pPr>
            <a:fld id="{A1E666A7-E2BE-462A-A556-68E1E0EC08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0" y="1005840"/>
            <a:ext cx="3663950" cy="5852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Photo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-8562" y="1005840"/>
            <a:ext cx="3671888" cy="1492250"/>
          </a:xfrm>
          <a:prstGeom prst="rect">
            <a:avLst/>
          </a:prstGeom>
          <a:gradFill>
            <a:gsLst>
              <a:gs pos="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 lIns="0" tIns="0" rIns="0" bIns="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mtClean="0"/>
              <a:t>Photo Overlay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4568" y="357810"/>
            <a:ext cx="10507948" cy="49861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114800" y="1005840"/>
            <a:ext cx="7126003" cy="53086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None/>
              <a:defRPr baseline="0">
                <a:solidFill>
                  <a:srgbClr val="404040"/>
                </a:solidFill>
              </a:defRPr>
            </a:lvl1pPr>
            <a:lvl2pPr marL="457200" indent="0">
              <a:buClr>
                <a:schemeClr val="accent3"/>
              </a:buClr>
              <a:buNone/>
              <a:defRPr/>
            </a:lvl2pPr>
            <a:lvl3pPr>
              <a:buClr>
                <a:schemeClr val="accent3"/>
              </a:buClr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A2765-5139-47C0-805A-68FF41C06C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23"/>
          <p:cNvSpPr>
            <a:spLocks noChangeArrowheads="1"/>
          </p:cNvSpPr>
          <p:nvPr userDrawn="1"/>
        </p:nvSpPr>
        <p:spPr bwMode="auto">
          <a:xfrm>
            <a:off x="730250" y="6586538"/>
            <a:ext cx="2517775" cy="200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700" smtClean="0">
                <a:solidFill>
                  <a:schemeClr val="accent3"/>
                </a:solidFill>
              </a:rPr>
              <a:t>© 2016 </a:t>
            </a:r>
            <a:r>
              <a:rPr lang="en-US" altLang="en-US" sz="700" dirty="0" smtClean="0">
                <a:solidFill>
                  <a:schemeClr val="accent3"/>
                </a:solidFill>
              </a:rPr>
              <a:t>by Honeywell International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xmlns="" val="895779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0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58213" y="1973263"/>
            <a:ext cx="3644900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2" descr="Picture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79963" y="-15875"/>
            <a:ext cx="7424737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5" descr="Revised_big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59325" y="1970088"/>
            <a:ext cx="3673475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7" descr="Revised_big2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97425" y="4057650"/>
            <a:ext cx="36449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" y="0"/>
            <a:ext cx="4703831" cy="5857461"/>
          </a:xfrm>
          <a:prstGeom prst="rect">
            <a:avLst/>
          </a:prstGeom>
        </p:spPr>
      </p:pic>
      <p:pic>
        <p:nvPicPr>
          <p:cNvPr id="1026" name="Picture 4" descr="Corner-01 copy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3792538"/>
            <a:ext cx="12188825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2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669463" y="6108700"/>
            <a:ext cx="189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0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669463" y="6097588"/>
            <a:ext cx="189547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7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1pPr>
      <a:lvl2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2pPr>
      <a:lvl3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3pPr>
      <a:lvl4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4pPr>
      <a:lvl5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9pPr>
    </p:titleStyle>
    <p:bodyStyle>
      <a:lvl1pPr algn="l" defTabSz="457200" rtl="0" fontAlgn="base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tx1"/>
          </a:solidFill>
          <a:latin typeface="Helvetica 55 Roman"/>
          <a:ea typeface="Helvetica 55 Roman"/>
          <a:cs typeface="Helvetica 55 Roman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Helvetica Neue"/>
          <a:ea typeface="Helvetica Neue"/>
          <a:cs typeface="Helvetica Neue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SzPct val="90000"/>
        <a:buFont typeface="Courier New" pitchFamily="49" charset="0"/>
        <a:buChar char="o"/>
        <a:defRPr sz="1400" kern="1200">
          <a:solidFill>
            <a:schemeClr val="tx1"/>
          </a:solidFill>
          <a:latin typeface="Helvetica Neue"/>
          <a:ea typeface="Helvetica Neue"/>
          <a:cs typeface="Helvetica Neue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520"/>
            <a:ext cx="12191202" cy="606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Corner-01 copy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792538"/>
            <a:ext cx="12188825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669463" y="6097588"/>
            <a:ext cx="189547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7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tx1"/>
          </a:solidFill>
          <a:latin typeface="Helvetica 55 Roman"/>
          <a:ea typeface="Helvetica 55 Roman"/>
          <a:cs typeface="Helvetica 55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Helvetica Neue"/>
          <a:ea typeface="Helvetica Neue"/>
          <a:cs typeface="Helvetica Neue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SzPct val="90000"/>
        <a:buFont typeface="Courier New" pitchFamily="49" charset="0"/>
        <a:buChar char="o"/>
        <a:defRPr sz="1400" kern="1200">
          <a:solidFill>
            <a:schemeClr val="tx1"/>
          </a:solidFill>
          <a:latin typeface="Helvetica Neue"/>
          <a:ea typeface="Helvetica Neue"/>
          <a:cs typeface="Helvetica Neu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757738" y="3890963"/>
            <a:ext cx="7434262" cy="1878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-7938"/>
            <a:ext cx="4665663" cy="57324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764088" y="-7938"/>
            <a:ext cx="3695700" cy="3805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547100" y="-7938"/>
            <a:ext cx="3641725" cy="3805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102" name="Picture 2" descr="\\localhost\Volumes\DMS-Server\Clients\Honeywell PPT \Honeywell - Freestanding Logos\Honeywell - Freestanding Logo RGB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669463" y="6108700"/>
            <a:ext cx="189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4" descr="Corner-01 copy.pn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792538"/>
            <a:ext cx="12188825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0" descr="\\localhost\Volumes\DMS-Server\Clients\Honeywell PPT \Honeywell - Freestanding Logos\Honeywell - Freestanding Logo RGB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669463" y="6097588"/>
            <a:ext cx="189547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8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1pPr>
      <a:lvl2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2pPr>
      <a:lvl3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3pPr>
      <a:lvl4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4pPr>
      <a:lvl5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9pPr>
    </p:titleStyle>
    <p:bodyStyle>
      <a:lvl1pPr algn="l" defTabSz="457200" rtl="0" fontAlgn="base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tx1"/>
          </a:solidFill>
          <a:latin typeface="Helvetica 55 Roman"/>
          <a:ea typeface="Helvetica 55 Roman"/>
          <a:cs typeface="Helvetica 55 Roman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Helvetica Neue"/>
          <a:ea typeface="Helvetica Neue"/>
          <a:cs typeface="Helvetica Neue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SzPct val="90000"/>
        <a:buFont typeface="Courier New" pitchFamily="49" charset="0"/>
        <a:buChar char="o"/>
        <a:defRPr sz="1400" kern="1200">
          <a:solidFill>
            <a:schemeClr val="tx1"/>
          </a:solidFill>
          <a:latin typeface="Helvetica Neue"/>
          <a:ea typeface="Helvetica Neue"/>
          <a:cs typeface="Helvetica Neue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7938"/>
            <a:ext cx="4665663" cy="57324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757738" y="3890963"/>
            <a:ext cx="7434262" cy="1878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757738" y="-7938"/>
            <a:ext cx="7431087" cy="3805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125" name="Picture 2" descr="\\localhost\Volumes\DMS-Server\Clients\Honeywell PPT \Honeywell - Freestanding Logos\Honeywell - Freestanding Logo RGB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669463" y="6108700"/>
            <a:ext cx="189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 descr="Corner-01 copy.pn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792538"/>
            <a:ext cx="12188825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0" descr="\\localhost\Volumes\DMS-Server\Clients\Honeywell PPT \Honeywell - Freestanding Logos\Honeywell - Freestanding Logo RGB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669463" y="6097588"/>
            <a:ext cx="189547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8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1pPr>
      <a:lvl2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2pPr>
      <a:lvl3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3pPr>
      <a:lvl4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4pPr>
      <a:lvl5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9pPr>
    </p:titleStyle>
    <p:bodyStyle>
      <a:lvl1pPr algn="l" defTabSz="457200" rtl="0" fontAlgn="base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tx1"/>
          </a:solidFill>
          <a:latin typeface="Helvetica 55 Roman"/>
          <a:ea typeface="Helvetica 55 Roman"/>
          <a:cs typeface="Helvetica 55 Roman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Helvetica Neue"/>
          <a:ea typeface="Helvetica Neue"/>
          <a:cs typeface="Helvetica Neue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SzPct val="90000"/>
        <a:buFont typeface="Courier New" pitchFamily="49" charset="0"/>
        <a:buChar char="o"/>
        <a:defRPr sz="1400" kern="1200">
          <a:solidFill>
            <a:schemeClr val="tx1"/>
          </a:solidFill>
          <a:latin typeface="Helvetica Neue"/>
          <a:ea typeface="Helvetica Neue"/>
          <a:cs typeface="Helvetica Neue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7938"/>
            <a:ext cx="4665663" cy="57324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757738" y="-7938"/>
            <a:ext cx="7431087" cy="57324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148" name="Picture 2" descr="\\localhost\Volumes\DMS-Server\Clients\Honeywell PPT \Honeywell - Freestanding Logos\Honeywell - Freestanding Logo RGB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669463" y="6108700"/>
            <a:ext cx="189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Corner-01 copy.pn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792538"/>
            <a:ext cx="12188825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\\localhost\Volumes\DMS-Server\Clients\Honeywell PPT \Honeywell - Freestanding Logos\Honeywell - Freestanding Logo RGB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669463" y="6097588"/>
            <a:ext cx="189547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8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1pPr>
      <a:lvl2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2pPr>
      <a:lvl3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3pPr>
      <a:lvl4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4pPr>
      <a:lvl5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9pPr>
    </p:titleStyle>
    <p:bodyStyle>
      <a:lvl1pPr algn="l" defTabSz="457200" rtl="0" fontAlgn="base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tx1"/>
          </a:solidFill>
          <a:latin typeface="Helvetica 55 Roman"/>
          <a:ea typeface="Helvetica 55 Roman"/>
          <a:cs typeface="Helvetica 55 Roman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Helvetica Neue"/>
          <a:ea typeface="Helvetica Neue"/>
          <a:cs typeface="Helvetica Neue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SzPct val="90000"/>
        <a:buFont typeface="Courier New" pitchFamily="49" charset="0"/>
        <a:buChar char="o"/>
        <a:defRPr sz="1400" kern="1200">
          <a:solidFill>
            <a:schemeClr val="tx1"/>
          </a:solidFill>
          <a:latin typeface="Helvetica Neue"/>
          <a:ea typeface="Helvetica Neue"/>
          <a:cs typeface="Helvetica Neue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orner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288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712788" y="357188"/>
            <a:ext cx="104806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5900" y="0"/>
            <a:ext cx="546100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 i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HelveticaNeue MediumCond"/>
              </a:defRPr>
            </a:lvl1pPr>
          </a:lstStyle>
          <a:p>
            <a:pPr>
              <a:defRPr/>
            </a:pPr>
            <a:fld id="{94321EF1-E7EC-48EA-8619-FD75D235AA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197" name="Picture 10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388600" y="6519863"/>
            <a:ext cx="1371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730250" y="6586538"/>
            <a:ext cx="2517775" cy="200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700" smtClean="0">
                <a:solidFill>
                  <a:schemeClr val="accent3"/>
                </a:solidFill>
              </a:rPr>
              <a:t>© 2016 </a:t>
            </a:r>
            <a:r>
              <a:rPr lang="en-US" altLang="en-US" sz="700" dirty="0" smtClean="0">
                <a:solidFill>
                  <a:schemeClr val="accent3"/>
                </a:solidFill>
              </a:rPr>
              <a:t>by Honeywell International Inc. All rights reserved.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75" r:id="rId1"/>
    <p:sldLayoutId id="2147493585" r:id="rId2"/>
    <p:sldLayoutId id="2147493586" r:id="rId3"/>
    <p:sldLayoutId id="2147493592" r:id="rId4"/>
    <p:sldLayoutId id="2147493576" r:id="rId5"/>
    <p:sldLayoutId id="214749359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2800" b="1" kern="1200" dirty="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698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-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0842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16-9 wTKaway.png"/>
          <p:cNvPicPr>
            <a:picLocks noChangeAspect="1"/>
          </p:cNvPicPr>
          <p:nvPr/>
        </p:nvPicPr>
        <p:blipFill rotWithShape="1">
          <a:blip r:embed="rId7" cstate="email"/>
          <a:srcRect/>
          <a:stretch/>
        </p:blipFill>
        <p:spPr bwMode="auto">
          <a:xfrm>
            <a:off x="0" y="0"/>
            <a:ext cx="1220787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Placeholder 1"/>
          <p:cNvSpPr>
            <a:spLocks noGrp="1"/>
          </p:cNvSpPr>
          <p:nvPr>
            <p:ph type="title"/>
          </p:nvPr>
        </p:nvSpPr>
        <p:spPr bwMode="auto">
          <a:xfrm>
            <a:off x="712788" y="357188"/>
            <a:ext cx="105092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23"/>
          <p:cNvSpPr>
            <a:spLocks noChangeArrowheads="1"/>
          </p:cNvSpPr>
          <p:nvPr/>
        </p:nvSpPr>
        <p:spPr bwMode="auto">
          <a:xfrm>
            <a:off x="730250" y="6164263"/>
            <a:ext cx="2517775" cy="200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700" smtClean="0">
                <a:solidFill>
                  <a:schemeClr val="accent3"/>
                </a:solidFill>
              </a:rPr>
              <a:t>© 2016 </a:t>
            </a:r>
            <a:r>
              <a:rPr lang="en-US" altLang="en-US" sz="700" dirty="0" smtClean="0">
                <a:solidFill>
                  <a:schemeClr val="accent3"/>
                </a:solidFill>
              </a:rPr>
              <a:t>by Honeywell International Inc. All rights reserved.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5900" y="0"/>
            <a:ext cx="561975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 i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HelveticaNeue MediumCond"/>
              </a:defRPr>
            </a:lvl1pPr>
          </a:lstStyle>
          <a:p>
            <a:pPr>
              <a:defRPr/>
            </a:pPr>
            <a:fld id="{CC986965-61CA-4646-B047-497CF1D8EF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87" r:id="rId1"/>
    <p:sldLayoutId id="2147493588" r:id="rId2"/>
    <p:sldLayoutId id="2147493589" r:id="rId3"/>
    <p:sldLayoutId id="2147493590" r:id="rId4"/>
    <p:sldLayoutId id="214749359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2800" b="1" kern="1200" dirty="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698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-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0842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0" Type="http://schemas.openxmlformats.org/officeDocument/2006/relationships/image" Target="../media/image22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10" Type="http://schemas.openxmlformats.org/officeDocument/2006/relationships/image" Target="../media/image43.emf"/><Relationship Id="rId4" Type="http://schemas.openxmlformats.org/officeDocument/2006/relationships/image" Target="../media/image37.emf"/><Relationship Id="rId9" Type="http://schemas.openxmlformats.org/officeDocument/2006/relationships/image" Target="../media/image4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865438" y="6223000"/>
            <a:ext cx="6616700" cy="2540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/>
              <a:t>Honeywell Sensing </a:t>
            </a:r>
            <a:r>
              <a:rPr lang="en-US" smtClean="0"/>
              <a:t>and </a:t>
            </a:r>
            <a:r>
              <a:rPr lang="en-US"/>
              <a:t>Productivity Solutions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865438" y="5959475"/>
            <a:ext cx="6616700" cy="25082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200"/>
              <a:t>Dolphin</a:t>
            </a:r>
            <a:r>
              <a:rPr lang="en-US" sz="1400" baseline="60000">
                <a:latin typeface="Arial Black" panose="020B0A04020102020204" pitchFamily="34" charset="0"/>
              </a:rPr>
              <a:t>®</a:t>
            </a:r>
            <a:r>
              <a:rPr lang="en-US" sz="2200"/>
              <a:t> </a:t>
            </a:r>
            <a:r>
              <a:rPr lang="en-US" sz="2200" smtClean="0"/>
              <a:t>CT50h – </a:t>
            </a:r>
            <a:r>
              <a:rPr lang="en-US" sz="2200"/>
              <a:t>Mobile Computer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66700" y="5949950"/>
            <a:ext cx="2482850" cy="236538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Presenter Name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66700" y="6199188"/>
            <a:ext cx="2482850" cy="249237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Honeywell Dolphin CT50h Clinical Smartphone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There is a Peace of Mind </a:t>
            </a:r>
            <a:r>
              <a:rPr lang="en-US" smtClean="0"/>
              <a:t>You Will Have </a:t>
            </a:r>
            <a:r>
              <a:rPr lang="en-US"/>
              <a:t>Partnering </a:t>
            </a:r>
            <a:r>
              <a:rPr lang="en-US" smtClean="0"/>
              <a:t>With Honeywell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D2D50D9-9D13-4B6A-B5F1-427F44E1E57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108961" y="1265414"/>
            <a:ext cx="8161384" cy="933119"/>
            <a:chOff x="3108961" y="1265414"/>
            <a:chExt cx="8161384" cy="933119"/>
          </a:xfrm>
        </p:grpSpPr>
        <p:sp>
          <p:nvSpPr>
            <p:cNvPr id="3" name="Pentagon 2"/>
            <p:cNvSpPr/>
            <p:nvPr/>
          </p:nvSpPr>
          <p:spPr>
            <a:xfrm>
              <a:off x="3108961" y="1265414"/>
              <a:ext cx="2641600" cy="933118"/>
            </a:xfrm>
            <a:custGeom>
              <a:avLst/>
              <a:gdLst>
                <a:gd name="connsiteX0" fmla="*/ 0 w 2750457"/>
                <a:gd name="connsiteY0" fmla="*/ 0 h 933118"/>
                <a:gd name="connsiteX1" fmla="*/ 2283898 w 2750457"/>
                <a:gd name="connsiteY1" fmla="*/ 0 h 933118"/>
                <a:gd name="connsiteX2" fmla="*/ 2750457 w 2750457"/>
                <a:gd name="connsiteY2" fmla="*/ 466559 h 933118"/>
                <a:gd name="connsiteX3" fmla="*/ 2283898 w 2750457"/>
                <a:gd name="connsiteY3" fmla="*/ 933118 h 933118"/>
                <a:gd name="connsiteX4" fmla="*/ 0 w 2750457"/>
                <a:gd name="connsiteY4" fmla="*/ 933118 h 933118"/>
                <a:gd name="connsiteX5" fmla="*/ 0 w 2750457"/>
                <a:gd name="connsiteY5" fmla="*/ 0 h 933118"/>
                <a:gd name="connsiteX0" fmla="*/ 0 w 2641600"/>
                <a:gd name="connsiteY0" fmla="*/ 0 h 933118"/>
                <a:gd name="connsiteX1" fmla="*/ 2283898 w 2641600"/>
                <a:gd name="connsiteY1" fmla="*/ 0 h 933118"/>
                <a:gd name="connsiteX2" fmla="*/ 2641600 w 2641600"/>
                <a:gd name="connsiteY2" fmla="*/ 473816 h 933118"/>
                <a:gd name="connsiteX3" fmla="*/ 2283898 w 2641600"/>
                <a:gd name="connsiteY3" fmla="*/ 933118 h 933118"/>
                <a:gd name="connsiteX4" fmla="*/ 0 w 2641600"/>
                <a:gd name="connsiteY4" fmla="*/ 933118 h 933118"/>
                <a:gd name="connsiteX5" fmla="*/ 0 w 2641600"/>
                <a:gd name="connsiteY5" fmla="*/ 0 h 93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41600" h="933118">
                  <a:moveTo>
                    <a:pt x="0" y="0"/>
                  </a:moveTo>
                  <a:lnTo>
                    <a:pt x="2283898" y="0"/>
                  </a:lnTo>
                  <a:lnTo>
                    <a:pt x="2641600" y="473816"/>
                  </a:lnTo>
                  <a:lnTo>
                    <a:pt x="2283898" y="933118"/>
                  </a:lnTo>
                  <a:lnTo>
                    <a:pt x="0" y="93311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txBody>
            <a:bodyPr lIns="228600" anchor="ctr" anchorCtr="0">
              <a:noAutofit/>
            </a:bodyPr>
            <a:lstStyle/>
            <a:p>
              <a:r>
                <a:rPr lang="en-US" sz="1900" b="1" smtClean="0">
                  <a:gradFill>
                    <a:gsLst>
                      <a:gs pos="100000">
                        <a:schemeClr val="bg1"/>
                      </a:gs>
                      <a:gs pos="417">
                        <a:schemeClr val="bg1"/>
                      </a:gs>
                    </a:gsLst>
                    <a:lin ang="0" scaled="1"/>
                  </a:gradFill>
                  <a:latin typeface="Arial Black" panose="020B0A04020102020204" pitchFamily="34" charset="0"/>
                </a:rPr>
                <a:t>COMPATIBLE </a:t>
              </a:r>
            </a:p>
          </p:txBody>
        </p:sp>
        <p:sp>
          <p:nvSpPr>
            <p:cNvPr id="20" name="Chevron 15"/>
            <p:cNvSpPr/>
            <p:nvPr/>
          </p:nvSpPr>
          <p:spPr>
            <a:xfrm>
              <a:off x="5562931" y="1265414"/>
              <a:ext cx="5707414" cy="933119"/>
            </a:xfrm>
            <a:custGeom>
              <a:avLst/>
              <a:gdLst>
                <a:gd name="connsiteX0" fmla="*/ 0 w 6096000"/>
                <a:gd name="connsiteY0" fmla="*/ 0 h 689980"/>
                <a:gd name="connsiteX1" fmla="*/ 5751010 w 6096000"/>
                <a:gd name="connsiteY1" fmla="*/ 0 h 689980"/>
                <a:gd name="connsiteX2" fmla="*/ 6096000 w 6096000"/>
                <a:gd name="connsiteY2" fmla="*/ 344990 h 689980"/>
                <a:gd name="connsiteX3" fmla="*/ 5751010 w 6096000"/>
                <a:gd name="connsiteY3" fmla="*/ 689980 h 689980"/>
                <a:gd name="connsiteX4" fmla="*/ 0 w 6096000"/>
                <a:gd name="connsiteY4" fmla="*/ 689980 h 689980"/>
                <a:gd name="connsiteX5" fmla="*/ 344990 w 6096000"/>
                <a:gd name="connsiteY5" fmla="*/ 344990 h 689980"/>
                <a:gd name="connsiteX6" fmla="*/ 0 w 6096000"/>
                <a:gd name="connsiteY6" fmla="*/ 0 h 689980"/>
                <a:gd name="connsiteX0" fmla="*/ 0 w 5751010"/>
                <a:gd name="connsiteY0" fmla="*/ 0 h 689980"/>
                <a:gd name="connsiteX1" fmla="*/ 5751010 w 5751010"/>
                <a:gd name="connsiteY1" fmla="*/ 0 h 689980"/>
                <a:gd name="connsiteX2" fmla="*/ 5751010 w 5751010"/>
                <a:gd name="connsiteY2" fmla="*/ 689980 h 689980"/>
                <a:gd name="connsiteX3" fmla="*/ 0 w 5751010"/>
                <a:gd name="connsiteY3" fmla="*/ 689980 h 689980"/>
                <a:gd name="connsiteX4" fmla="*/ 344990 w 5751010"/>
                <a:gd name="connsiteY4" fmla="*/ 344990 h 689980"/>
                <a:gd name="connsiteX5" fmla="*/ 0 w 5751010"/>
                <a:gd name="connsiteY5" fmla="*/ 0 h 689980"/>
                <a:gd name="connsiteX0" fmla="*/ 0 w 5751010"/>
                <a:gd name="connsiteY0" fmla="*/ 0 h 689980"/>
                <a:gd name="connsiteX1" fmla="*/ 5751010 w 5751010"/>
                <a:gd name="connsiteY1" fmla="*/ 0 h 689980"/>
                <a:gd name="connsiteX2" fmla="*/ 5751010 w 5751010"/>
                <a:gd name="connsiteY2" fmla="*/ 689980 h 689980"/>
                <a:gd name="connsiteX3" fmla="*/ 0 w 5751010"/>
                <a:gd name="connsiteY3" fmla="*/ 689980 h 689980"/>
                <a:gd name="connsiteX4" fmla="*/ 301618 w 5751010"/>
                <a:gd name="connsiteY4" fmla="*/ 344990 h 689980"/>
                <a:gd name="connsiteX5" fmla="*/ 0 w 5751010"/>
                <a:gd name="connsiteY5" fmla="*/ 0 h 689980"/>
                <a:gd name="connsiteX0" fmla="*/ 0 w 5751010"/>
                <a:gd name="connsiteY0" fmla="*/ 0 h 689980"/>
                <a:gd name="connsiteX1" fmla="*/ 5751010 w 5751010"/>
                <a:gd name="connsiteY1" fmla="*/ 0 h 689980"/>
                <a:gd name="connsiteX2" fmla="*/ 5751010 w 5751010"/>
                <a:gd name="connsiteY2" fmla="*/ 689980 h 689980"/>
                <a:gd name="connsiteX3" fmla="*/ 0 w 5751010"/>
                <a:gd name="connsiteY3" fmla="*/ 689980 h 689980"/>
                <a:gd name="connsiteX4" fmla="*/ 327034 w 5751010"/>
                <a:gd name="connsiteY4" fmla="*/ 344990 h 689980"/>
                <a:gd name="connsiteX5" fmla="*/ 0 w 5751010"/>
                <a:gd name="connsiteY5" fmla="*/ 0 h 689980"/>
                <a:gd name="connsiteX0" fmla="*/ 0 w 5751010"/>
                <a:gd name="connsiteY0" fmla="*/ 0 h 689980"/>
                <a:gd name="connsiteX1" fmla="*/ 5751010 w 5751010"/>
                <a:gd name="connsiteY1" fmla="*/ 0 h 689980"/>
                <a:gd name="connsiteX2" fmla="*/ 5751010 w 5751010"/>
                <a:gd name="connsiteY2" fmla="*/ 689980 h 689980"/>
                <a:gd name="connsiteX3" fmla="*/ 0 w 5751010"/>
                <a:gd name="connsiteY3" fmla="*/ 689980 h 689980"/>
                <a:gd name="connsiteX4" fmla="*/ 356285 w 5751010"/>
                <a:gd name="connsiteY4" fmla="*/ 344990 h 689980"/>
                <a:gd name="connsiteX5" fmla="*/ 0 w 5751010"/>
                <a:gd name="connsiteY5" fmla="*/ 0 h 68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1010" h="689980">
                  <a:moveTo>
                    <a:pt x="0" y="0"/>
                  </a:moveTo>
                  <a:lnTo>
                    <a:pt x="5751010" y="0"/>
                  </a:lnTo>
                  <a:lnTo>
                    <a:pt x="5751010" y="689980"/>
                  </a:lnTo>
                  <a:lnTo>
                    <a:pt x="0" y="689980"/>
                  </a:lnTo>
                  <a:lnTo>
                    <a:pt x="356285" y="3449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7000"/>
                  </a:schemeClr>
                </a:gs>
              </a:gsLst>
              <a:lin ang="0" scaled="1"/>
            </a:gradFill>
          </p:spPr>
          <p:txBody>
            <a:bodyPr lIns="777240" rIns="365760" anchor="ctr" anchorCtr="0">
              <a:noAutofit/>
            </a:bodyPr>
            <a:lstStyle/>
            <a:p>
              <a:pPr lvl="0">
                <a:spcAft>
                  <a:spcPts val="1200"/>
                </a:spcAft>
              </a:pPr>
              <a:r>
                <a:rPr lang="en-US">
                  <a:gradFill>
                    <a:gsLst>
                      <a:gs pos="100000">
                        <a:srgbClr val="404040"/>
                      </a:gs>
                      <a:gs pos="417">
                        <a:srgbClr val="404040"/>
                      </a:gs>
                    </a:gsLst>
                    <a:lin ang="0" scaled="1"/>
                  </a:gradFill>
                </a:rPr>
                <a:t>Relax knowing the CT50h will support many versions of Android, applications, and Wifi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08960" y="2460805"/>
            <a:ext cx="8161384" cy="933119"/>
            <a:chOff x="3108960" y="2460805"/>
            <a:chExt cx="8161384" cy="933119"/>
          </a:xfrm>
        </p:grpSpPr>
        <p:sp>
          <p:nvSpPr>
            <p:cNvPr id="29" name="Pentagon 2"/>
            <p:cNvSpPr/>
            <p:nvPr/>
          </p:nvSpPr>
          <p:spPr>
            <a:xfrm>
              <a:off x="3108960" y="2460805"/>
              <a:ext cx="2641600" cy="933118"/>
            </a:xfrm>
            <a:custGeom>
              <a:avLst/>
              <a:gdLst>
                <a:gd name="connsiteX0" fmla="*/ 0 w 2750457"/>
                <a:gd name="connsiteY0" fmla="*/ 0 h 933118"/>
                <a:gd name="connsiteX1" fmla="*/ 2283898 w 2750457"/>
                <a:gd name="connsiteY1" fmla="*/ 0 h 933118"/>
                <a:gd name="connsiteX2" fmla="*/ 2750457 w 2750457"/>
                <a:gd name="connsiteY2" fmla="*/ 466559 h 933118"/>
                <a:gd name="connsiteX3" fmla="*/ 2283898 w 2750457"/>
                <a:gd name="connsiteY3" fmla="*/ 933118 h 933118"/>
                <a:gd name="connsiteX4" fmla="*/ 0 w 2750457"/>
                <a:gd name="connsiteY4" fmla="*/ 933118 h 933118"/>
                <a:gd name="connsiteX5" fmla="*/ 0 w 2750457"/>
                <a:gd name="connsiteY5" fmla="*/ 0 h 933118"/>
                <a:gd name="connsiteX0" fmla="*/ 0 w 2641600"/>
                <a:gd name="connsiteY0" fmla="*/ 0 h 933118"/>
                <a:gd name="connsiteX1" fmla="*/ 2283898 w 2641600"/>
                <a:gd name="connsiteY1" fmla="*/ 0 h 933118"/>
                <a:gd name="connsiteX2" fmla="*/ 2641600 w 2641600"/>
                <a:gd name="connsiteY2" fmla="*/ 473816 h 933118"/>
                <a:gd name="connsiteX3" fmla="*/ 2283898 w 2641600"/>
                <a:gd name="connsiteY3" fmla="*/ 933118 h 933118"/>
                <a:gd name="connsiteX4" fmla="*/ 0 w 2641600"/>
                <a:gd name="connsiteY4" fmla="*/ 933118 h 933118"/>
                <a:gd name="connsiteX5" fmla="*/ 0 w 2641600"/>
                <a:gd name="connsiteY5" fmla="*/ 0 h 93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41600" h="933118">
                  <a:moveTo>
                    <a:pt x="0" y="0"/>
                  </a:moveTo>
                  <a:lnTo>
                    <a:pt x="2283898" y="0"/>
                  </a:lnTo>
                  <a:lnTo>
                    <a:pt x="2641600" y="473816"/>
                  </a:lnTo>
                  <a:lnTo>
                    <a:pt x="2283898" y="933118"/>
                  </a:lnTo>
                  <a:lnTo>
                    <a:pt x="0" y="93311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txBody>
            <a:bodyPr lIns="228600" anchor="ctr" anchorCtr="0">
              <a:noAutofit/>
            </a:bodyPr>
            <a:lstStyle/>
            <a:p>
              <a:r>
                <a:rPr lang="en-US" sz="1900" b="1" smtClean="0">
                  <a:gradFill>
                    <a:gsLst>
                      <a:gs pos="100000">
                        <a:schemeClr val="bg1"/>
                      </a:gs>
                      <a:gs pos="417">
                        <a:schemeClr val="bg1"/>
                      </a:gs>
                    </a:gsLst>
                    <a:lin ang="0" scaled="1"/>
                  </a:gradFill>
                  <a:latin typeface="Arial Black" panose="020B0A04020102020204" pitchFamily="34" charset="0"/>
                </a:rPr>
                <a:t>FAST</a:t>
              </a:r>
            </a:p>
          </p:txBody>
        </p:sp>
        <p:sp>
          <p:nvSpPr>
            <p:cNvPr id="21" name="Chevron 15"/>
            <p:cNvSpPr/>
            <p:nvPr/>
          </p:nvSpPr>
          <p:spPr>
            <a:xfrm>
              <a:off x="5562930" y="2460805"/>
              <a:ext cx="5707414" cy="933119"/>
            </a:xfrm>
            <a:custGeom>
              <a:avLst/>
              <a:gdLst>
                <a:gd name="connsiteX0" fmla="*/ 0 w 6096000"/>
                <a:gd name="connsiteY0" fmla="*/ 0 h 689980"/>
                <a:gd name="connsiteX1" fmla="*/ 5751010 w 6096000"/>
                <a:gd name="connsiteY1" fmla="*/ 0 h 689980"/>
                <a:gd name="connsiteX2" fmla="*/ 6096000 w 6096000"/>
                <a:gd name="connsiteY2" fmla="*/ 344990 h 689980"/>
                <a:gd name="connsiteX3" fmla="*/ 5751010 w 6096000"/>
                <a:gd name="connsiteY3" fmla="*/ 689980 h 689980"/>
                <a:gd name="connsiteX4" fmla="*/ 0 w 6096000"/>
                <a:gd name="connsiteY4" fmla="*/ 689980 h 689980"/>
                <a:gd name="connsiteX5" fmla="*/ 344990 w 6096000"/>
                <a:gd name="connsiteY5" fmla="*/ 344990 h 689980"/>
                <a:gd name="connsiteX6" fmla="*/ 0 w 6096000"/>
                <a:gd name="connsiteY6" fmla="*/ 0 h 689980"/>
                <a:gd name="connsiteX0" fmla="*/ 0 w 5751010"/>
                <a:gd name="connsiteY0" fmla="*/ 0 h 689980"/>
                <a:gd name="connsiteX1" fmla="*/ 5751010 w 5751010"/>
                <a:gd name="connsiteY1" fmla="*/ 0 h 689980"/>
                <a:gd name="connsiteX2" fmla="*/ 5751010 w 5751010"/>
                <a:gd name="connsiteY2" fmla="*/ 689980 h 689980"/>
                <a:gd name="connsiteX3" fmla="*/ 0 w 5751010"/>
                <a:gd name="connsiteY3" fmla="*/ 689980 h 689980"/>
                <a:gd name="connsiteX4" fmla="*/ 344990 w 5751010"/>
                <a:gd name="connsiteY4" fmla="*/ 344990 h 689980"/>
                <a:gd name="connsiteX5" fmla="*/ 0 w 5751010"/>
                <a:gd name="connsiteY5" fmla="*/ 0 h 689980"/>
                <a:gd name="connsiteX0" fmla="*/ 0 w 5751010"/>
                <a:gd name="connsiteY0" fmla="*/ 0 h 689980"/>
                <a:gd name="connsiteX1" fmla="*/ 5751010 w 5751010"/>
                <a:gd name="connsiteY1" fmla="*/ 0 h 689980"/>
                <a:gd name="connsiteX2" fmla="*/ 5751010 w 5751010"/>
                <a:gd name="connsiteY2" fmla="*/ 689980 h 689980"/>
                <a:gd name="connsiteX3" fmla="*/ 0 w 5751010"/>
                <a:gd name="connsiteY3" fmla="*/ 689980 h 689980"/>
                <a:gd name="connsiteX4" fmla="*/ 301618 w 5751010"/>
                <a:gd name="connsiteY4" fmla="*/ 344990 h 689980"/>
                <a:gd name="connsiteX5" fmla="*/ 0 w 5751010"/>
                <a:gd name="connsiteY5" fmla="*/ 0 h 689980"/>
                <a:gd name="connsiteX0" fmla="*/ 0 w 5751010"/>
                <a:gd name="connsiteY0" fmla="*/ 0 h 689980"/>
                <a:gd name="connsiteX1" fmla="*/ 5751010 w 5751010"/>
                <a:gd name="connsiteY1" fmla="*/ 0 h 689980"/>
                <a:gd name="connsiteX2" fmla="*/ 5751010 w 5751010"/>
                <a:gd name="connsiteY2" fmla="*/ 689980 h 689980"/>
                <a:gd name="connsiteX3" fmla="*/ 0 w 5751010"/>
                <a:gd name="connsiteY3" fmla="*/ 689980 h 689980"/>
                <a:gd name="connsiteX4" fmla="*/ 327034 w 5751010"/>
                <a:gd name="connsiteY4" fmla="*/ 344990 h 689980"/>
                <a:gd name="connsiteX5" fmla="*/ 0 w 5751010"/>
                <a:gd name="connsiteY5" fmla="*/ 0 h 689980"/>
                <a:gd name="connsiteX0" fmla="*/ 0 w 5751010"/>
                <a:gd name="connsiteY0" fmla="*/ 0 h 689980"/>
                <a:gd name="connsiteX1" fmla="*/ 5751010 w 5751010"/>
                <a:gd name="connsiteY1" fmla="*/ 0 h 689980"/>
                <a:gd name="connsiteX2" fmla="*/ 5751010 w 5751010"/>
                <a:gd name="connsiteY2" fmla="*/ 689980 h 689980"/>
                <a:gd name="connsiteX3" fmla="*/ 0 w 5751010"/>
                <a:gd name="connsiteY3" fmla="*/ 689980 h 689980"/>
                <a:gd name="connsiteX4" fmla="*/ 356285 w 5751010"/>
                <a:gd name="connsiteY4" fmla="*/ 344990 h 689980"/>
                <a:gd name="connsiteX5" fmla="*/ 0 w 5751010"/>
                <a:gd name="connsiteY5" fmla="*/ 0 h 68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1010" h="689980">
                  <a:moveTo>
                    <a:pt x="0" y="0"/>
                  </a:moveTo>
                  <a:lnTo>
                    <a:pt x="5751010" y="0"/>
                  </a:lnTo>
                  <a:lnTo>
                    <a:pt x="5751010" y="689980"/>
                  </a:lnTo>
                  <a:lnTo>
                    <a:pt x="0" y="689980"/>
                  </a:lnTo>
                  <a:lnTo>
                    <a:pt x="356285" y="3449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7000"/>
                  </a:schemeClr>
                </a:gs>
              </a:gsLst>
              <a:lin ang="0" scaled="1"/>
            </a:gradFill>
          </p:spPr>
          <p:txBody>
            <a:bodyPr lIns="777240" rIns="365760" anchor="ctr" anchorCtr="0">
              <a:noAutofit/>
            </a:bodyPr>
            <a:lstStyle/>
            <a:p>
              <a:pPr lvl="0">
                <a:spcAft>
                  <a:spcPts val="1200"/>
                </a:spcAft>
              </a:pPr>
              <a:r>
                <a:rPr lang="en-US">
                  <a:gradFill>
                    <a:gsLst>
                      <a:gs pos="100000">
                        <a:srgbClr val="404040"/>
                      </a:gs>
                      <a:gs pos="417">
                        <a:srgbClr val="404040"/>
                      </a:gs>
                    </a:gsLst>
                    <a:lin ang="0" scaled="1"/>
                  </a:gradFill>
                </a:rPr>
                <a:t>Enjoy the fact your clinicians will notice how fast their apps are running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08960" y="3656197"/>
            <a:ext cx="8158006" cy="933119"/>
            <a:chOff x="3108960" y="3656197"/>
            <a:chExt cx="8158006" cy="933119"/>
          </a:xfrm>
        </p:grpSpPr>
        <p:sp>
          <p:nvSpPr>
            <p:cNvPr id="31" name="Pentagon 2"/>
            <p:cNvSpPr/>
            <p:nvPr/>
          </p:nvSpPr>
          <p:spPr>
            <a:xfrm>
              <a:off x="3108960" y="3656197"/>
              <a:ext cx="2641600" cy="933118"/>
            </a:xfrm>
            <a:custGeom>
              <a:avLst/>
              <a:gdLst>
                <a:gd name="connsiteX0" fmla="*/ 0 w 2750457"/>
                <a:gd name="connsiteY0" fmla="*/ 0 h 933118"/>
                <a:gd name="connsiteX1" fmla="*/ 2283898 w 2750457"/>
                <a:gd name="connsiteY1" fmla="*/ 0 h 933118"/>
                <a:gd name="connsiteX2" fmla="*/ 2750457 w 2750457"/>
                <a:gd name="connsiteY2" fmla="*/ 466559 h 933118"/>
                <a:gd name="connsiteX3" fmla="*/ 2283898 w 2750457"/>
                <a:gd name="connsiteY3" fmla="*/ 933118 h 933118"/>
                <a:gd name="connsiteX4" fmla="*/ 0 w 2750457"/>
                <a:gd name="connsiteY4" fmla="*/ 933118 h 933118"/>
                <a:gd name="connsiteX5" fmla="*/ 0 w 2750457"/>
                <a:gd name="connsiteY5" fmla="*/ 0 h 933118"/>
                <a:gd name="connsiteX0" fmla="*/ 0 w 2641600"/>
                <a:gd name="connsiteY0" fmla="*/ 0 h 933118"/>
                <a:gd name="connsiteX1" fmla="*/ 2283898 w 2641600"/>
                <a:gd name="connsiteY1" fmla="*/ 0 h 933118"/>
                <a:gd name="connsiteX2" fmla="*/ 2641600 w 2641600"/>
                <a:gd name="connsiteY2" fmla="*/ 473816 h 933118"/>
                <a:gd name="connsiteX3" fmla="*/ 2283898 w 2641600"/>
                <a:gd name="connsiteY3" fmla="*/ 933118 h 933118"/>
                <a:gd name="connsiteX4" fmla="*/ 0 w 2641600"/>
                <a:gd name="connsiteY4" fmla="*/ 933118 h 933118"/>
                <a:gd name="connsiteX5" fmla="*/ 0 w 2641600"/>
                <a:gd name="connsiteY5" fmla="*/ 0 h 93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41600" h="933118">
                  <a:moveTo>
                    <a:pt x="0" y="0"/>
                  </a:moveTo>
                  <a:lnTo>
                    <a:pt x="2283898" y="0"/>
                  </a:lnTo>
                  <a:lnTo>
                    <a:pt x="2641600" y="473816"/>
                  </a:lnTo>
                  <a:lnTo>
                    <a:pt x="2283898" y="933118"/>
                  </a:lnTo>
                  <a:lnTo>
                    <a:pt x="0" y="93311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txBody>
            <a:bodyPr lIns="228600" anchor="ctr" anchorCtr="0">
              <a:noAutofit/>
            </a:bodyPr>
            <a:lstStyle/>
            <a:p>
              <a:r>
                <a:rPr lang="en-US" sz="1900" b="1" smtClean="0">
                  <a:gradFill>
                    <a:gsLst>
                      <a:gs pos="100000">
                        <a:schemeClr val="bg1"/>
                      </a:gs>
                      <a:gs pos="417">
                        <a:schemeClr val="bg1"/>
                      </a:gs>
                    </a:gsLst>
                    <a:lin ang="0" scaled="1"/>
                  </a:gradFill>
                  <a:latin typeface="Arial Black" panose="020B0A04020102020204" pitchFamily="34" charset="0"/>
                </a:rPr>
                <a:t>ACCEPTED</a:t>
              </a:r>
            </a:p>
          </p:txBody>
        </p:sp>
        <p:sp>
          <p:nvSpPr>
            <p:cNvPr id="22" name="Chevron 15"/>
            <p:cNvSpPr/>
            <p:nvPr/>
          </p:nvSpPr>
          <p:spPr>
            <a:xfrm>
              <a:off x="5559552" y="3656197"/>
              <a:ext cx="5707414" cy="933119"/>
            </a:xfrm>
            <a:custGeom>
              <a:avLst/>
              <a:gdLst>
                <a:gd name="connsiteX0" fmla="*/ 0 w 6096000"/>
                <a:gd name="connsiteY0" fmla="*/ 0 h 689980"/>
                <a:gd name="connsiteX1" fmla="*/ 5751010 w 6096000"/>
                <a:gd name="connsiteY1" fmla="*/ 0 h 689980"/>
                <a:gd name="connsiteX2" fmla="*/ 6096000 w 6096000"/>
                <a:gd name="connsiteY2" fmla="*/ 344990 h 689980"/>
                <a:gd name="connsiteX3" fmla="*/ 5751010 w 6096000"/>
                <a:gd name="connsiteY3" fmla="*/ 689980 h 689980"/>
                <a:gd name="connsiteX4" fmla="*/ 0 w 6096000"/>
                <a:gd name="connsiteY4" fmla="*/ 689980 h 689980"/>
                <a:gd name="connsiteX5" fmla="*/ 344990 w 6096000"/>
                <a:gd name="connsiteY5" fmla="*/ 344990 h 689980"/>
                <a:gd name="connsiteX6" fmla="*/ 0 w 6096000"/>
                <a:gd name="connsiteY6" fmla="*/ 0 h 689980"/>
                <a:gd name="connsiteX0" fmla="*/ 0 w 5751010"/>
                <a:gd name="connsiteY0" fmla="*/ 0 h 689980"/>
                <a:gd name="connsiteX1" fmla="*/ 5751010 w 5751010"/>
                <a:gd name="connsiteY1" fmla="*/ 0 h 689980"/>
                <a:gd name="connsiteX2" fmla="*/ 5751010 w 5751010"/>
                <a:gd name="connsiteY2" fmla="*/ 689980 h 689980"/>
                <a:gd name="connsiteX3" fmla="*/ 0 w 5751010"/>
                <a:gd name="connsiteY3" fmla="*/ 689980 h 689980"/>
                <a:gd name="connsiteX4" fmla="*/ 344990 w 5751010"/>
                <a:gd name="connsiteY4" fmla="*/ 344990 h 689980"/>
                <a:gd name="connsiteX5" fmla="*/ 0 w 5751010"/>
                <a:gd name="connsiteY5" fmla="*/ 0 h 689980"/>
                <a:gd name="connsiteX0" fmla="*/ 0 w 5751010"/>
                <a:gd name="connsiteY0" fmla="*/ 0 h 689980"/>
                <a:gd name="connsiteX1" fmla="*/ 5751010 w 5751010"/>
                <a:gd name="connsiteY1" fmla="*/ 0 h 689980"/>
                <a:gd name="connsiteX2" fmla="*/ 5751010 w 5751010"/>
                <a:gd name="connsiteY2" fmla="*/ 689980 h 689980"/>
                <a:gd name="connsiteX3" fmla="*/ 0 w 5751010"/>
                <a:gd name="connsiteY3" fmla="*/ 689980 h 689980"/>
                <a:gd name="connsiteX4" fmla="*/ 301618 w 5751010"/>
                <a:gd name="connsiteY4" fmla="*/ 344990 h 689980"/>
                <a:gd name="connsiteX5" fmla="*/ 0 w 5751010"/>
                <a:gd name="connsiteY5" fmla="*/ 0 h 689980"/>
                <a:gd name="connsiteX0" fmla="*/ 0 w 5751010"/>
                <a:gd name="connsiteY0" fmla="*/ 0 h 689980"/>
                <a:gd name="connsiteX1" fmla="*/ 5751010 w 5751010"/>
                <a:gd name="connsiteY1" fmla="*/ 0 h 689980"/>
                <a:gd name="connsiteX2" fmla="*/ 5751010 w 5751010"/>
                <a:gd name="connsiteY2" fmla="*/ 689980 h 689980"/>
                <a:gd name="connsiteX3" fmla="*/ 0 w 5751010"/>
                <a:gd name="connsiteY3" fmla="*/ 689980 h 689980"/>
                <a:gd name="connsiteX4" fmla="*/ 327034 w 5751010"/>
                <a:gd name="connsiteY4" fmla="*/ 344990 h 689980"/>
                <a:gd name="connsiteX5" fmla="*/ 0 w 5751010"/>
                <a:gd name="connsiteY5" fmla="*/ 0 h 689980"/>
                <a:gd name="connsiteX0" fmla="*/ 0 w 5751010"/>
                <a:gd name="connsiteY0" fmla="*/ 0 h 689980"/>
                <a:gd name="connsiteX1" fmla="*/ 5751010 w 5751010"/>
                <a:gd name="connsiteY1" fmla="*/ 0 h 689980"/>
                <a:gd name="connsiteX2" fmla="*/ 5751010 w 5751010"/>
                <a:gd name="connsiteY2" fmla="*/ 689980 h 689980"/>
                <a:gd name="connsiteX3" fmla="*/ 0 w 5751010"/>
                <a:gd name="connsiteY3" fmla="*/ 689980 h 689980"/>
                <a:gd name="connsiteX4" fmla="*/ 356285 w 5751010"/>
                <a:gd name="connsiteY4" fmla="*/ 344990 h 689980"/>
                <a:gd name="connsiteX5" fmla="*/ 0 w 5751010"/>
                <a:gd name="connsiteY5" fmla="*/ 0 h 68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1010" h="689980">
                  <a:moveTo>
                    <a:pt x="0" y="0"/>
                  </a:moveTo>
                  <a:lnTo>
                    <a:pt x="5751010" y="0"/>
                  </a:lnTo>
                  <a:lnTo>
                    <a:pt x="5751010" y="689980"/>
                  </a:lnTo>
                  <a:lnTo>
                    <a:pt x="0" y="689980"/>
                  </a:lnTo>
                  <a:lnTo>
                    <a:pt x="356285" y="3449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7000"/>
                  </a:schemeClr>
                </a:gs>
              </a:gsLst>
              <a:lin ang="0" scaled="1"/>
            </a:gradFill>
          </p:spPr>
          <p:txBody>
            <a:bodyPr lIns="777240" rIns="365760" anchor="ctr" anchorCtr="0">
              <a:noAutofit/>
            </a:bodyPr>
            <a:lstStyle/>
            <a:p>
              <a:pPr lvl="0">
                <a:spcAft>
                  <a:spcPts val="1200"/>
                </a:spcAft>
              </a:pPr>
              <a:r>
                <a:rPr lang="en-US">
                  <a:gradFill>
                    <a:gsLst>
                      <a:gs pos="100000">
                        <a:srgbClr val="404040"/>
                      </a:gs>
                      <a:gs pos="417">
                        <a:srgbClr val="404040"/>
                      </a:gs>
                    </a:gsLst>
                    <a:lin ang="0" scaled="1"/>
                  </a:gradFill>
                </a:rPr>
                <a:t>Be confident your clinicians will quickly love the BIG display and the freedom of mobility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08961" y="4851587"/>
            <a:ext cx="8158005" cy="933120"/>
            <a:chOff x="3108961" y="4851587"/>
            <a:chExt cx="8158005" cy="933120"/>
          </a:xfrm>
        </p:grpSpPr>
        <p:sp>
          <p:nvSpPr>
            <p:cNvPr id="33" name="Pentagon 2"/>
            <p:cNvSpPr/>
            <p:nvPr/>
          </p:nvSpPr>
          <p:spPr>
            <a:xfrm>
              <a:off x="3108961" y="4851587"/>
              <a:ext cx="2641600" cy="933118"/>
            </a:xfrm>
            <a:custGeom>
              <a:avLst/>
              <a:gdLst>
                <a:gd name="connsiteX0" fmla="*/ 0 w 2750457"/>
                <a:gd name="connsiteY0" fmla="*/ 0 h 933118"/>
                <a:gd name="connsiteX1" fmla="*/ 2283898 w 2750457"/>
                <a:gd name="connsiteY1" fmla="*/ 0 h 933118"/>
                <a:gd name="connsiteX2" fmla="*/ 2750457 w 2750457"/>
                <a:gd name="connsiteY2" fmla="*/ 466559 h 933118"/>
                <a:gd name="connsiteX3" fmla="*/ 2283898 w 2750457"/>
                <a:gd name="connsiteY3" fmla="*/ 933118 h 933118"/>
                <a:gd name="connsiteX4" fmla="*/ 0 w 2750457"/>
                <a:gd name="connsiteY4" fmla="*/ 933118 h 933118"/>
                <a:gd name="connsiteX5" fmla="*/ 0 w 2750457"/>
                <a:gd name="connsiteY5" fmla="*/ 0 h 933118"/>
                <a:gd name="connsiteX0" fmla="*/ 0 w 2641600"/>
                <a:gd name="connsiteY0" fmla="*/ 0 h 933118"/>
                <a:gd name="connsiteX1" fmla="*/ 2283898 w 2641600"/>
                <a:gd name="connsiteY1" fmla="*/ 0 h 933118"/>
                <a:gd name="connsiteX2" fmla="*/ 2641600 w 2641600"/>
                <a:gd name="connsiteY2" fmla="*/ 473816 h 933118"/>
                <a:gd name="connsiteX3" fmla="*/ 2283898 w 2641600"/>
                <a:gd name="connsiteY3" fmla="*/ 933118 h 933118"/>
                <a:gd name="connsiteX4" fmla="*/ 0 w 2641600"/>
                <a:gd name="connsiteY4" fmla="*/ 933118 h 933118"/>
                <a:gd name="connsiteX5" fmla="*/ 0 w 2641600"/>
                <a:gd name="connsiteY5" fmla="*/ 0 h 93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41600" h="933118">
                  <a:moveTo>
                    <a:pt x="0" y="0"/>
                  </a:moveTo>
                  <a:lnTo>
                    <a:pt x="2283898" y="0"/>
                  </a:lnTo>
                  <a:lnTo>
                    <a:pt x="2641600" y="473816"/>
                  </a:lnTo>
                  <a:lnTo>
                    <a:pt x="2283898" y="933118"/>
                  </a:lnTo>
                  <a:lnTo>
                    <a:pt x="0" y="93311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txBody>
            <a:bodyPr lIns="228600" anchor="ctr" anchorCtr="0">
              <a:noAutofit/>
            </a:bodyPr>
            <a:lstStyle/>
            <a:p>
              <a:r>
                <a:rPr lang="en-US" sz="1900" b="1" smtClean="0">
                  <a:gradFill>
                    <a:gsLst>
                      <a:gs pos="100000">
                        <a:schemeClr val="bg1"/>
                      </a:gs>
                      <a:gs pos="417">
                        <a:schemeClr val="bg1"/>
                      </a:gs>
                    </a:gsLst>
                    <a:lin ang="0" scaled="1"/>
                  </a:gradFill>
                  <a:latin typeface="Arial Black" panose="020B0A04020102020204" pitchFamily="34" charset="0"/>
                </a:rPr>
                <a:t>LONG LASTING</a:t>
              </a:r>
            </a:p>
          </p:txBody>
        </p:sp>
        <p:sp>
          <p:nvSpPr>
            <p:cNvPr id="23" name="Chevron 15"/>
            <p:cNvSpPr/>
            <p:nvPr/>
          </p:nvSpPr>
          <p:spPr>
            <a:xfrm>
              <a:off x="5559552" y="4851588"/>
              <a:ext cx="5707414" cy="933119"/>
            </a:xfrm>
            <a:custGeom>
              <a:avLst/>
              <a:gdLst>
                <a:gd name="connsiteX0" fmla="*/ 0 w 6096000"/>
                <a:gd name="connsiteY0" fmla="*/ 0 h 689980"/>
                <a:gd name="connsiteX1" fmla="*/ 5751010 w 6096000"/>
                <a:gd name="connsiteY1" fmla="*/ 0 h 689980"/>
                <a:gd name="connsiteX2" fmla="*/ 6096000 w 6096000"/>
                <a:gd name="connsiteY2" fmla="*/ 344990 h 689980"/>
                <a:gd name="connsiteX3" fmla="*/ 5751010 w 6096000"/>
                <a:gd name="connsiteY3" fmla="*/ 689980 h 689980"/>
                <a:gd name="connsiteX4" fmla="*/ 0 w 6096000"/>
                <a:gd name="connsiteY4" fmla="*/ 689980 h 689980"/>
                <a:gd name="connsiteX5" fmla="*/ 344990 w 6096000"/>
                <a:gd name="connsiteY5" fmla="*/ 344990 h 689980"/>
                <a:gd name="connsiteX6" fmla="*/ 0 w 6096000"/>
                <a:gd name="connsiteY6" fmla="*/ 0 h 689980"/>
                <a:gd name="connsiteX0" fmla="*/ 0 w 5751010"/>
                <a:gd name="connsiteY0" fmla="*/ 0 h 689980"/>
                <a:gd name="connsiteX1" fmla="*/ 5751010 w 5751010"/>
                <a:gd name="connsiteY1" fmla="*/ 0 h 689980"/>
                <a:gd name="connsiteX2" fmla="*/ 5751010 w 5751010"/>
                <a:gd name="connsiteY2" fmla="*/ 689980 h 689980"/>
                <a:gd name="connsiteX3" fmla="*/ 0 w 5751010"/>
                <a:gd name="connsiteY3" fmla="*/ 689980 h 689980"/>
                <a:gd name="connsiteX4" fmla="*/ 344990 w 5751010"/>
                <a:gd name="connsiteY4" fmla="*/ 344990 h 689980"/>
                <a:gd name="connsiteX5" fmla="*/ 0 w 5751010"/>
                <a:gd name="connsiteY5" fmla="*/ 0 h 689980"/>
                <a:gd name="connsiteX0" fmla="*/ 0 w 5751010"/>
                <a:gd name="connsiteY0" fmla="*/ 0 h 689980"/>
                <a:gd name="connsiteX1" fmla="*/ 5751010 w 5751010"/>
                <a:gd name="connsiteY1" fmla="*/ 0 h 689980"/>
                <a:gd name="connsiteX2" fmla="*/ 5751010 w 5751010"/>
                <a:gd name="connsiteY2" fmla="*/ 689980 h 689980"/>
                <a:gd name="connsiteX3" fmla="*/ 0 w 5751010"/>
                <a:gd name="connsiteY3" fmla="*/ 689980 h 689980"/>
                <a:gd name="connsiteX4" fmla="*/ 301618 w 5751010"/>
                <a:gd name="connsiteY4" fmla="*/ 344990 h 689980"/>
                <a:gd name="connsiteX5" fmla="*/ 0 w 5751010"/>
                <a:gd name="connsiteY5" fmla="*/ 0 h 689980"/>
                <a:gd name="connsiteX0" fmla="*/ 0 w 5751010"/>
                <a:gd name="connsiteY0" fmla="*/ 0 h 689980"/>
                <a:gd name="connsiteX1" fmla="*/ 5751010 w 5751010"/>
                <a:gd name="connsiteY1" fmla="*/ 0 h 689980"/>
                <a:gd name="connsiteX2" fmla="*/ 5751010 w 5751010"/>
                <a:gd name="connsiteY2" fmla="*/ 689980 h 689980"/>
                <a:gd name="connsiteX3" fmla="*/ 0 w 5751010"/>
                <a:gd name="connsiteY3" fmla="*/ 689980 h 689980"/>
                <a:gd name="connsiteX4" fmla="*/ 327034 w 5751010"/>
                <a:gd name="connsiteY4" fmla="*/ 344990 h 689980"/>
                <a:gd name="connsiteX5" fmla="*/ 0 w 5751010"/>
                <a:gd name="connsiteY5" fmla="*/ 0 h 689980"/>
                <a:gd name="connsiteX0" fmla="*/ 0 w 5751010"/>
                <a:gd name="connsiteY0" fmla="*/ 0 h 689980"/>
                <a:gd name="connsiteX1" fmla="*/ 5751010 w 5751010"/>
                <a:gd name="connsiteY1" fmla="*/ 0 h 689980"/>
                <a:gd name="connsiteX2" fmla="*/ 5751010 w 5751010"/>
                <a:gd name="connsiteY2" fmla="*/ 689980 h 689980"/>
                <a:gd name="connsiteX3" fmla="*/ 0 w 5751010"/>
                <a:gd name="connsiteY3" fmla="*/ 689980 h 689980"/>
                <a:gd name="connsiteX4" fmla="*/ 356285 w 5751010"/>
                <a:gd name="connsiteY4" fmla="*/ 344990 h 689980"/>
                <a:gd name="connsiteX5" fmla="*/ 0 w 5751010"/>
                <a:gd name="connsiteY5" fmla="*/ 0 h 68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1010" h="689980">
                  <a:moveTo>
                    <a:pt x="0" y="0"/>
                  </a:moveTo>
                  <a:lnTo>
                    <a:pt x="5751010" y="0"/>
                  </a:lnTo>
                  <a:lnTo>
                    <a:pt x="5751010" y="689980"/>
                  </a:lnTo>
                  <a:lnTo>
                    <a:pt x="0" y="689980"/>
                  </a:lnTo>
                  <a:lnTo>
                    <a:pt x="356285" y="3449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7000"/>
                  </a:schemeClr>
                </a:gs>
              </a:gsLst>
              <a:lin ang="0" scaled="1"/>
            </a:gradFill>
          </p:spPr>
          <p:txBody>
            <a:bodyPr lIns="777240" rIns="365760" anchor="ctr" anchorCtr="0">
              <a:noAutofit/>
            </a:bodyPr>
            <a:lstStyle/>
            <a:p>
              <a:pPr lvl="0">
                <a:spcAft>
                  <a:spcPts val="1200"/>
                </a:spcAft>
              </a:pPr>
              <a:r>
                <a:rPr lang="en-US">
                  <a:gradFill>
                    <a:gsLst>
                      <a:gs pos="100000">
                        <a:srgbClr val="404040"/>
                      </a:gs>
                      <a:gs pos="417">
                        <a:srgbClr val="404040"/>
                      </a:gs>
                    </a:gsLst>
                    <a:lin ang="0" scaled="1"/>
                  </a:gradFill>
                </a:rPr>
                <a:t>Rest in the knowledge that Honeywell stands behind its durability promises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49346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Connected Clinicians – </a:t>
            </a:r>
            <a:r>
              <a:rPr lang="en-US" sz="2400" b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5400000" scaled="0"/>
                </a:gradFill>
              </a:rPr>
              <a:t>The New Reality for Healthcare Providers</a:t>
            </a:r>
            <a:endParaRPr lang="en-US" sz="2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D2D50D9-9D13-4B6A-B5F1-427F44E1E57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" name="Content Placeholder 13"/>
          <p:cNvSpPr>
            <a:spLocks noGrp="1"/>
          </p:cNvSpPr>
          <p:nvPr>
            <p:ph sz="quarter" idx="12"/>
          </p:nvPr>
        </p:nvSpPr>
        <p:spPr>
          <a:xfrm>
            <a:off x="714569" y="1164317"/>
            <a:ext cx="3384466" cy="3683503"/>
          </a:xfrm>
          <a:gradFill flip="none" rotWithShape="1">
            <a:gsLst>
              <a:gs pos="0">
                <a:schemeClr val="bg1">
                  <a:lumMod val="85000"/>
                  <a:alpha val="30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 w="12700" cmpd="sng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  <a:alpha val="30000"/>
                  </a:schemeClr>
                </a:gs>
              </a:gsLst>
              <a:lin ang="16200000" scaled="1"/>
              <a:tileRect/>
            </a:gradFill>
            <a:miter lim="800000"/>
          </a:ln>
        </p:spPr>
        <p:txBody>
          <a:bodyPr lIns="274320" tIns="182880" rIns="182880" bIns="182880" numCol="1" spcCol="182880">
            <a:noAutofit/>
          </a:bodyPr>
          <a:lstStyle/>
          <a:p>
            <a:pPr marL="0" indent="0">
              <a:buNone/>
            </a:pPr>
            <a:r>
              <a:rPr lang="en-US" sz="1900" b="1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  <a:latin typeface="Arial Black" panose="020B0A04020102020204" pitchFamily="34" charset="0"/>
              </a:rPr>
              <a:t>CLINICIAN MOBILITY 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180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WoW’s and PC’s will not go away anytime soon, but the demand for greater productivity by clinicians </a:t>
            </a:r>
            <a:r>
              <a:rPr lang="en-US" sz="18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/>
            </a:r>
            <a:br>
              <a:rPr lang="en-US" sz="18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</a:br>
            <a:r>
              <a:rPr lang="en-US" sz="18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is </a:t>
            </a:r>
            <a:r>
              <a:rPr lang="en-US" sz="180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driving Clinical Mobile computers into the hands of nurses. </a:t>
            </a:r>
            <a:r>
              <a:rPr lang="en-US" sz="18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Analytics </a:t>
            </a:r>
            <a:r>
              <a:rPr lang="en-US" sz="180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driven by more data will be required.</a:t>
            </a:r>
          </a:p>
        </p:txBody>
      </p:sp>
      <p:sp>
        <p:nvSpPr>
          <p:cNvPr id="9" name="Content Placeholder 13"/>
          <p:cNvSpPr txBox="1">
            <a:spLocks/>
          </p:cNvSpPr>
          <p:nvPr/>
        </p:nvSpPr>
        <p:spPr>
          <a:xfrm>
            <a:off x="7535920" y="1164318"/>
            <a:ext cx="4035970" cy="36835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30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 w="12700" cmpd="sng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  <a:alpha val="30000"/>
                  </a:schemeClr>
                </a:gs>
              </a:gsLst>
              <a:lin ang="16200000" scaled="1"/>
              <a:tileRect/>
            </a:gradFill>
            <a:miter lim="800000"/>
          </a:ln>
        </p:spPr>
        <p:txBody>
          <a:bodyPr lIns="274320" tIns="182880" rIns="182880" bIns="182880" numCol="1" spcCol="182880">
            <a:noAutofit/>
          </a:bodyPr>
          <a:lstStyle>
            <a:lvl1pPr marL="1698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842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900" b="1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  <a:latin typeface="Arial Black" panose="020B0A04020102020204" pitchFamily="34" charset="0"/>
              </a:rPr>
              <a:t>PATIENT SAFETY 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180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Positive Patient ID, medication ID and specimen labeling are just the </a:t>
            </a:r>
            <a:r>
              <a:rPr lang="en-US" sz="18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beginning. Mobile </a:t>
            </a:r>
            <a:r>
              <a:rPr lang="en-US" sz="180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vitals and alarm management are ready to </a:t>
            </a:r>
            <a:r>
              <a:rPr lang="en-US" sz="18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deploy.</a:t>
            </a:r>
          </a:p>
          <a:p>
            <a:pPr marL="0" indent="0">
              <a:buFont typeface="Arial" pitchFamily="34" charset="0"/>
              <a:buNone/>
            </a:pPr>
            <a:r>
              <a:rPr lang="en-US" sz="1900" b="1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  <a:latin typeface="Arial Black" panose="020B0A04020102020204" pitchFamily="34" charset="0"/>
              </a:rPr>
              <a:t>PATIENT SATISFACTION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The model has changed </a:t>
            </a:r>
            <a:r>
              <a:rPr lang="en-US" sz="18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and </a:t>
            </a:r>
            <a:r>
              <a:rPr lang="en-US" sz="180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only positive outcomes </a:t>
            </a:r>
            <a:r>
              <a:rPr lang="en-US" sz="18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and </a:t>
            </a:r>
            <a:r>
              <a:rPr lang="en-US" sz="180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patient satisfaction will </a:t>
            </a:r>
            <a:r>
              <a:rPr lang="en-US" sz="18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be funded.</a:t>
            </a:r>
            <a:endParaRPr lang="en-US" sz="1800">
              <a:gradFill>
                <a:gsLst>
                  <a:gs pos="100000">
                    <a:srgbClr val="404040"/>
                  </a:gs>
                  <a:gs pos="417">
                    <a:srgbClr val="404040"/>
                  </a:gs>
                </a:gsLst>
                <a:lin ang="0" scaled="1"/>
              </a:gradFill>
            </a:endParaRPr>
          </a:p>
        </p:txBody>
      </p:sp>
      <p:sp>
        <p:nvSpPr>
          <p:cNvPr id="10" name="Content Placeholder 13"/>
          <p:cNvSpPr txBox="1">
            <a:spLocks/>
          </p:cNvSpPr>
          <p:nvPr/>
        </p:nvSpPr>
        <p:spPr>
          <a:xfrm>
            <a:off x="4296104" y="1163790"/>
            <a:ext cx="3074276" cy="368398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30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 w="12700" cmpd="sng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  <a:alpha val="30000"/>
                  </a:schemeClr>
                </a:gs>
              </a:gsLst>
              <a:lin ang="16200000" scaled="1"/>
              <a:tileRect/>
            </a:gradFill>
            <a:miter lim="800000"/>
          </a:ln>
        </p:spPr>
        <p:txBody>
          <a:bodyPr lIns="274320" tIns="182880" rIns="182880" bIns="182880" numCol="1" spcCol="182880">
            <a:noAutofit/>
          </a:bodyPr>
          <a:lstStyle>
            <a:lvl1pPr marL="1698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842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1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  <a:latin typeface="Arial Black" panose="020B0A04020102020204" pitchFamily="34" charset="0"/>
              </a:rPr>
              <a:t>MEANINGFUL COMMUNICATION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The top priority is on demand clinician communication tailored </a:t>
            </a:r>
            <a:r>
              <a:rPr lang="en-US" sz="18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/>
            </a:r>
            <a:br>
              <a:rPr lang="en-US" sz="18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</a:br>
            <a:r>
              <a:rPr lang="en-US" sz="18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to </a:t>
            </a:r>
            <a:r>
              <a:rPr lang="en-US" sz="180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the needs of a hospital and patient </a:t>
            </a:r>
            <a:r>
              <a:rPr lang="en-US" sz="18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privacy. Secure </a:t>
            </a:r>
            <a:r>
              <a:rPr lang="en-US" sz="180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texting, VOIP calls, and video conference will dominate.</a:t>
            </a:r>
          </a:p>
        </p:txBody>
      </p:sp>
      <p:sp>
        <p:nvSpPr>
          <p:cNvPr id="11" name="Content Placeholder 13"/>
          <p:cNvSpPr txBox="1">
            <a:spLocks/>
          </p:cNvSpPr>
          <p:nvPr/>
        </p:nvSpPr>
        <p:spPr>
          <a:xfrm>
            <a:off x="714568" y="5199177"/>
            <a:ext cx="10857322" cy="768299"/>
          </a:xfrm>
          <a:prstGeom prst="rect">
            <a:avLst/>
          </a:prstGeom>
        </p:spPr>
        <p:txBody>
          <a:bodyPr numCol="1" spcCol="182880"/>
          <a:lstStyle>
            <a:lvl1pPr marL="1698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842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r>
              <a:rPr lang="en-US" sz="3600" smtClean="0">
                <a:gradFill>
                  <a:gsLst>
                    <a:gs pos="100000">
                      <a:schemeClr val="accent1"/>
                    </a:gs>
                    <a:gs pos="417">
                      <a:schemeClr val="accent1"/>
                    </a:gs>
                  </a:gsLst>
                  <a:lin ang="0" scaled="1"/>
                </a:gradFill>
              </a:rPr>
              <a:t>The future of nursing is upon us.</a:t>
            </a:r>
          </a:p>
        </p:txBody>
      </p:sp>
    </p:spTree>
    <p:extLst>
      <p:ext uri="{BB962C8B-B14F-4D97-AF65-F5344CB8AC3E}">
        <p14:creationId xmlns:p14="http://schemas.microsoft.com/office/powerpoint/2010/main" xmlns="" val="102935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Connected Clinicians – </a:t>
            </a:r>
            <a:r>
              <a:rPr lang="en-US" sz="2400" b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5400000" scaled="0"/>
                </a:gradFill>
              </a:rPr>
              <a:t>The New Reality for Healthcare Providers</a:t>
            </a:r>
            <a:endParaRPr lang="en-US" sz="2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2D50D9-9D13-4B6A-B5F1-427F44E1E57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29594" y="1551395"/>
            <a:ext cx="6221653" cy="4692018"/>
            <a:chOff x="329594" y="1551395"/>
            <a:chExt cx="6221653" cy="4692018"/>
          </a:xfrm>
        </p:grpSpPr>
        <p:grpSp>
          <p:nvGrpSpPr>
            <p:cNvPr id="20" name="Group 19"/>
            <p:cNvGrpSpPr/>
            <p:nvPr/>
          </p:nvGrpSpPr>
          <p:grpSpPr>
            <a:xfrm>
              <a:off x="3606972" y="5329013"/>
              <a:ext cx="1773690" cy="914400"/>
              <a:chOff x="3606972" y="5329013"/>
              <a:chExt cx="1773690" cy="914400"/>
            </a:xfrm>
          </p:grpSpPr>
          <p:sp>
            <p:nvSpPr>
              <p:cNvPr id="25" name="Round Diagonal Corner Rectangle 24"/>
              <p:cNvSpPr>
                <a:spLocks/>
              </p:cNvSpPr>
              <p:nvPr/>
            </p:nvSpPr>
            <p:spPr>
              <a:xfrm>
                <a:off x="3606972" y="5329013"/>
                <a:ext cx="1664208" cy="914400"/>
              </a:xfrm>
              <a:prstGeom prst="round2DiagRect">
                <a:avLst/>
              </a:prstGeom>
              <a:solidFill>
                <a:schemeClr val="bg1">
                  <a:alpha val="65000"/>
                </a:schemeClr>
              </a:soli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  <p:style>
              <a:lnRef idx="3">
                <a:scrgbClr r="0" g="0" b="0"/>
              </a:lnRef>
              <a:fillRef idx="1">
                <a:scrgbClr r="0" g="0" b="0"/>
              </a:fillRef>
              <a:effectRef idx="1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91440" bIns="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kern="1200" dirty="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Connected </a:t>
                </a:r>
                <a: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to </a:t>
                </a:r>
                <a:b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</a:br>
                <a: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Support </a:t>
                </a:r>
                <a:endParaRPr lang="en-US" sz="1000" b="1" kern="1200" dirty="0" smtClean="0">
                  <a:gradFill>
                    <a:gsLst>
                      <a:gs pos="0">
                        <a:srgbClr val="404040"/>
                      </a:gs>
                      <a:gs pos="100000">
                        <a:srgbClr val="404040"/>
                      </a:gs>
                    </a:gsLst>
                    <a:lin ang="5400000" scaled="0"/>
                  </a:gradFill>
                  <a:latin typeface="Arial"/>
                  <a:ea typeface="+mn-ea"/>
                  <a:cs typeface="+mn-cs"/>
                </a:endParaRPr>
              </a:p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i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IT Access</a:t>
                </a:r>
                <a:endParaRPr lang="en-US" sz="1000" i="1" kern="1200" dirty="0">
                  <a:gradFill>
                    <a:gsLst>
                      <a:gs pos="0">
                        <a:srgbClr val="404040"/>
                      </a:gs>
                      <a:gs pos="100000">
                        <a:srgbClr val="404040"/>
                      </a:gs>
                    </a:gsLst>
                    <a:lin ang="5400000" scaled="0"/>
                  </a:gradFill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916599" y="5453393"/>
                <a:ext cx="464063" cy="414563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4741530" y="4007752"/>
              <a:ext cx="1809717" cy="998396"/>
              <a:chOff x="4741530" y="4007752"/>
              <a:chExt cx="1809717" cy="998396"/>
            </a:xfrm>
          </p:grpSpPr>
          <p:sp>
            <p:nvSpPr>
              <p:cNvPr id="23" name="Round Diagonal Corner Rectangle 22"/>
              <p:cNvSpPr>
                <a:spLocks/>
              </p:cNvSpPr>
              <p:nvPr/>
            </p:nvSpPr>
            <p:spPr>
              <a:xfrm>
                <a:off x="4741530" y="4091748"/>
                <a:ext cx="1664208" cy="914400"/>
              </a:xfrm>
              <a:prstGeom prst="round2DiagRect">
                <a:avLst/>
              </a:prstGeom>
              <a:solidFill>
                <a:schemeClr val="bg1">
                  <a:alpha val="65000"/>
                </a:schemeClr>
              </a:soli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  <p:style>
              <a:lnRef idx="3">
                <a:scrgbClr r="0" g="0" b="0"/>
              </a:lnRef>
              <a:fillRef idx="1">
                <a:scrgbClr r="0" g="0" b="0"/>
              </a:fillRef>
              <a:effectRef idx="1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91440" bIns="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Connected to </a:t>
                </a:r>
                <a:b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</a:br>
                <a: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Assets </a:t>
                </a:r>
                <a:endParaRPr lang="en-US" sz="1000" b="1" kern="1200" dirty="0" smtClean="0">
                  <a:gradFill>
                    <a:gsLst>
                      <a:gs pos="0">
                        <a:srgbClr val="404040"/>
                      </a:gs>
                      <a:gs pos="100000">
                        <a:srgbClr val="404040"/>
                      </a:gs>
                    </a:gsLst>
                    <a:lin ang="5400000" scaled="0"/>
                  </a:gradFill>
                  <a:latin typeface="Arial"/>
                  <a:ea typeface="+mn-ea"/>
                  <a:cs typeface="+mn-cs"/>
                </a:endParaRPr>
              </a:p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i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Equipment Locator</a:t>
                </a:r>
                <a:endParaRPr lang="en-US" sz="1000" i="1" kern="1200" dirty="0">
                  <a:gradFill>
                    <a:gsLst>
                      <a:gs pos="0">
                        <a:srgbClr val="404040"/>
                      </a:gs>
                      <a:gs pos="100000">
                        <a:srgbClr val="404040"/>
                      </a:gs>
                    </a:gsLst>
                    <a:lin ang="5400000" scaled="0"/>
                  </a:gradFill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037684" y="4007752"/>
                <a:ext cx="513563" cy="513563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592563" y="1625252"/>
              <a:ext cx="1740262" cy="914400"/>
              <a:chOff x="592563" y="1625252"/>
              <a:chExt cx="1740262" cy="914400"/>
            </a:xfrm>
          </p:grpSpPr>
          <p:sp>
            <p:nvSpPr>
              <p:cNvPr id="15" name="Round Diagonal Corner Rectangle 14"/>
              <p:cNvSpPr>
                <a:spLocks/>
              </p:cNvSpPr>
              <p:nvPr/>
            </p:nvSpPr>
            <p:spPr>
              <a:xfrm>
                <a:off x="668617" y="1625252"/>
                <a:ext cx="1664208" cy="914400"/>
              </a:xfrm>
              <a:prstGeom prst="round2DiagRect">
                <a:avLst/>
              </a:prstGeom>
              <a:solidFill>
                <a:schemeClr val="bg1">
                  <a:alpha val="65000"/>
                </a:schemeClr>
              </a:soli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  <p:style>
              <a:lnRef idx="3">
                <a:scrgbClr r="0" g="0" b="0"/>
              </a:lnRef>
              <a:fillRef idx="1">
                <a:scrgbClr r="0" g="0" b="0"/>
              </a:fillRef>
              <a:effectRef idx="1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0" rIns="0" bIns="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Connected to </a:t>
                </a:r>
                <a:b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</a:br>
                <a: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the </a:t>
                </a:r>
                <a:r>
                  <a:rPr lang="en-US" sz="1000" b="1" kern="1200" dirty="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Care Plan</a:t>
                </a:r>
              </a:p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i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Doctors Order</a:t>
                </a:r>
                <a:endParaRPr lang="en-US" sz="1000" i="1" kern="1200" dirty="0">
                  <a:gradFill>
                    <a:gsLst>
                      <a:gs pos="0">
                        <a:srgbClr val="404040"/>
                      </a:gs>
                      <a:gs pos="100000">
                        <a:srgbClr val="404040"/>
                      </a:gs>
                    </a:gsLst>
                    <a:lin ang="5400000" scaled="0"/>
                  </a:gradFill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5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92563" y="1689784"/>
                <a:ext cx="402188" cy="501188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1457185" y="5267097"/>
              <a:ext cx="1849684" cy="976316"/>
              <a:chOff x="1457185" y="5267097"/>
              <a:chExt cx="1849684" cy="976316"/>
            </a:xfrm>
          </p:grpSpPr>
          <p:sp>
            <p:nvSpPr>
              <p:cNvPr id="9" name="Round Diagonal Corner Rectangle 8"/>
              <p:cNvSpPr>
                <a:spLocks/>
              </p:cNvSpPr>
              <p:nvPr/>
            </p:nvSpPr>
            <p:spPr>
              <a:xfrm>
                <a:off x="1642661" y="5329013"/>
                <a:ext cx="1664208" cy="914400"/>
              </a:xfrm>
              <a:prstGeom prst="round2DiagRect">
                <a:avLst/>
              </a:prstGeom>
              <a:solidFill>
                <a:schemeClr val="bg1">
                  <a:alpha val="65000"/>
                </a:schemeClr>
              </a:soli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  <p:style>
              <a:lnRef idx="3">
                <a:scrgbClr r="0" g="0" b="0"/>
              </a:lnRef>
              <a:fillRef idx="1">
                <a:scrgbClr r="0" g="0" b="0"/>
              </a:fillRef>
              <a:effectRef idx="1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0" rIns="0" bIns="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Connected to </a:t>
                </a:r>
                <a:b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</a:br>
                <a: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the Care Team</a:t>
                </a:r>
              </a:p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i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Communication</a:t>
                </a:r>
                <a:endParaRPr lang="en-US" sz="1000" i="1" kern="1200" dirty="0">
                  <a:gradFill>
                    <a:gsLst>
                      <a:gs pos="0">
                        <a:srgbClr val="404040"/>
                      </a:gs>
                      <a:gs pos="100000">
                        <a:srgbClr val="404040"/>
                      </a:gs>
                    </a:gsLst>
                    <a:lin ang="5400000" scaled="0"/>
                  </a:gradFill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6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57185" y="5267097"/>
                <a:ext cx="550688" cy="476438"/>
              </a:xfrm>
              <a:prstGeom prst="rect">
                <a:avLst/>
              </a:prstGeom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4741530" y="2854484"/>
              <a:ext cx="1746903" cy="914400"/>
              <a:chOff x="4741530" y="2854484"/>
              <a:chExt cx="1746903" cy="914400"/>
            </a:xfrm>
          </p:grpSpPr>
          <p:sp>
            <p:nvSpPr>
              <p:cNvPr id="21" name="Round Diagonal Corner Rectangle 20"/>
              <p:cNvSpPr>
                <a:spLocks/>
              </p:cNvSpPr>
              <p:nvPr/>
            </p:nvSpPr>
            <p:spPr>
              <a:xfrm>
                <a:off x="4741530" y="2854484"/>
                <a:ext cx="1664208" cy="914400"/>
              </a:xfrm>
              <a:prstGeom prst="round2DiagRect">
                <a:avLst/>
              </a:prstGeom>
              <a:solidFill>
                <a:schemeClr val="bg1">
                  <a:alpha val="65000"/>
                </a:schemeClr>
              </a:soli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  <p:style>
              <a:lnRef idx="3">
                <a:scrgbClr r="0" g="0" b="0"/>
              </a:lnRef>
              <a:fillRef idx="1">
                <a:scrgbClr r="0" g="0" b="0"/>
              </a:fillRef>
              <a:effectRef idx="1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91440" bIns="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kern="1200" dirty="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Connected </a:t>
                </a:r>
                <a: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to </a:t>
                </a:r>
                <a:b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</a:br>
                <a: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Nursing </a:t>
                </a:r>
                <a:r>
                  <a:rPr lang="en-US" sz="1000" b="1" kern="1200" dirty="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Tools</a:t>
                </a:r>
              </a:p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 </a:t>
                </a:r>
                <a:r>
                  <a:rPr lang="en-US" sz="1000" i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Smartphone </a:t>
                </a:r>
                <a:br>
                  <a:rPr lang="en-US" sz="1000" i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</a:br>
                <a:r>
                  <a:rPr lang="en-US" sz="1000" i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Nursing Apps</a:t>
                </a:r>
                <a:endParaRPr lang="en-US" sz="1000" i="1" kern="1200" dirty="0">
                  <a:gradFill>
                    <a:gsLst>
                      <a:gs pos="0">
                        <a:srgbClr val="404040"/>
                      </a:gs>
                      <a:gs pos="100000">
                        <a:srgbClr val="404040"/>
                      </a:gs>
                    </a:gsLst>
                    <a:lin ang="5400000" scaled="0"/>
                  </a:gradFill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7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148120" y="2935150"/>
                <a:ext cx="340313" cy="575438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339906" y="3971004"/>
              <a:ext cx="1745934" cy="1035144"/>
              <a:chOff x="339906" y="3971004"/>
              <a:chExt cx="1745934" cy="1035144"/>
            </a:xfrm>
          </p:grpSpPr>
          <p:sp>
            <p:nvSpPr>
              <p:cNvPr id="11" name="Round Diagonal Corner Rectangle 10"/>
              <p:cNvSpPr>
                <a:spLocks/>
              </p:cNvSpPr>
              <p:nvPr/>
            </p:nvSpPr>
            <p:spPr>
              <a:xfrm>
                <a:off x="425516" y="4091748"/>
                <a:ext cx="1660324" cy="914400"/>
              </a:xfrm>
              <a:prstGeom prst="round2DiagRect">
                <a:avLst/>
              </a:prstGeom>
              <a:solidFill>
                <a:schemeClr val="bg1">
                  <a:alpha val="65000"/>
                </a:schemeClr>
              </a:soli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  <p:style>
              <a:lnRef idx="3">
                <a:scrgbClr r="0" g="0" b="0"/>
              </a:lnRef>
              <a:fillRef idx="1">
                <a:scrgbClr r="0" g="0" b="0"/>
              </a:fillRef>
              <a:effectRef idx="1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Connected to </a:t>
                </a:r>
                <a:b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</a:br>
                <a: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the Patient’s </a:t>
                </a:r>
                <a:r>
                  <a:rPr lang="en-US" sz="1000" b="1" dirty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</a:rPr>
                  <a:t>S</a:t>
                </a:r>
                <a: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tatus </a:t>
                </a:r>
                <a:endParaRPr lang="en-US" sz="1000" b="1" kern="1200" dirty="0" smtClean="0">
                  <a:gradFill>
                    <a:gsLst>
                      <a:gs pos="0">
                        <a:srgbClr val="404040"/>
                      </a:gs>
                      <a:gs pos="100000">
                        <a:srgbClr val="404040"/>
                      </a:gs>
                    </a:gsLst>
                    <a:lin ang="5400000" scaled="0"/>
                  </a:gradFill>
                  <a:latin typeface="Arial"/>
                  <a:ea typeface="+mn-ea"/>
                  <a:cs typeface="+mn-cs"/>
                </a:endParaRPr>
              </a:p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i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Medical Device Integration</a:t>
                </a:r>
                <a:endParaRPr lang="en-US" sz="1000" i="1" kern="1200" dirty="0">
                  <a:gradFill>
                    <a:gsLst>
                      <a:gs pos="0">
                        <a:srgbClr val="404040"/>
                      </a:gs>
                      <a:gs pos="100000">
                        <a:srgbClr val="404040"/>
                      </a:gs>
                    </a:gsLst>
                    <a:lin ang="5400000" scaled="0"/>
                  </a:gradFill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8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39906" y="3971004"/>
                <a:ext cx="573750" cy="465750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329594" y="2734056"/>
              <a:ext cx="1756246" cy="1034828"/>
              <a:chOff x="329594" y="2734056"/>
              <a:chExt cx="1756246" cy="1034828"/>
            </a:xfrm>
          </p:grpSpPr>
          <p:sp>
            <p:nvSpPr>
              <p:cNvPr id="13" name="Round Diagonal Corner Rectangle 12"/>
              <p:cNvSpPr>
                <a:spLocks/>
              </p:cNvSpPr>
              <p:nvPr/>
            </p:nvSpPr>
            <p:spPr>
              <a:xfrm>
                <a:off x="425516" y="2854484"/>
                <a:ext cx="1660324" cy="914400"/>
              </a:xfrm>
              <a:prstGeom prst="round2DiagRect">
                <a:avLst/>
              </a:prstGeom>
              <a:solidFill>
                <a:schemeClr val="bg1">
                  <a:alpha val="65000"/>
                </a:schemeClr>
              </a:soli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  <p:style>
              <a:lnRef idx="3">
                <a:scrgbClr r="0" g="0" b="0"/>
              </a:lnRef>
              <a:fillRef idx="1">
                <a:scrgbClr r="0" g="0" b="0"/>
              </a:fillRef>
              <a:effectRef idx="1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0" rIns="0" bIns="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Connected to </a:t>
                </a:r>
                <a:b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</a:br>
                <a: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Patient </a:t>
                </a:r>
                <a:r>
                  <a:rPr lang="en-US" sz="1000" b="1" kern="1200" dirty="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Data </a:t>
                </a:r>
              </a:p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i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EMR Data Access</a:t>
                </a:r>
                <a:endParaRPr lang="en-US" sz="1000" i="1" kern="1200" dirty="0">
                  <a:gradFill>
                    <a:gsLst>
                      <a:gs pos="0">
                        <a:srgbClr val="404040"/>
                      </a:gs>
                      <a:gs pos="100000">
                        <a:srgbClr val="404040"/>
                      </a:gs>
                    </a:gsLst>
                    <a:lin ang="5400000" scaled="0"/>
                  </a:gradFill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9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9594" y="2734056"/>
                <a:ext cx="525938" cy="402188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2627198" y="1572807"/>
              <a:ext cx="1754922" cy="959702"/>
              <a:chOff x="2627198" y="1572807"/>
              <a:chExt cx="1754922" cy="959702"/>
            </a:xfrm>
          </p:grpSpPr>
          <p:sp>
            <p:nvSpPr>
              <p:cNvPr id="17" name="Round Diagonal Corner Rectangle 16"/>
              <p:cNvSpPr>
                <a:spLocks/>
              </p:cNvSpPr>
              <p:nvPr/>
            </p:nvSpPr>
            <p:spPr>
              <a:xfrm>
                <a:off x="2627198" y="1618109"/>
                <a:ext cx="1664208" cy="914400"/>
              </a:xfrm>
              <a:prstGeom prst="round2DiagRect">
                <a:avLst/>
              </a:prstGeom>
              <a:solidFill>
                <a:schemeClr val="bg1">
                  <a:alpha val="65000"/>
                </a:schemeClr>
              </a:soli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  <p:style>
              <a:lnRef idx="3">
                <a:scrgbClr r="0" g="0" b="0"/>
              </a:lnRef>
              <a:fillRef idx="1">
                <a:scrgbClr r="0" g="0" b="0"/>
              </a:fillRef>
              <a:effectRef idx="1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91440" bIns="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Connected to </a:t>
                </a:r>
                <a:b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</a:br>
                <a: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the </a:t>
                </a:r>
                <a:r>
                  <a:rPr lang="en-US" sz="1000" b="1" kern="1200" dirty="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Patient </a:t>
                </a:r>
              </a:p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i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Nurse Call</a:t>
                </a:r>
                <a:endParaRPr lang="en-US" sz="1000" i="1" kern="1200" dirty="0">
                  <a:gradFill>
                    <a:gsLst>
                      <a:gs pos="0">
                        <a:srgbClr val="404040"/>
                      </a:gs>
                      <a:gs pos="100000">
                        <a:srgbClr val="404040"/>
                      </a:gs>
                    </a:gsLst>
                    <a:lin ang="5400000" scaled="0"/>
                  </a:gradFill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10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902870" y="1572807"/>
                <a:ext cx="479250" cy="492750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4589273" y="1551395"/>
              <a:ext cx="1784691" cy="971362"/>
              <a:chOff x="4589273" y="1551395"/>
              <a:chExt cx="1784691" cy="971362"/>
            </a:xfrm>
          </p:grpSpPr>
          <p:sp>
            <p:nvSpPr>
              <p:cNvPr id="19" name="Round Diagonal Corner Rectangle 18"/>
              <p:cNvSpPr>
                <a:spLocks/>
              </p:cNvSpPr>
              <p:nvPr/>
            </p:nvSpPr>
            <p:spPr>
              <a:xfrm>
                <a:off x="4589273" y="1608357"/>
                <a:ext cx="1664208" cy="914400"/>
              </a:xfrm>
              <a:prstGeom prst="round2DiagRect">
                <a:avLst/>
              </a:prstGeom>
              <a:solidFill>
                <a:schemeClr val="bg1">
                  <a:alpha val="65000"/>
                </a:schemeClr>
              </a:soli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  <p:style>
              <a:lnRef idx="3">
                <a:scrgbClr r="0" g="0" b="0"/>
              </a:lnRef>
              <a:fillRef idx="1">
                <a:scrgbClr r="0" g="0" b="0"/>
              </a:fillRef>
              <a:effectRef idx="1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Connected to </a:t>
                </a:r>
                <a:b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</a:br>
                <a: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Alarms </a:t>
                </a:r>
                <a:endParaRPr lang="en-US" sz="1000" b="1" kern="1200" dirty="0" smtClean="0">
                  <a:gradFill>
                    <a:gsLst>
                      <a:gs pos="0">
                        <a:srgbClr val="404040"/>
                      </a:gs>
                      <a:gs pos="100000">
                        <a:srgbClr val="404040"/>
                      </a:gs>
                    </a:gsLst>
                    <a:lin ang="5400000" scaled="0"/>
                  </a:gradFill>
                  <a:latin typeface="Arial"/>
                  <a:ea typeface="+mn-ea"/>
                  <a:cs typeface="+mn-cs"/>
                </a:endParaRPr>
              </a:p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i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Mobile Alarm Management</a:t>
                </a:r>
                <a:endParaRPr lang="en-US" sz="1000" i="1" kern="1200" dirty="0">
                  <a:gradFill>
                    <a:gsLst>
                      <a:gs pos="0">
                        <a:srgbClr val="404040"/>
                      </a:gs>
                      <a:gs pos="100000">
                        <a:srgbClr val="404040"/>
                      </a:gs>
                    </a:gsLst>
                    <a:lin ang="5400000" scaled="0"/>
                  </a:gradFill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1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922276" y="1551395"/>
                <a:ext cx="451688" cy="414563"/>
              </a:xfrm>
              <a:prstGeom prst="rect">
                <a:avLst/>
              </a:prstGeom>
            </p:spPr>
          </p:pic>
        </p:grpSp>
      </p:grpSp>
      <p:grpSp>
        <p:nvGrpSpPr>
          <p:cNvPr id="24" name="Group 23"/>
          <p:cNvGrpSpPr/>
          <p:nvPr/>
        </p:nvGrpSpPr>
        <p:grpSpPr>
          <a:xfrm>
            <a:off x="2085841" y="2503248"/>
            <a:ext cx="2655275" cy="2816241"/>
            <a:chOff x="2085841" y="2503248"/>
            <a:chExt cx="2655275" cy="2816241"/>
          </a:xfrm>
        </p:grpSpPr>
        <p:grpSp>
          <p:nvGrpSpPr>
            <p:cNvPr id="63" name="Group 62"/>
            <p:cNvGrpSpPr/>
            <p:nvPr/>
          </p:nvGrpSpPr>
          <p:grpSpPr>
            <a:xfrm>
              <a:off x="2085841" y="2503248"/>
              <a:ext cx="2655275" cy="2816241"/>
              <a:chOff x="2085841" y="2503248"/>
              <a:chExt cx="2655275" cy="2816241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flipV="1">
                <a:off x="3455888" y="2539652"/>
                <a:ext cx="0" cy="508433"/>
              </a:xfrm>
              <a:prstGeom prst="line">
                <a:avLst/>
              </a:prstGeom>
              <a:ln w="76200" cmpd="sng">
                <a:gradFill>
                  <a:gsLst>
                    <a:gs pos="0">
                      <a:schemeClr val="accent1"/>
                    </a:gs>
                    <a:gs pos="100000">
                      <a:schemeClr val="tx2">
                        <a:alpha val="20000"/>
                      </a:schemeClr>
                    </a:gs>
                  </a:gsLst>
                  <a:lin ang="5400000" scaled="0"/>
                </a:gradFill>
                <a:miter lim="800000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 flipV="1">
                <a:off x="2242457" y="2503248"/>
                <a:ext cx="679792" cy="740696"/>
              </a:xfrm>
              <a:prstGeom prst="line">
                <a:avLst/>
              </a:prstGeom>
              <a:ln w="76200" cmpd="sng">
                <a:gradFill>
                  <a:gsLst>
                    <a:gs pos="0">
                      <a:schemeClr val="accent1"/>
                    </a:gs>
                    <a:gs pos="100000">
                      <a:schemeClr val="tx2">
                        <a:alpha val="20000"/>
                      </a:schemeClr>
                    </a:gs>
                  </a:gsLst>
                  <a:lin ang="5400000" scaled="0"/>
                </a:gradFill>
                <a:miter lim="800000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3955256" y="2503248"/>
                <a:ext cx="634017" cy="713821"/>
              </a:xfrm>
              <a:prstGeom prst="line">
                <a:avLst/>
              </a:prstGeom>
              <a:ln w="76200" cmpd="sng">
                <a:gradFill>
                  <a:gsLst>
                    <a:gs pos="0">
                      <a:schemeClr val="accent1"/>
                    </a:gs>
                    <a:gs pos="100000">
                      <a:schemeClr val="tx2">
                        <a:alpha val="20000"/>
                      </a:schemeClr>
                    </a:gs>
                  </a:gsLst>
                  <a:lin ang="5400000" scaled="0"/>
                </a:gradFill>
                <a:miter lim="800000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4223258" y="3372532"/>
                <a:ext cx="508431" cy="185059"/>
              </a:xfrm>
              <a:prstGeom prst="line">
                <a:avLst/>
              </a:prstGeom>
              <a:ln w="76200" cmpd="sng">
                <a:gradFill>
                  <a:gsLst>
                    <a:gs pos="0">
                      <a:schemeClr val="accent1"/>
                    </a:gs>
                    <a:gs pos="100000">
                      <a:schemeClr val="tx2">
                        <a:alpha val="20000"/>
                      </a:schemeClr>
                    </a:gs>
                  </a:gsLst>
                  <a:lin ang="5400000" scaled="0"/>
                </a:gradFill>
                <a:miter lim="800000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 flipV="1">
                <a:off x="2085841" y="3375256"/>
                <a:ext cx="588303" cy="222813"/>
              </a:xfrm>
              <a:prstGeom prst="line">
                <a:avLst/>
              </a:prstGeom>
              <a:ln w="76200" cmpd="sng">
                <a:gradFill>
                  <a:gsLst>
                    <a:gs pos="0">
                      <a:schemeClr val="accent1"/>
                    </a:gs>
                    <a:gs pos="100000">
                      <a:schemeClr val="tx2">
                        <a:alpha val="20000"/>
                      </a:schemeClr>
                    </a:gs>
                  </a:gsLst>
                  <a:lin ang="5400000" scaled="0"/>
                </a:gradFill>
                <a:miter lim="800000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4232685" y="4200525"/>
                <a:ext cx="508431" cy="217381"/>
              </a:xfrm>
              <a:prstGeom prst="line">
                <a:avLst/>
              </a:prstGeom>
              <a:ln w="76200" cmpd="sng">
                <a:gradFill>
                  <a:gsLst>
                    <a:gs pos="0">
                      <a:schemeClr val="accent1"/>
                    </a:gs>
                    <a:gs pos="100000">
                      <a:schemeClr val="tx2">
                        <a:alpha val="20000"/>
                      </a:schemeClr>
                    </a:gs>
                  </a:gsLst>
                  <a:lin ang="5400000" scaled="0"/>
                </a:gradFill>
                <a:miter lim="800000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2092985" y="4198144"/>
                <a:ext cx="588302" cy="252411"/>
              </a:xfrm>
              <a:prstGeom prst="line">
                <a:avLst/>
              </a:prstGeom>
              <a:ln w="76200" cmpd="sng">
                <a:gradFill>
                  <a:gsLst>
                    <a:gs pos="0">
                      <a:schemeClr val="accent1"/>
                    </a:gs>
                    <a:gs pos="100000">
                      <a:schemeClr val="tx2">
                        <a:alpha val="20000"/>
                      </a:schemeClr>
                    </a:gs>
                  </a:gsLst>
                  <a:lin ang="5400000" scaled="0"/>
                </a:gradFill>
                <a:miter lim="800000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2513326" y="4591051"/>
                <a:ext cx="496576" cy="726057"/>
              </a:xfrm>
              <a:prstGeom prst="line">
                <a:avLst/>
              </a:prstGeom>
              <a:ln w="76200" cmpd="sng">
                <a:gradFill>
                  <a:gsLst>
                    <a:gs pos="0">
                      <a:schemeClr val="accent1"/>
                    </a:gs>
                    <a:gs pos="100000">
                      <a:schemeClr val="tx2">
                        <a:alpha val="20000"/>
                      </a:schemeClr>
                    </a:gs>
                  </a:gsLst>
                  <a:lin ang="5400000" scaled="0"/>
                </a:gradFill>
                <a:miter lim="800000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902870" y="4593432"/>
                <a:ext cx="444143" cy="726057"/>
              </a:xfrm>
              <a:prstGeom prst="line">
                <a:avLst/>
              </a:prstGeom>
              <a:ln w="76200" cmpd="sng">
                <a:gradFill>
                  <a:gsLst>
                    <a:gs pos="0">
                      <a:schemeClr val="accent1"/>
                    </a:gs>
                    <a:gs pos="100000">
                      <a:schemeClr val="tx2">
                        <a:alpha val="20000"/>
                      </a:schemeClr>
                    </a:gs>
                  </a:gsLst>
                  <a:lin ang="5400000" scaled="0"/>
                </a:gradFill>
                <a:miter lim="800000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Freeform 3"/>
            <p:cNvSpPr>
              <a:spLocks noChangeAspect="1"/>
            </p:cNvSpPr>
            <p:nvPr/>
          </p:nvSpPr>
          <p:spPr>
            <a:xfrm>
              <a:off x="2632928" y="3062713"/>
              <a:ext cx="1645920" cy="1645920"/>
            </a:xfrm>
            <a:custGeom>
              <a:avLst/>
              <a:gdLst>
                <a:gd name="connsiteX0" fmla="*/ 0 w 1701179"/>
                <a:gd name="connsiteY0" fmla="*/ 850590 h 1701179"/>
                <a:gd name="connsiteX1" fmla="*/ 850590 w 1701179"/>
                <a:gd name="connsiteY1" fmla="*/ 0 h 1701179"/>
                <a:gd name="connsiteX2" fmla="*/ 1701180 w 1701179"/>
                <a:gd name="connsiteY2" fmla="*/ 850590 h 1701179"/>
                <a:gd name="connsiteX3" fmla="*/ 850590 w 1701179"/>
                <a:gd name="connsiteY3" fmla="*/ 1701180 h 1701179"/>
                <a:gd name="connsiteX4" fmla="*/ 0 w 1701179"/>
                <a:gd name="connsiteY4" fmla="*/ 850590 h 1701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1179" h="1701179">
                  <a:moveTo>
                    <a:pt x="0" y="850590"/>
                  </a:moveTo>
                  <a:cubicBezTo>
                    <a:pt x="0" y="380822"/>
                    <a:pt x="380822" y="0"/>
                    <a:pt x="850590" y="0"/>
                  </a:cubicBezTo>
                  <a:cubicBezTo>
                    <a:pt x="1320358" y="0"/>
                    <a:pt x="1701180" y="380822"/>
                    <a:pt x="1701180" y="850590"/>
                  </a:cubicBezTo>
                  <a:cubicBezTo>
                    <a:pt x="1701180" y="1320358"/>
                    <a:pt x="1320358" y="1701180"/>
                    <a:pt x="850590" y="1701180"/>
                  </a:cubicBezTo>
                  <a:cubicBezTo>
                    <a:pt x="380822" y="1701180"/>
                    <a:pt x="0" y="1320358"/>
                    <a:pt x="0" y="850590"/>
                  </a:cubicBez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 smtClean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>
                <a:solidFill>
                  <a:srgbClr val="FFFFFF"/>
                </a:solidFill>
                <a:latin typeface="Arial"/>
              </a:endParaRPr>
            </a:p>
            <a:p>
              <a:pPr lvl="0" algn="ctr" defTabSz="84455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The </a:t>
              </a:r>
              <a:r>
                <a:rPr lang="en-US" sz="1600" kern="120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Mobile Connected Clinician</a:t>
              </a:r>
              <a:endParaRPr lang="en-US" sz="1600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" name="Group 1"/>
            <p:cNvGrpSpPr>
              <a:grpSpLocks noChangeAspect="1"/>
            </p:cNvGrpSpPr>
            <p:nvPr/>
          </p:nvGrpSpPr>
          <p:grpSpPr>
            <a:xfrm>
              <a:off x="3030462" y="3246326"/>
              <a:ext cx="850851" cy="528525"/>
              <a:chOff x="2922248" y="3246324"/>
              <a:chExt cx="945390" cy="587250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2" cstate="email">
                <a:lum bright="100000" contrast="10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455888" y="3246324"/>
                <a:ext cx="411750" cy="587250"/>
              </a:xfrm>
              <a:prstGeom prst="rect">
                <a:avLst/>
              </a:prstGeom>
              <a:noFill/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13" cstate="email">
                <a:lum bright="100000" contrast="-10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922248" y="3303568"/>
                <a:ext cx="590625" cy="527625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xmlns="" val="326176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7374" y="791167"/>
            <a:ext cx="3670700" cy="6074207"/>
            <a:chOff x="0" y="548640"/>
            <a:chExt cx="3670700" cy="60742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0" y="548643"/>
              <a:ext cx="3670700" cy="607420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0" y="548640"/>
              <a:ext cx="3670700" cy="1828800"/>
            </a:xfrm>
            <a:prstGeom prst="rect">
              <a:avLst/>
            </a:prstGeom>
            <a:gradFill>
              <a:gsLst>
                <a:gs pos="3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 w="1270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 smtClean="0">
                <a:solidFill>
                  <a:schemeClr val="accent3"/>
                </a:solidFill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Smartphone </a:t>
            </a:r>
            <a:r>
              <a:rPr lang="en-US" smtClean="0"/>
              <a:t>Considerations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114800" y="1005841"/>
            <a:ext cx="7366820" cy="1752107"/>
          </a:xfrm>
        </p:spPr>
        <p:txBody>
          <a:bodyPr/>
          <a:lstStyle/>
          <a:p>
            <a:pPr lvl="0">
              <a:buClr>
                <a:srgbClr val="E1261C"/>
              </a:buClr>
            </a:pPr>
            <a:r>
              <a:rPr lang="en-US" sz="1900" b="1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  <a:latin typeface="Arial Black" panose="020B0A04020102020204" pitchFamily="34" charset="0"/>
              </a:rPr>
              <a:t>WORKFLOW / APPLICATION PRIORITIES</a:t>
            </a:r>
          </a:p>
          <a:p>
            <a:pPr lvl="0">
              <a:lnSpc>
                <a:spcPct val="110000"/>
              </a:lnSpc>
              <a:spcAft>
                <a:spcPts val="2400"/>
              </a:spcAft>
              <a:buClr>
                <a:srgbClr val="E1261C"/>
              </a:buClr>
            </a:pPr>
            <a:r>
              <a:rPr lang="en-US" sz="180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VOIP voice calls, Secure Texting, Alarm management, Nurse Call, </a:t>
            </a:r>
            <a:r>
              <a:rPr lang="en-US" sz="18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/>
            </a:r>
            <a:br>
              <a:rPr lang="en-US" sz="18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</a:br>
            <a:r>
              <a:rPr lang="en-US" sz="18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Meds </a:t>
            </a:r>
            <a:r>
              <a:rPr lang="en-US" sz="180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Administration, Specimen Collection, Medical Device </a:t>
            </a:r>
            <a:r>
              <a:rPr lang="en-US" sz="18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monitoring</a:t>
            </a:r>
          </a:p>
          <a:p>
            <a:pPr lvl="0">
              <a:buClr>
                <a:srgbClr val="E1261C"/>
              </a:buClr>
            </a:pPr>
            <a:r>
              <a:rPr lang="en-US" b="1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  <a:latin typeface="Arial Black" panose="020B0A04020102020204" pitchFamily="34" charset="0"/>
              </a:rPr>
              <a:t>SMARTPHONE PRIORITIES</a:t>
            </a:r>
          </a:p>
          <a:p>
            <a:endParaRPr lang="en-US">
              <a:gradFill>
                <a:gsLst>
                  <a:gs pos="100000">
                    <a:srgbClr val="404040"/>
                  </a:gs>
                  <a:gs pos="417">
                    <a:srgbClr val="404040"/>
                  </a:gs>
                </a:gsLst>
                <a:lin ang="0" scaled="1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D2D50D9-9D13-4B6A-B5F1-427F44E1E57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Content Placeholder 13"/>
          <p:cNvSpPr txBox="1">
            <a:spLocks/>
          </p:cNvSpPr>
          <p:nvPr/>
        </p:nvSpPr>
        <p:spPr>
          <a:xfrm>
            <a:off x="4114800" y="2649463"/>
            <a:ext cx="7501602" cy="3630521"/>
          </a:xfrm>
          <a:prstGeom prst="rect">
            <a:avLst/>
          </a:prstGeom>
        </p:spPr>
        <p:txBody>
          <a:bodyPr numCol="2" spcCol="274320"/>
          <a:lstStyle>
            <a:lvl1pPr marL="1698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842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1800" b="1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Operating System </a:t>
            </a:r>
            <a:r>
              <a:rPr lang="en-US" sz="18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– </a:t>
            </a:r>
            <a:r>
              <a:rPr lang="en-US" sz="180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The CT50h launches with Android 4.4 and will soon be available with Android 6.0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1800" b="1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Memory</a:t>
            </a:r>
            <a:r>
              <a:rPr lang="en-US" sz="18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 – Double the memory </a:t>
            </a:r>
            <a:r>
              <a:rPr lang="en-US" sz="180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of other </a:t>
            </a:r>
            <a:r>
              <a:rPr lang="en-US" sz="18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devices </a:t>
            </a:r>
            <a:r>
              <a:rPr lang="en-US" sz="180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in </a:t>
            </a:r>
            <a:r>
              <a:rPr lang="en-US" sz="18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its </a:t>
            </a:r>
            <a:r>
              <a:rPr lang="en-US" sz="180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class to run more apps faster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1800" b="1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Display</a:t>
            </a:r>
            <a:r>
              <a:rPr lang="en-US" sz="1800" b="1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 </a:t>
            </a:r>
            <a:r>
              <a:rPr lang="en-US" sz="180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– The larger display and higher resolutions improves readable and touchscreen use with graphical </a:t>
            </a:r>
            <a:r>
              <a:rPr lang="en-US" sz="18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applications</a:t>
            </a:r>
            <a:endParaRPr lang="en-US" sz="1800">
              <a:gradFill>
                <a:gsLst>
                  <a:gs pos="100000">
                    <a:srgbClr val="404040"/>
                  </a:gs>
                  <a:gs pos="417">
                    <a:srgbClr val="404040"/>
                  </a:gs>
                </a:gsLst>
                <a:lin ang="0" scaled="1"/>
              </a:gradFill>
            </a:endParaRP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1800" b="1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Battery </a:t>
            </a:r>
            <a:r>
              <a:rPr lang="en-US" sz="18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–</a:t>
            </a:r>
            <a:r>
              <a:rPr lang="en-US" sz="180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 CT50h was designed with a 12+ hour shift in </a:t>
            </a:r>
            <a:r>
              <a:rPr lang="en-US" sz="18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mind</a:t>
            </a:r>
            <a:endParaRPr lang="en-US" sz="1800">
              <a:gradFill>
                <a:gsLst>
                  <a:gs pos="100000">
                    <a:srgbClr val="404040"/>
                  </a:gs>
                  <a:gs pos="417">
                    <a:srgbClr val="404040"/>
                  </a:gs>
                </a:gsLst>
                <a:lin ang="0" scaled="1"/>
              </a:gradFill>
            </a:endParaRP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1800" b="1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Wireless</a:t>
            </a:r>
            <a:r>
              <a:rPr lang="en-US" sz="180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 – A new radio architecture and advanced antenna design means fast roaming and greater </a:t>
            </a:r>
            <a:r>
              <a:rPr lang="en-US" sz="18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coverage</a:t>
            </a:r>
            <a:endParaRPr lang="en-US" sz="1800">
              <a:gradFill>
                <a:gsLst>
                  <a:gs pos="100000">
                    <a:srgbClr val="404040"/>
                  </a:gs>
                  <a:gs pos="417">
                    <a:srgbClr val="404040"/>
                  </a:gs>
                </a:gsLst>
                <a:lin ang="0" scaled="1"/>
              </a:gradFill>
            </a:endParaRP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1800" b="1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Durability</a:t>
            </a:r>
            <a:r>
              <a:rPr lang="en-US" sz="180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 – Designed to survive drops, tumbles, disinfectants, splashes and still </a:t>
            </a:r>
            <a:r>
              <a:rPr lang="en-US" sz="18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look </a:t>
            </a:r>
            <a:r>
              <a:rPr lang="en-US" sz="180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great and perform flawlessly</a:t>
            </a:r>
          </a:p>
        </p:txBody>
      </p:sp>
    </p:spTree>
    <p:extLst>
      <p:ext uri="{BB962C8B-B14F-4D97-AF65-F5344CB8AC3E}">
        <p14:creationId xmlns:p14="http://schemas.microsoft.com/office/powerpoint/2010/main" xmlns="" val="118762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Honeywell Healthcare Mobility Portfolio Progresses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714568" y="1005840"/>
            <a:ext cx="10507947" cy="1009227"/>
          </a:xfrm>
        </p:spPr>
        <p:txBody>
          <a:bodyPr/>
          <a:lstStyle/>
          <a:p>
            <a:r>
              <a:rPr lang="en-US" sz="1900" b="1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  <a:latin typeface="Arial Black" panose="020B0A04020102020204" pitchFamily="34" charset="0"/>
              </a:rPr>
              <a:t>CT50H IS A TRUE CONVERGED DEVICE</a:t>
            </a:r>
            <a:r>
              <a:rPr lang="en-US" sz="19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  <a:latin typeface="Arial Black" panose="020B0A04020102020204" pitchFamily="34" charset="0"/>
              </a:rPr>
              <a:t> </a:t>
            </a:r>
          </a:p>
          <a:p>
            <a:r>
              <a:rPr lang="en-US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Converging </a:t>
            </a:r>
            <a:r>
              <a:rPr lang="en-US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Voice, EMR Data, Barcode, and Smartphone </a:t>
            </a:r>
            <a:r>
              <a:rPr lang="en-US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computing</a:t>
            </a:r>
            <a:endParaRPr lang="en-US">
              <a:gradFill>
                <a:gsLst>
                  <a:gs pos="100000">
                    <a:srgbClr val="404040"/>
                  </a:gs>
                  <a:gs pos="417">
                    <a:srgbClr val="404040"/>
                  </a:gs>
                </a:gsLst>
                <a:lin ang="0" scaled="1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D2D50D9-9D13-4B6A-B5F1-427F44E1E57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0570" y="2780309"/>
            <a:ext cx="1014807" cy="16550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8875" y="2945511"/>
            <a:ext cx="1082921" cy="148114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4980" y="2995012"/>
            <a:ext cx="1392000" cy="148444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5773" y="2780309"/>
            <a:ext cx="720627" cy="164592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0633" y="2785071"/>
            <a:ext cx="638251" cy="164592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560" y="2566803"/>
            <a:ext cx="1116191" cy="190476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3437" y="3033244"/>
            <a:ext cx="916781" cy="1408176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9579430" y="1850100"/>
            <a:ext cx="2057400" cy="3367195"/>
            <a:chOff x="9435991" y="2707033"/>
            <a:chExt cx="2057400" cy="3367195"/>
          </a:xfrm>
        </p:grpSpPr>
        <p:sp>
          <p:nvSpPr>
            <p:cNvPr id="10" name="Rectangle 9"/>
            <p:cNvSpPr/>
            <p:nvPr/>
          </p:nvSpPr>
          <p:spPr bwMode="auto">
            <a:xfrm>
              <a:off x="9435991" y="2707033"/>
              <a:ext cx="2057400" cy="3367195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0000">
                  <a:schemeClr val="bg1"/>
                </a:gs>
              </a:gsLst>
              <a:lin ang="5400000" scaled="0"/>
            </a:gradFill>
            <a:ln w="12699" cap="sq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486" tIns="44449" rIns="90486" bIns="182880" numCol="1" rtlCol="0" anchor="b" anchorCtr="0" compatLnSpc="1">
              <a:prstTxWarp prst="textNoShape">
                <a:avLst/>
              </a:prstTxWarp>
            </a:bodyPr>
            <a:lstStyle/>
            <a:p>
              <a:pPr lvl="0"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smtClean="0">
                  <a:gradFill>
                    <a:gsLst>
                      <a:gs pos="0">
                        <a:srgbClr val="404040"/>
                      </a:gs>
                      <a:gs pos="100000">
                        <a:srgbClr val="404040"/>
                      </a:gs>
                    </a:gsLst>
                    <a:lin ang="5400000" scaled="0"/>
                  </a:gradFill>
                  <a:latin typeface="Arial"/>
                </a:rPr>
                <a:t>CT50h</a:t>
              </a:r>
            </a:p>
            <a:p>
              <a:pPr lvl="0"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smtClean="0">
                  <a:gradFill>
                    <a:gsLst>
                      <a:gs pos="0">
                        <a:srgbClr val="404040"/>
                      </a:gs>
                      <a:gs pos="100000">
                        <a:srgbClr val="404040"/>
                      </a:gs>
                    </a:gsLst>
                    <a:lin ang="5400000" scaled="0"/>
                  </a:gradFill>
                  <a:latin typeface="Arial"/>
                </a:rPr>
                <a:t>Full-touch Smartphone</a:t>
              </a:r>
              <a:endParaRPr lang="en-US" sz="1200" kern="0">
                <a:gradFill>
                  <a:gsLst>
                    <a:gs pos="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latin typeface="Arial"/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836040" y="2991018"/>
              <a:ext cx="1257303" cy="2346965"/>
            </a:xfrm>
            <a:prstGeom prst="rect">
              <a:avLst/>
            </a:prstGeom>
          </p:spPr>
        </p:pic>
      </p:grpSp>
      <p:sp>
        <p:nvSpPr>
          <p:cNvPr id="8" name="Pentagon 7"/>
          <p:cNvSpPr/>
          <p:nvPr/>
        </p:nvSpPr>
        <p:spPr bwMode="auto">
          <a:xfrm>
            <a:off x="602344" y="4572000"/>
            <a:ext cx="9114970" cy="511816"/>
          </a:xfrm>
          <a:prstGeom prst="homePlate">
            <a:avLst/>
          </a:prstGeom>
          <a:gradFill flip="none" rotWithShape="1">
            <a:gsLst>
              <a:gs pos="41262">
                <a:srgbClr val="FCD6AF"/>
              </a:gs>
              <a:gs pos="40848">
                <a:srgbClr val="FCD6AF"/>
              </a:gs>
              <a:gs pos="100000">
                <a:schemeClr val="accent4">
                  <a:lumMod val="60000"/>
                  <a:lumOff val="40000"/>
                </a:schemeClr>
              </a:gs>
              <a:gs pos="417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defTabSz="914400" eaLnBrk="0" hangingPunct="0">
              <a:lnSpc>
                <a:spcPct val="80000"/>
              </a:lnSpc>
            </a:pPr>
            <a:endParaRPr lang="en-US" sz="2000" b="1" dirty="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25535" y="4659084"/>
            <a:ext cx="1085554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auto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200" kern="0">
                <a:gradFill>
                  <a:gsLst>
                    <a:gs pos="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latin typeface="Arial"/>
                <a:cs typeface="+mn-cs"/>
              </a:rPr>
              <a:t>Dolphin </a:t>
            </a:r>
            <a:r>
              <a:rPr lang="en-US" sz="1200" kern="0" smtClean="0">
                <a:gradFill>
                  <a:gsLst>
                    <a:gs pos="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latin typeface="Arial"/>
                <a:cs typeface="+mn-cs"/>
              </a:rPr>
              <a:t>7600</a:t>
            </a:r>
            <a:endParaRPr lang="en-US" sz="1200" kern="0">
              <a:gradFill>
                <a:gsLst>
                  <a:gs pos="0">
                    <a:srgbClr val="404040"/>
                  </a:gs>
                  <a:gs pos="100000">
                    <a:srgbClr val="404040"/>
                  </a:gs>
                </a:gsLst>
                <a:lin ang="5400000" scaled="0"/>
              </a:gradFill>
              <a:latin typeface="Arial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28875" y="4659084"/>
            <a:ext cx="1082921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auto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200" kern="0">
                <a:gradFill>
                  <a:gsLst>
                    <a:gs pos="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latin typeface="Arial"/>
                <a:cs typeface="+mn-cs"/>
              </a:rPr>
              <a:t>Dolphin </a:t>
            </a:r>
            <a:r>
              <a:rPr lang="en-US" sz="1200" kern="0" smtClean="0">
                <a:gradFill>
                  <a:gsLst>
                    <a:gs pos="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latin typeface="Arial"/>
                <a:cs typeface="+mn-cs"/>
              </a:rPr>
              <a:t>97hc</a:t>
            </a:r>
            <a:endParaRPr lang="en-US" sz="1200" kern="0">
              <a:gradFill>
                <a:gsLst>
                  <a:gs pos="0">
                    <a:srgbClr val="404040"/>
                  </a:gs>
                  <a:gs pos="100000">
                    <a:srgbClr val="404040"/>
                  </a:gs>
                </a:gsLst>
                <a:lin ang="5400000" scaled="0"/>
              </a:gradFill>
              <a:latin typeface="Arial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11682" y="4659084"/>
            <a:ext cx="163116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kern="0">
                <a:gradFill>
                  <a:gsLst>
                    <a:gs pos="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latin typeface="Arial"/>
                <a:cs typeface="+mn-cs"/>
              </a:rPr>
              <a:t>Captuvo SL 22/42 </a:t>
            </a:r>
            <a:r>
              <a:rPr lang="es-ES" sz="1200" kern="0" smtClean="0">
                <a:gradFill>
                  <a:gsLst>
                    <a:gs pos="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latin typeface="Arial"/>
                <a:cs typeface="+mn-cs"/>
              </a:rPr>
              <a:t>hc</a:t>
            </a:r>
          </a:p>
          <a:p>
            <a:pPr lvl="0" algn="ctr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kern="0" smtClean="0">
                <a:gradFill>
                  <a:gsLst>
                    <a:gs pos="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latin typeface="Arial"/>
                <a:cs typeface="+mn-cs"/>
              </a:rPr>
              <a:t>iOS </a:t>
            </a:r>
            <a:r>
              <a:rPr lang="es-ES" sz="1200" kern="0">
                <a:gradFill>
                  <a:gsLst>
                    <a:gs pos="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latin typeface="Arial"/>
                <a:cs typeface="+mn-cs"/>
              </a:rPr>
              <a:t>Sleds</a:t>
            </a:r>
            <a:endParaRPr lang="en-US" sz="1200" kern="0">
              <a:gradFill>
                <a:gsLst>
                  <a:gs pos="0">
                    <a:srgbClr val="404040"/>
                  </a:gs>
                  <a:gs pos="100000">
                    <a:srgbClr val="404040"/>
                  </a:gs>
                </a:gsLst>
                <a:lin ang="5400000" scaled="0"/>
              </a:gradFill>
              <a:latin typeface="Arial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92358" y="4659084"/>
            <a:ext cx="1247456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auto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200" kern="0">
                <a:gradFill>
                  <a:gsLst>
                    <a:gs pos="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latin typeface="Arial"/>
                <a:cs typeface="+mn-cs"/>
              </a:rPr>
              <a:t>Dolphin </a:t>
            </a:r>
            <a:r>
              <a:rPr lang="en-US" sz="1200" kern="0" smtClean="0">
                <a:gradFill>
                  <a:gsLst>
                    <a:gs pos="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latin typeface="Arial"/>
                <a:cs typeface="+mn-cs"/>
              </a:rPr>
              <a:t>9900hc</a:t>
            </a:r>
            <a:endParaRPr lang="en-US" sz="1200" kern="0">
              <a:gradFill>
                <a:gsLst>
                  <a:gs pos="0">
                    <a:srgbClr val="404040"/>
                  </a:gs>
                  <a:gs pos="100000">
                    <a:srgbClr val="404040"/>
                  </a:gs>
                </a:gsLst>
                <a:lin ang="5400000" scaled="0"/>
              </a:gradFill>
              <a:latin typeface="Arial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448396" y="4659084"/>
            <a:ext cx="1282722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auto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200" kern="0">
                <a:gradFill>
                  <a:gsLst>
                    <a:gs pos="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latin typeface="Arial"/>
                <a:cs typeface="+mn-cs"/>
              </a:rPr>
              <a:t>Dolphin </a:t>
            </a:r>
            <a:r>
              <a:rPr lang="en-US" sz="1200" kern="0" smtClean="0">
                <a:gradFill>
                  <a:gsLst>
                    <a:gs pos="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latin typeface="Arial"/>
                <a:cs typeface="+mn-cs"/>
              </a:rPr>
              <a:t>99EXhc</a:t>
            </a:r>
            <a:endParaRPr lang="en-US" sz="1200" kern="0">
              <a:gradFill>
                <a:gsLst>
                  <a:gs pos="0">
                    <a:srgbClr val="404040"/>
                  </a:gs>
                  <a:gs pos="100000">
                    <a:srgbClr val="404040"/>
                  </a:gs>
                </a:gsLst>
                <a:lin ang="5400000" scaled="0"/>
              </a:gradFill>
              <a:latin typeface="Arial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6879" y="4659084"/>
            <a:ext cx="1085554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auto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200" kern="0">
                <a:gradFill>
                  <a:gsLst>
                    <a:gs pos="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latin typeface="Arial"/>
                <a:cs typeface="+mn-cs"/>
              </a:rPr>
              <a:t>Dolphin 9950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220377" y="4659084"/>
            <a:ext cx="1247456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auto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200" kern="0">
                <a:gradFill>
                  <a:gsLst>
                    <a:gs pos="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latin typeface="Arial"/>
                <a:cs typeface="+mn-cs"/>
              </a:rPr>
              <a:t>Dolphin </a:t>
            </a:r>
            <a:r>
              <a:rPr lang="en-US" sz="1200" kern="0" smtClean="0">
                <a:gradFill>
                  <a:gsLst>
                    <a:gs pos="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latin typeface="Arial"/>
                <a:cs typeface="+mn-cs"/>
              </a:rPr>
              <a:t>7800hc</a:t>
            </a:r>
            <a:endParaRPr lang="en-US" sz="1200" kern="0">
              <a:gradFill>
                <a:gsLst>
                  <a:gs pos="0">
                    <a:srgbClr val="404040"/>
                  </a:gs>
                  <a:gs pos="100000">
                    <a:srgbClr val="404040"/>
                  </a:gs>
                </a:gsLst>
                <a:lin ang="5400000" scaled="0"/>
              </a:gra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02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4487" y="871107"/>
            <a:ext cx="3352523" cy="304774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Introducing: </a:t>
            </a:r>
            <a:r>
              <a:rPr lang="en-US" smtClean="0"/>
              <a:t>Dolphin </a:t>
            </a:r>
            <a:r>
              <a:rPr lang="en-US"/>
              <a:t>CT50h Clinical </a:t>
            </a:r>
            <a:r>
              <a:rPr lang="en-US" smtClean="0"/>
              <a:t>Smartphone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A Single Converged Solution that Simplifies Clinician </a:t>
            </a:r>
            <a:r>
              <a:rPr lang="en-US" smtClean="0"/>
              <a:t>Workflows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D2D50D9-9D13-4B6A-B5F1-427F44E1E57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9210537"/>
              </p:ext>
            </p:extLst>
          </p:nvPr>
        </p:nvGraphicFramePr>
        <p:xfrm>
          <a:off x="612059" y="3497950"/>
          <a:ext cx="11135033" cy="2367280"/>
        </p:xfrm>
        <a:graphic>
          <a:graphicData uri="http://schemas.openxmlformats.org/drawingml/2006/table">
            <a:tbl>
              <a:tblPr firstRow="1" bandRow="1"/>
              <a:tblGrid>
                <a:gridCol w="1238864"/>
                <a:gridCol w="1415845"/>
                <a:gridCol w="1013445"/>
                <a:gridCol w="1322104"/>
                <a:gridCol w="1517414"/>
                <a:gridCol w="1517415"/>
                <a:gridCol w="1657228"/>
                <a:gridCol w="1452718"/>
              </a:tblGrid>
              <a:tr h="275773">
                <a:tc gridSpan="8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20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chemeClr val="bg1">
                                  <a:lumMod val="65000"/>
                                </a:schemeClr>
                              </a:gs>
                              <a:gs pos="417">
                                <a:schemeClr val="bg1">
                                  <a:lumMod val="65000"/>
                                </a:schemeClr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FEATURES</a:t>
                      </a:r>
                    </a:p>
                  </a:txBody>
                  <a:tcPr marT="9144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3A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1" u="none" strike="noStrike" kern="1200" cap="none" spc="0" normalizeH="0" baseline="0" noProof="0" smtClean="0">
                        <a:ln>
                          <a:noFill/>
                        </a:ln>
                        <a:gradFill>
                          <a:gsLst>
                            <a:gs pos="100000">
                              <a:srgbClr val="404040"/>
                            </a:gs>
                            <a:gs pos="417">
                              <a:srgbClr val="404040"/>
                            </a:gs>
                          </a:gsLst>
                          <a:lin ang="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3A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1" u="none" strike="noStrike" kern="1200" cap="none" spc="0" normalizeH="0" baseline="0" noProof="0" smtClean="0">
                        <a:ln>
                          <a:noFill/>
                        </a:ln>
                        <a:gradFill>
                          <a:gsLst>
                            <a:gs pos="100000">
                              <a:srgbClr val="404040"/>
                            </a:gs>
                            <a:gs pos="417">
                              <a:srgbClr val="404040"/>
                            </a:gs>
                          </a:gsLst>
                          <a:lin ang="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i="1"/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3A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1" u="none" strike="noStrike" kern="1200" cap="none" spc="0" normalizeH="0" baseline="0" noProof="0" smtClean="0">
                        <a:ln>
                          <a:noFill/>
                        </a:ln>
                        <a:gradFill>
                          <a:gsLst>
                            <a:gs pos="100000">
                              <a:srgbClr val="404040"/>
                            </a:gs>
                            <a:gs pos="417">
                              <a:srgbClr val="404040"/>
                            </a:gs>
                          </a:gsLst>
                          <a:lin ang="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3A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1" u="none" strike="noStrike" kern="1200" cap="none" spc="0" normalizeH="0" baseline="0" noProof="0" smtClean="0">
                        <a:ln>
                          <a:noFill/>
                        </a:ln>
                        <a:gradFill>
                          <a:gsLst>
                            <a:gs pos="100000">
                              <a:srgbClr val="404040"/>
                            </a:gs>
                            <a:gs pos="417">
                              <a:srgbClr val="404040"/>
                            </a:gs>
                          </a:gsLst>
                          <a:lin ang="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3A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1" u="none" strike="noStrike" kern="1200" cap="none" spc="0" normalizeH="0" baseline="0" noProof="0" smtClean="0">
                        <a:ln>
                          <a:noFill/>
                        </a:ln>
                        <a:gradFill>
                          <a:gsLst>
                            <a:gs pos="100000">
                              <a:srgbClr val="404040"/>
                            </a:gs>
                            <a:gs pos="417">
                              <a:srgbClr val="404040"/>
                            </a:gs>
                          </a:gsLst>
                          <a:lin ang="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3A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1" u="none" strike="noStrike" kern="1200" cap="none" spc="0" normalizeH="0" baseline="0" noProof="0" smtClean="0">
                        <a:ln>
                          <a:noFill/>
                        </a:ln>
                        <a:gradFill>
                          <a:gsLst>
                            <a:gs pos="100000">
                              <a:srgbClr val="404040"/>
                            </a:gs>
                            <a:gs pos="417">
                              <a:srgbClr val="404040"/>
                            </a:gs>
                          </a:gsLst>
                          <a:lin ang="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3A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1" u="none" strike="noStrike" kern="1200" cap="none" spc="0" normalizeH="0" baseline="0" noProof="0" smtClean="0">
                        <a:ln>
                          <a:noFill/>
                        </a:ln>
                        <a:gradFill>
                          <a:gsLst>
                            <a:gs pos="100000">
                              <a:srgbClr val="404040"/>
                            </a:gs>
                            <a:gs pos="417">
                              <a:srgbClr val="404040"/>
                            </a:gs>
                          </a:gsLst>
                          <a:lin ang="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3A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1" u="none" strike="noStrike" kern="1200" cap="none" spc="0" normalizeH="0" baseline="0" noProof="0" smtClean="0">
                        <a:ln>
                          <a:noFill/>
                        </a:ln>
                        <a:gradFill>
                          <a:gsLst>
                            <a:gs pos="100000">
                              <a:srgbClr val="404040"/>
                            </a:gs>
                            <a:gs pos="417">
                              <a:srgbClr val="404040"/>
                            </a:gs>
                          </a:gsLst>
                          <a:lin ang="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3A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1" u="none" strike="noStrike" kern="1200" cap="none" spc="0" normalizeH="0" baseline="0" noProof="0" smtClean="0">
                        <a:ln>
                          <a:noFill/>
                        </a:ln>
                        <a:gradFill>
                          <a:gsLst>
                            <a:gs pos="100000">
                              <a:srgbClr val="404040"/>
                            </a:gs>
                            <a:gs pos="417">
                              <a:srgbClr val="404040"/>
                            </a:gs>
                          </a:gsLst>
                          <a:lin ang="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i="1"/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3A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1" u="none" strike="noStrike" kern="1200" cap="none" spc="0" normalizeH="0" baseline="0" noProof="0" smtClean="0">
                        <a:ln>
                          <a:noFill/>
                        </a:ln>
                        <a:gradFill>
                          <a:gsLst>
                            <a:gs pos="100000">
                              <a:srgbClr val="404040"/>
                            </a:gs>
                            <a:gs pos="417">
                              <a:srgbClr val="404040"/>
                            </a:gs>
                          </a:gsLst>
                          <a:lin ang="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3A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1" u="none" strike="noStrike" kern="1200" cap="none" spc="0" normalizeH="0" baseline="0" noProof="0" smtClean="0">
                        <a:ln>
                          <a:noFill/>
                        </a:ln>
                        <a:gradFill>
                          <a:gsLst>
                            <a:gs pos="100000">
                              <a:srgbClr val="404040"/>
                            </a:gs>
                            <a:gs pos="417">
                              <a:srgbClr val="404040"/>
                            </a:gs>
                          </a:gsLst>
                          <a:lin ang="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3A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1" u="none" strike="noStrike" kern="1200" cap="none" spc="0" normalizeH="0" baseline="0" noProof="0" smtClean="0">
                        <a:ln>
                          <a:noFill/>
                        </a:ln>
                        <a:gradFill>
                          <a:gsLst>
                            <a:gs pos="100000">
                              <a:srgbClr val="404040"/>
                            </a:gs>
                            <a:gs pos="417">
                              <a:srgbClr val="404040"/>
                            </a:gs>
                          </a:gsLst>
                          <a:lin ang="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3A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1" u="none" strike="noStrike" kern="1200" cap="none" spc="0" normalizeH="0" baseline="0" noProof="0" smtClean="0">
                        <a:ln>
                          <a:noFill/>
                        </a:ln>
                        <a:gradFill>
                          <a:gsLst>
                            <a:gs pos="100000">
                              <a:srgbClr val="404040"/>
                            </a:gs>
                            <a:gs pos="417">
                              <a:srgbClr val="404040"/>
                            </a:gs>
                          </a:gsLst>
                          <a:lin ang="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0084"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3A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Best-in-class processing capabilities means applications respond quickly and minimize </a:t>
                      </a:r>
                      <a:b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</a:br>
                      <a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user wait times. </a:t>
                      </a:r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3A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Larger display screen improves accuracy when reading and makes data entry easier and more accurate (larger virtual keyboard).</a:t>
                      </a:r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3A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Easily replaceable battery that powers the device for </a:t>
                      </a:r>
                      <a:b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</a:br>
                      <a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the entire shift.</a:t>
                      </a:r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3A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Extensive durability testing will help to keep nurses productive and enable long </a:t>
                      </a:r>
                      <a:b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</a:br>
                      <a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device life-cycle.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i="1"/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3A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Converged design that replaces multiple individual devices (scanner, pager, VoIP phone…) improved clinician efficiency and saves hospitals money.</a:t>
                      </a:r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3A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Enterprise grade WiFi connectivity developed in-house from years </a:t>
                      </a:r>
                      <a:b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</a:br>
                      <a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of experience, tested </a:t>
                      </a:r>
                      <a:b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</a:br>
                      <a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in hospitals across the nation, backed by onsite support.</a:t>
                      </a:r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3A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Increases productivity </a:t>
                      </a:r>
                      <a:b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</a:br>
                      <a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and throughput with an integrated and easy-to-use imager that provides first-time scanning performance on linear </a:t>
                      </a:r>
                      <a:b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</a:br>
                      <a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and 2D barcodes.</a:t>
                      </a:r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3A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Disinfectant ready housings have gone through extensive testing can be </a:t>
                      </a:r>
                      <a:b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</a:br>
                      <a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cleaned with harsh disinfectants after each patient visit.</a:t>
                      </a:r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47" name="Group 46"/>
          <p:cNvGrpSpPr/>
          <p:nvPr/>
        </p:nvGrpSpPr>
        <p:grpSpPr>
          <a:xfrm>
            <a:off x="840845" y="3986627"/>
            <a:ext cx="10232154" cy="514772"/>
            <a:chOff x="840845" y="3848744"/>
            <a:chExt cx="10232154" cy="51477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0845" y="3849307"/>
              <a:ext cx="511875" cy="50062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42252" y="3848744"/>
              <a:ext cx="303188" cy="50118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41787" y="3879119"/>
              <a:ext cx="450563" cy="470813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00848" y="3881053"/>
              <a:ext cx="478125" cy="47250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7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19630" y="3897682"/>
              <a:ext cx="587250" cy="45225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58178" y="3961807"/>
              <a:ext cx="545625" cy="388125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137570" y="3902990"/>
              <a:ext cx="420188" cy="450563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632561" y="3923078"/>
              <a:ext cx="440438" cy="4404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4522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Dolphin CT50h Specs at a </a:t>
            </a:r>
            <a:r>
              <a:rPr lang="en-US" smtClean="0"/>
              <a:t>Glance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mtClean="0"/>
              <a:t>CT50h Provides a Platform for Future Android Upgrades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D2D50D9-9D13-4B6A-B5F1-427F44E1E57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877" y="1110696"/>
            <a:ext cx="5364037" cy="48763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609772" y="2283582"/>
            <a:ext cx="5950857" cy="312701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 cap="sq">
            <a:solidFill>
              <a:schemeClr val="bg1">
                <a:lumMod val="75000"/>
              </a:schemeClr>
            </a:solidFill>
            <a:miter lim="800000"/>
          </a:ln>
        </p:spPr>
        <p:txBody>
          <a:bodyPr wrap="square" lIns="182880" tIns="182880" rIns="182880" bIns="91440" numCol="2" spcCol="274320">
            <a:spAutoFit/>
          </a:bodyPr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sz="14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4.66</a:t>
            </a:r>
            <a:r>
              <a:rPr lang="en-US" sz="140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"</a:t>
            </a:r>
            <a:r>
              <a:rPr lang="en-US" sz="14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 </a:t>
            </a:r>
            <a:r>
              <a:rPr lang="en-US" sz="140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backlit color LCD </a:t>
            </a:r>
            <a:r>
              <a:rPr lang="en-US" sz="14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/>
            </a:r>
            <a:br>
              <a:rPr lang="en-US" sz="14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</a:br>
            <a:r>
              <a:rPr lang="en-US" sz="14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with </a:t>
            </a:r>
            <a:r>
              <a:rPr lang="en-US" sz="140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720p HD resolution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sz="140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2.3 GHz Quad Core processor from Qualcomm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sz="140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2GB RAM, DDR3 @ 800MHz </a:t>
            </a:r>
            <a:r>
              <a:rPr lang="en-US" sz="14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/>
            </a:r>
            <a:br>
              <a:rPr lang="en-US" sz="14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</a:br>
            <a:r>
              <a:rPr lang="en-US" sz="14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with </a:t>
            </a:r>
            <a:r>
              <a:rPr lang="en-US" sz="140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16GB NAND Flash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pt-BR" sz="1400" spc="-6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802.11 a/b/g/n/ac/r, NFC, BT 4.0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140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Li-Ion, 3.6V, 3950mAh </a:t>
            </a:r>
            <a:r>
              <a:rPr lang="en-US" sz="14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with </a:t>
            </a:r>
            <a:r>
              <a:rPr lang="en-US" sz="140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integrated fuel gauge = 12+ hour performance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sz="140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Android 4.4.4 KitKat with plans to release Android 6.0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sz="14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4ft </a:t>
            </a:r>
            <a:r>
              <a:rPr lang="en-US" sz="140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drop to concrete, </a:t>
            </a:r>
            <a:r>
              <a:rPr lang="en-US" sz="14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500 </a:t>
            </a:r>
            <a:r>
              <a:rPr lang="en-US" sz="140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tumbles </a:t>
            </a:r>
            <a:r>
              <a:rPr lang="en-US" sz="14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and </a:t>
            </a:r>
            <a:r>
              <a:rPr lang="en-US" sz="140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IP54 rating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sz="140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Honeywell slim engine powerful 1D 2D barcode scanner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sz="14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8.0MP </a:t>
            </a:r>
            <a:r>
              <a:rPr lang="en-US" sz="140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color camera </a:t>
            </a:r>
            <a:r>
              <a:rPr lang="en-US" sz="14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with </a:t>
            </a:r>
            <a:br>
              <a:rPr lang="en-US" sz="14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</a:br>
            <a:r>
              <a:rPr lang="en-US" sz="14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auto </a:t>
            </a:r>
            <a:r>
              <a:rPr lang="en-US" sz="140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focus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sz="140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Ergonomically positioned </a:t>
            </a:r>
            <a:r>
              <a:rPr lang="en-US" sz="14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/>
            </a:r>
            <a:br>
              <a:rPr lang="en-US" sz="14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</a:br>
            <a:r>
              <a:rPr lang="en-US" sz="140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scan buttons</a:t>
            </a:r>
            <a:endParaRPr lang="en-US" sz="1400">
              <a:gradFill>
                <a:gsLst>
                  <a:gs pos="100000">
                    <a:srgbClr val="404040"/>
                  </a:gs>
                  <a:gs pos="417">
                    <a:srgbClr val="404040"/>
                  </a:gs>
                </a:gsLst>
                <a:lin ang="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43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CT50h Specification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2D50D9-9D13-4B6A-B5F1-427F44E1E57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1817460"/>
              </p:ext>
            </p:extLst>
          </p:nvPr>
        </p:nvGraphicFramePr>
        <p:xfrm>
          <a:off x="778632" y="1150688"/>
          <a:ext cx="9490225" cy="48502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31597"/>
                <a:gridCol w="2982686"/>
                <a:gridCol w="5275942"/>
              </a:tblGrid>
              <a:tr h="350882">
                <a:tc>
                  <a:txBody>
                    <a:bodyPr/>
                    <a:lstStyle/>
                    <a:p>
                      <a:r>
                        <a:rPr lang="en-US" sz="1050" smtClean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0"/>
                          </a:gradFill>
                        </a:rPr>
                        <a:t>SPECIFICATION</a:t>
                      </a:r>
                      <a:endParaRPr lang="en-US" sz="1050" dirty="0"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smtClean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0"/>
                          </a:gradFill>
                        </a:rPr>
                        <a:t>DOLPHIN CT50H</a:t>
                      </a:r>
                      <a:endParaRPr lang="en-US" sz="1050" dirty="0"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smtClean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0"/>
                          </a:gradFill>
                        </a:rPr>
                        <a:t>VALUE</a:t>
                      </a:r>
                      <a:endParaRPr lang="en-US" sz="1050" dirty="0"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65562">
                <a:tc>
                  <a:txBody>
                    <a:bodyPr/>
                    <a:lstStyle/>
                    <a:p>
                      <a:pPr algn="l"/>
                      <a:r>
                        <a:rPr lang="en-US" sz="1200" b="1" smtClean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0"/>
                          </a:gradFill>
                        </a:rPr>
                        <a:t>PROCESSOR</a:t>
                      </a:r>
                      <a:endParaRPr lang="en-US" sz="1200" b="1" dirty="0"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B="9144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2.26 GHz</a:t>
                      </a:r>
                      <a:r>
                        <a:rPr lang="en-US" sz="1300" baseline="0" dirty="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 Qualcomm Snapdragon 801 quad-core</a:t>
                      </a:r>
                      <a:endParaRPr lang="en-US" sz="1300" dirty="0">
                        <a:gradFill>
                          <a:gsLst>
                            <a:gs pos="0">
                              <a:srgbClr val="404040"/>
                            </a:gs>
                            <a:gs pos="100000">
                              <a:srgbClr val="404040"/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B="9144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buFont typeface="Arial" pitchFamily="34" charset="0"/>
                        <a:buChar char="•"/>
                      </a:pPr>
                      <a:r>
                        <a:rPr lang="en-US" sz="1300" dirty="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Runs applications faster without device battery drain</a:t>
                      </a:r>
                    </a:p>
                    <a:p>
                      <a:pPr marL="174625" indent="-174625">
                        <a:buFont typeface="Arial" pitchFamily="34" charset="0"/>
                        <a:buChar char="•"/>
                      </a:pPr>
                      <a:r>
                        <a:rPr lang="en-US" sz="1300" dirty="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R</a:t>
                      </a:r>
                      <a:r>
                        <a:rPr lang="en-US" sz="1300" baseline="0" dirty="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uns data-intensive apps with no latency</a:t>
                      </a:r>
                    </a:p>
                    <a:p>
                      <a:pPr marL="174625" indent="-174625">
                        <a:buFont typeface="Arial" pitchFamily="34" charset="0"/>
                        <a:buChar char="•"/>
                      </a:pPr>
                      <a:r>
                        <a:rPr lang="en-US" sz="1300" baseline="0" dirty="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More efficient running rich multi-media graphics</a:t>
                      </a:r>
                      <a:endParaRPr lang="en-US" sz="1300" b="0" dirty="0">
                        <a:gradFill>
                          <a:gsLst>
                            <a:gs pos="0">
                              <a:srgbClr val="404040"/>
                            </a:gs>
                            <a:gs pos="100000">
                              <a:srgbClr val="404040"/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B="9144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390">
                <a:tc>
                  <a:txBody>
                    <a:bodyPr/>
                    <a:lstStyle/>
                    <a:p>
                      <a:pPr algn="l"/>
                      <a:r>
                        <a:rPr lang="en-US" sz="1200" b="1" smtClean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0"/>
                          </a:gradFill>
                        </a:rPr>
                        <a:t>MEMORY</a:t>
                      </a:r>
                      <a:endParaRPr lang="en-US" sz="1200" b="1" dirty="0"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B="9144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2GB RAM / 16GB </a:t>
                      </a:r>
                      <a:r>
                        <a:rPr lang="en-US" sz="1300" dirty="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Flash</a:t>
                      </a:r>
                      <a:endParaRPr lang="en-US" sz="1300" dirty="0">
                        <a:gradFill>
                          <a:gsLst>
                            <a:gs pos="0">
                              <a:srgbClr val="404040"/>
                            </a:gs>
                            <a:gs pos="100000">
                              <a:srgbClr val="404040"/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B="9144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buFont typeface="Arial" pitchFamily="34" charset="0"/>
                        <a:buChar char="•"/>
                      </a:pPr>
                      <a:r>
                        <a:rPr lang="en-US" sz="1300" dirty="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Performs faster with quicker</a:t>
                      </a:r>
                      <a:r>
                        <a:rPr lang="en-US" sz="1300" baseline="0" dirty="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 read and write to memory</a:t>
                      </a:r>
                      <a:endParaRPr lang="en-US" sz="1300" b="0" dirty="0">
                        <a:gradFill>
                          <a:gsLst>
                            <a:gs pos="0">
                              <a:srgbClr val="404040"/>
                            </a:gs>
                            <a:gs pos="100000">
                              <a:srgbClr val="404040"/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B="9144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D5"/>
                    </a:solidFill>
                  </a:tcPr>
                </a:tc>
              </a:tr>
              <a:tr h="251527">
                <a:tc>
                  <a:txBody>
                    <a:bodyPr/>
                    <a:lstStyle/>
                    <a:p>
                      <a:pPr algn="l"/>
                      <a:r>
                        <a:rPr lang="en-US" sz="1200" b="1" smtClean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0"/>
                          </a:gradFill>
                        </a:rPr>
                        <a:t>BATTERY</a:t>
                      </a:r>
                      <a:endParaRPr lang="en-US" sz="1200" b="1" dirty="0"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B="9144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3950 </a:t>
                      </a:r>
                      <a:r>
                        <a:rPr lang="en-US" sz="1300" dirty="0" err="1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mAH</a:t>
                      </a:r>
                      <a:r>
                        <a:rPr lang="en-US" sz="1300" dirty="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 Li-Ion</a:t>
                      </a:r>
                      <a:endParaRPr lang="en-US" sz="1300" dirty="0">
                        <a:gradFill>
                          <a:gsLst>
                            <a:gs pos="0">
                              <a:srgbClr val="404040"/>
                            </a:gs>
                            <a:gs pos="100000">
                              <a:srgbClr val="404040"/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B="9144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buFont typeface="Arial" pitchFamily="34" charset="0"/>
                        <a:buChar char="•"/>
                      </a:pPr>
                      <a:r>
                        <a:rPr lang="en-US" sz="1300" dirty="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Battery power that lasts a full 12 hour</a:t>
                      </a:r>
                      <a:r>
                        <a:rPr lang="en-US" sz="1300" baseline="0" dirty="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 shift</a:t>
                      </a:r>
                      <a:endParaRPr lang="en-US" sz="1300" dirty="0" smtClean="0">
                        <a:gradFill>
                          <a:gsLst>
                            <a:gs pos="0">
                              <a:srgbClr val="404040"/>
                            </a:gs>
                            <a:gs pos="100000">
                              <a:srgbClr val="404040"/>
                            </a:gs>
                          </a:gsLst>
                          <a:lin ang="5400000" scaled="0"/>
                        </a:gradFill>
                      </a:endParaRPr>
                    </a:p>
                    <a:p>
                      <a:pPr marL="174625" indent="-174625">
                        <a:buFont typeface="Arial" pitchFamily="34" charset="0"/>
                        <a:buChar char="•"/>
                      </a:pPr>
                      <a:r>
                        <a:rPr lang="en-US" sz="1300" dirty="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Less</a:t>
                      </a:r>
                      <a:r>
                        <a:rPr lang="en-US" sz="1300" baseline="0" dirty="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 battery swaps minimizes clinician downtime</a:t>
                      </a:r>
                      <a:endParaRPr lang="en-US" sz="1300" b="0" dirty="0">
                        <a:gradFill>
                          <a:gsLst>
                            <a:gs pos="0">
                              <a:srgbClr val="404040"/>
                            </a:gs>
                            <a:gs pos="100000">
                              <a:srgbClr val="404040"/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B="9144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5041">
                <a:tc>
                  <a:txBody>
                    <a:bodyPr/>
                    <a:lstStyle/>
                    <a:p>
                      <a:pPr algn="l"/>
                      <a:r>
                        <a:rPr lang="en-US" sz="1200" b="1" smtClean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0"/>
                          </a:gradFill>
                        </a:rPr>
                        <a:t>O/S</a:t>
                      </a:r>
                      <a:endParaRPr lang="en-US" sz="1200" b="1" dirty="0"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B="9144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Android 4.4.4 </a:t>
                      </a:r>
                      <a:r>
                        <a:rPr lang="en-US" sz="1300" dirty="0" err="1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KitKat</a:t>
                      </a:r>
                      <a:endParaRPr lang="en-US" sz="1300" dirty="0">
                        <a:gradFill>
                          <a:gsLst>
                            <a:gs pos="0">
                              <a:srgbClr val="404040"/>
                            </a:gs>
                            <a:gs pos="100000">
                              <a:srgbClr val="404040"/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B="9144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buFont typeface="Arial" pitchFamily="34" charset="0"/>
                        <a:buChar char="•"/>
                      </a:pPr>
                      <a:r>
                        <a:rPr lang="en-US" sz="1300" baseline="0" dirty="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Highest level of future-proofing protection</a:t>
                      </a:r>
                      <a:r>
                        <a:rPr lang="en-US" sz="1300" dirty="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 </a:t>
                      </a:r>
                      <a:endParaRPr lang="en-US" sz="1300" b="0" dirty="0">
                        <a:gradFill>
                          <a:gsLst>
                            <a:gs pos="0">
                              <a:srgbClr val="404040"/>
                            </a:gs>
                            <a:gs pos="100000">
                              <a:srgbClr val="404040"/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B="9144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D5"/>
                    </a:solidFill>
                  </a:tcPr>
                </a:tc>
              </a:tr>
              <a:tr h="615836">
                <a:tc>
                  <a:txBody>
                    <a:bodyPr/>
                    <a:lstStyle/>
                    <a:p>
                      <a:pPr algn="l"/>
                      <a:r>
                        <a:rPr lang="en-US" sz="1200" b="1" smtClean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0"/>
                          </a:gradFill>
                        </a:rPr>
                        <a:t>RADIO</a:t>
                      </a:r>
                      <a:endParaRPr lang="en-US" sz="1200" b="1" dirty="0"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B="9144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IEEE 802.11 a/b/g/n/ac </a:t>
                      </a:r>
                      <a:r>
                        <a:rPr lang="en-US" sz="1300" dirty="0" err="1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WiFi</a:t>
                      </a:r>
                      <a:r>
                        <a:rPr lang="en-US" sz="1300" dirty="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 certified</a:t>
                      </a:r>
                      <a:endParaRPr lang="en-US" sz="1300" dirty="0">
                        <a:gradFill>
                          <a:gsLst>
                            <a:gs pos="0">
                              <a:srgbClr val="404040"/>
                            </a:gs>
                            <a:gs pos="100000">
                              <a:srgbClr val="404040"/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B="9144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300" dirty="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Ensures access to real-time patient data</a:t>
                      </a:r>
                    </a:p>
                    <a:p>
                      <a:pPr marL="174625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300" dirty="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Reliably</a:t>
                      </a:r>
                      <a:r>
                        <a:rPr lang="en-US" sz="1300" baseline="0" dirty="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 k</a:t>
                      </a:r>
                      <a:r>
                        <a:rPr lang="en-US" sz="1300" dirty="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eeps</a:t>
                      </a:r>
                      <a:r>
                        <a:rPr lang="en-US" sz="1300" baseline="0" dirty="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 staff connected</a:t>
                      </a:r>
                    </a:p>
                    <a:p>
                      <a:pPr marL="174625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300" baseline="0" dirty="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Protects sensitive patient information</a:t>
                      </a:r>
                      <a:endParaRPr lang="en-US" sz="1300" b="0" dirty="0">
                        <a:gradFill>
                          <a:gsLst>
                            <a:gs pos="0">
                              <a:srgbClr val="404040"/>
                            </a:gs>
                            <a:gs pos="100000">
                              <a:srgbClr val="404040"/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B="9144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8602">
                <a:tc>
                  <a:txBody>
                    <a:bodyPr/>
                    <a:lstStyle/>
                    <a:p>
                      <a:pPr algn="l"/>
                      <a:r>
                        <a:rPr lang="en-US" sz="1200" b="1" smtClean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0"/>
                          </a:gradFill>
                        </a:rPr>
                        <a:t>DURABILITY</a:t>
                      </a:r>
                      <a:endParaRPr lang="en-US" sz="1200" b="1" dirty="0"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B="9144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Multiple 4ft drop </a:t>
                      </a:r>
                      <a:r>
                        <a:rPr lang="en-US" sz="1300" dirty="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to concrete; </a:t>
                      </a:r>
                      <a:r>
                        <a:rPr lang="en-US" sz="1300" baseline="0" dirty="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 </a:t>
                      </a:r>
                      <a:r>
                        <a:rPr lang="en-US" sz="1300" dirty="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Exceeds 500 1.0m</a:t>
                      </a:r>
                      <a:r>
                        <a:rPr lang="en-US" sz="1300" baseline="0" dirty="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 tumbles; IP54</a:t>
                      </a:r>
                      <a:endParaRPr lang="en-US" sz="1300" dirty="0">
                        <a:gradFill>
                          <a:gsLst>
                            <a:gs pos="0">
                              <a:srgbClr val="404040"/>
                            </a:gs>
                            <a:gs pos="100000">
                              <a:srgbClr val="404040"/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B="9144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300" dirty="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Tested to</a:t>
                      </a:r>
                      <a:r>
                        <a:rPr lang="en-US" sz="1300" baseline="0" dirty="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 survive drops, bumps, spills and sanitizing common to hospital environments</a:t>
                      </a:r>
                    </a:p>
                    <a:p>
                      <a:pPr marL="174625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300" baseline="0" dirty="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Protects device uptime and increases utilization for stronger ROI</a:t>
                      </a:r>
                      <a:endParaRPr lang="en-US" sz="1300" b="0" dirty="0">
                        <a:gradFill>
                          <a:gsLst>
                            <a:gs pos="0">
                              <a:srgbClr val="404040"/>
                            </a:gs>
                            <a:gs pos="100000">
                              <a:srgbClr val="404040"/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B="9144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D5"/>
                    </a:solidFill>
                  </a:tcPr>
                </a:tc>
              </a:tr>
              <a:tr h="287087">
                <a:tc>
                  <a:txBody>
                    <a:bodyPr/>
                    <a:lstStyle/>
                    <a:p>
                      <a:pPr algn="l"/>
                      <a:r>
                        <a:rPr lang="en-US" sz="1200" b="1" smtClean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0"/>
                          </a:gradFill>
                        </a:rPr>
                        <a:t>DISPLAY</a:t>
                      </a:r>
                      <a:endParaRPr lang="en-US" sz="1200" b="1" dirty="0"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B="9144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4.66" </a:t>
                      </a:r>
                      <a:r>
                        <a:rPr lang="en-US" sz="1300" dirty="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TFT Color LCD with Backlight, 720p HD, &gt;400NIT</a:t>
                      </a:r>
                      <a:endParaRPr lang="en-US" sz="1300" dirty="0">
                        <a:gradFill>
                          <a:gsLst>
                            <a:gs pos="0">
                              <a:srgbClr val="404040"/>
                            </a:gs>
                            <a:gs pos="100000">
                              <a:srgbClr val="404040"/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B="9144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buFont typeface="Arial" pitchFamily="34" charset="0"/>
                        <a:buChar char="•"/>
                      </a:pPr>
                      <a:r>
                        <a:rPr lang="en-US" sz="1300" dirty="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Larger </a:t>
                      </a:r>
                      <a:r>
                        <a:rPr lang="en-US" sz="130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screen improves </a:t>
                      </a:r>
                      <a:r>
                        <a:rPr lang="en-US" sz="1300" dirty="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clinician accuracy and eases data entry</a:t>
                      </a:r>
                      <a:endParaRPr lang="en-US" sz="1300" b="0" dirty="0">
                        <a:gradFill>
                          <a:gsLst>
                            <a:gs pos="0">
                              <a:srgbClr val="404040"/>
                            </a:gs>
                            <a:gs pos="100000">
                              <a:srgbClr val="404040"/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B="9144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9573">
                <a:tc>
                  <a:txBody>
                    <a:bodyPr/>
                    <a:lstStyle/>
                    <a:p>
                      <a:pPr algn="l"/>
                      <a:r>
                        <a:rPr lang="en-US" sz="1200" b="1" smtClean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0"/>
                          </a:gradFill>
                        </a:rPr>
                        <a:t>BARCODE</a:t>
                      </a:r>
                      <a:r>
                        <a:rPr lang="en-US" sz="1200" b="1" baseline="0" smtClean="0">
                          <a:gradFill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0"/>
                          </a:gradFill>
                        </a:rPr>
                        <a:t> SCANNING</a:t>
                      </a:r>
                      <a:endParaRPr lang="en-US" sz="1200" b="1" dirty="0"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B="9144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Best in class1D and 2D Imager with Laser aimer</a:t>
                      </a:r>
                      <a:endParaRPr lang="en-US" sz="1300" dirty="0">
                        <a:gradFill>
                          <a:gsLst>
                            <a:gs pos="0">
                              <a:srgbClr val="404040"/>
                            </a:gs>
                            <a:gs pos="100000">
                              <a:srgbClr val="404040"/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B="9144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buFont typeface="Arial" pitchFamily="34" charset="0"/>
                        <a:buChar char="•"/>
                      </a:pPr>
                      <a:r>
                        <a:rPr lang="en-US" sz="1300" baseline="0" dirty="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Next-generation 2D imager delivers best-in-class data capture performance on linear and </a:t>
                      </a:r>
                      <a:r>
                        <a:rPr lang="en-US" sz="1300" baseline="0" smtClean="0">
                          <a:gradFill>
                            <a:gsLst>
                              <a:gs pos="0">
                                <a:srgbClr val="404040"/>
                              </a:gs>
                              <a:gs pos="100000">
                                <a:srgbClr val="404040"/>
                              </a:gs>
                            </a:gsLst>
                            <a:lin ang="5400000" scaled="0"/>
                          </a:gradFill>
                        </a:rPr>
                        <a:t>2D barcodes</a:t>
                      </a:r>
                      <a:endParaRPr lang="en-US" sz="1300" b="0" dirty="0">
                        <a:gradFill>
                          <a:gsLst>
                            <a:gs pos="0">
                              <a:srgbClr val="404040"/>
                            </a:gs>
                            <a:gs pos="100000">
                              <a:srgbClr val="404040"/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B="9144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D5D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258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CT50h Accessories – Available at Launch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2D50D9-9D13-4B6A-B5F1-427F44E1E57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89788" y="6587777"/>
            <a:ext cx="7270954" cy="152604"/>
          </a:xfrm>
          <a:prstGeom prst="rect">
            <a:avLst/>
          </a:prstGeom>
          <a:noFill/>
          <a:ln>
            <a:noFill/>
          </a:ln>
        </p:spPr>
        <p:txBody>
          <a:bodyPr wrap="square" lIns="0" tIns="44448" rIns="0" bIns="0" rtlCol="0" anchor="b" anchorCtr="0">
            <a:spAutoFit/>
          </a:bodyPr>
          <a:lstStyle/>
          <a:p>
            <a:pPr marL="114300" indent="-114300" algn="ctr" fontAlgn="auto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ct val="100000"/>
            </a:pPr>
            <a:r>
              <a:rPr lang="en-US" sz="1000" strike="noStrike" kern="0" cap="none" spc="0" baseline="0" dirty="0" smtClean="0">
                <a:solidFill>
                  <a:srgbClr val="404040"/>
                </a:solidFill>
                <a:uFillTx/>
                <a:latin typeface="Arial"/>
                <a:cs typeface="+mn-cs"/>
              </a:rPr>
              <a:t>NA Part Numbers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51727" y="1828800"/>
            <a:ext cx="11088546" cy="3433698"/>
            <a:chOff x="551727" y="1828800"/>
            <a:chExt cx="11088546" cy="3433698"/>
          </a:xfrm>
        </p:grpSpPr>
        <p:grpSp>
          <p:nvGrpSpPr>
            <p:cNvPr id="2" name="Group 1"/>
            <p:cNvGrpSpPr/>
            <p:nvPr/>
          </p:nvGrpSpPr>
          <p:grpSpPr>
            <a:xfrm>
              <a:off x="551727" y="2125143"/>
              <a:ext cx="5262637" cy="2951255"/>
              <a:chOff x="551727" y="2125143"/>
              <a:chExt cx="5262637" cy="2951255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551727" y="2432148"/>
                <a:ext cx="2605346" cy="2644211"/>
                <a:chOff x="714241" y="1579504"/>
                <a:chExt cx="2605346" cy="2644211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/>
              </p:blipFill>
              <p:spPr>
                <a:xfrm>
                  <a:off x="714241" y="1579504"/>
                  <a:ext cx="2605345" cy="1935936"/>
                </a:xfrm>
                <a:prstGeom prst="rect">
                  <a:avLst/>
                </a:prstGeom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714241" y="3749674"/>
                  <a:ext cx="2605346" cy="4740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45720" rIns="0" bIns="45720" rtlCol="0">
                  <a:spAutoFit/>
                </a:bodyPr>
                <a:lstStyle/>
                <a:p>
                  <a:pPr marL="114300" indent="-114300" algn="ctr" fontAlgn="auto">
                    <a:lnSpc>
                      <a:spcPct val="70000"/>
                    </a:lnSpc>
                    <a:spcBef>
                      <a:spcPts val="300"/>
                    </a:spcBef>
                    <a:spcAft>
                      <a:spcPts val="300"/>
                    </a:spcAft>
                    <a:buSzPct val="100000"/>
                  </a:pPr>
                  <a:r>
                    <a:rPr lang="en-US" sz="1400" b="1" strike="noStrike" kern="0" cap="none" spc="0" baseline="0" dirty="0" smtClean="0">
                      <a:gradFill>
                        <a:gsLst>
                          <a:gs pos="100000">
                            <a:srgbClr val="404040"/>
                          </a:gs>
                          <a:gs pos="417">
                            <a:srgbClr val="404040"/>
                          </a:gs>
                        </a:gsLst>
                        <a:lin ang="0" scaled="1"/>
                      </a:gradFill>
                      <a:uFillTx/>
                      <a:latin typeface="Arial"/>
                      <a:cs typeface="+mn-cs"/>
                    </a:rPr>
                    <a:t>QUAD BATTERY</a:t>
                  </a:r>
                  <a:r>
                    <a:rPr lang="en-US" sz="1400" b="1" strike="noStrike" kern="0" cap="none" spc="0" dirty="0" smtClean="0">
                      <a:gradFill>
                        <a:gsLst>
                          <a:gs pos="100000">
                            <a:srgbClr val="404040"/>
                          </a:gs>
                          <a:gs pos="417">
                            <a:srgbClr val="404040"/>
                          </a:gs>
                        </a:gsLst>
                        <a:lin ang="0" scaled="1"/>
                      </a:gradFill>
                      <a:uFillTx/>
                      <a:latin typeface="Arial"/>
                      <a:cs typeface="+mn-cs"/>
                    </a:rPr>
                    <a:t> CHARGER</a:t>
                  </a:r>
                </a:p>
                <a:p>
                  <a:pPr marL="114300" indent="-114300" algn="ctr" fontAlgn="auto">
                    <a:lnSpc>
                      <a:spcPct val="70000"/>
                    </a:lnSpc>
                    <a:spcBef>
                      <a:spcPts val="300"/>
                    </a:spcBef>
                    <a:spcAft>
                      <a:spcPts val="0"/>
                    </a:spcAft>
                    <a:buSzPct val="100000"/>
                  </a:pPr>
                  <a:r>
                    <a:rPr lang="en-US" sz="1400" dirty="0">
                      <a:gradFill>
                        <a:gsLst>
                          <a:gs pos="100000">
                            <a:srgbClr val="404040"/>
                          </a:gs>
                          <a:gs pos="417">
                            <a:srgbClr val="404040"/>
                          </a:gs>
                        </a:gsLst>
                        <a:lin ang="0" scaled="1"/>
                      </a:gradFill>
                    </a:rPr>
                    <a:t>CT50-QBC-1</a:t>
                  </a:r>
                  <a:endParaRPr lang="en-US" sz="1400" b="1" strike="noStrike" kern="0" cap="none" spc="0" baseline="0" dirty="0" smtClean="0">
                    <a:gradFill>
                      <a:gsLst>
                        <a:gs pos="100000">
                          <a:srgbClr val="404040"/>
                        </a:gs>
                        <a:gs pos="417">
                          <a:srgbClr val="404040"/>
                        </a:gs>
                      </a:gsLst>
                      <a:lin ang="0" scaled="1"/>
                    </a:gradFill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3317607" y="2125143"/>
                <a:ext cx="2496757" cy="2951255"/>
                <a:chOff x="3989671" y="1272499"/>
                <a:chExt cx="2496757" cy="2951255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/>
              </p:blipFill>
              <p:spPr>
                <a:xfrm>
                  <a:off x="3998274" y="1272499"/>
                  <a:ext cx="2488154" cy="2242941"/>
                </a:xfrm>
                <a:prstGeom prst="rect">
                  <a:avLst/>
                </a:prstGeom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3989671" y="3749713"/>
                  <a:ext cx="2488154" cy="4740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45720" rIns="0" bIns="45720" rtlCol="0">
                  <a:spAutoFit/>
                </a:bodyPr>
                <a:lstStyle/>
                <a:p>
                  <a:pPr marL="114300" indent="-114300" algn="ctr" fontAlgn="auto">
                    <a:lnSpc>
                      <a:spcPct val="70000"/>
                    </a:lnSpc>
                    <a:spcBef>
                      <a:spcPts val="300"/>
                    </a:spcBef>
                    <a:spcAft>
                      <a:spcPts val="300"/>
                    </a:spcAft>
                    <a:buSzPct val="100000"/>
                  </a:pPr>
                  <a:r>
                    <a:rPr lang="en-US" sz="1400" b="1" strike="noStrike" kern="0" cap="none" spc="0" baseline="0" smtClean="0">
                      <a:gradFill>
                        <a:gsLst>
                          <a:gs pos="100000">
                            <a:srgbClr val="404040"/>
                          </a:gs>
                          <a:gs pos="417">
                            <a:srgbClr val="404040"/>
                          </a:gs>
                        </a:gsLst>
                        <a:lin ang="0" scaled="1"/>
                      </a:gradFill>
                      <a:uFillTx/>
                      <a:latin typeface="Arial"/>
                      <a:cs typeface="+mn-cs"/>
                    </a:rPr>
                    <a:t>CHARGE</a:t>
                  </a:r>
                  <a:r>
                    <a:rPr lang="en-US" sz="1400" b="1" strike="noStrike" kern="0" cap="none" spc="0" smtClean="0">
                      <a:gradFill>
                        <a:gsLst>
                          <a:gs pos="100000">
                            <a:srgbClr val="404040"/>
                          </a:gs>
                          <a:gs pos="417">
                            <a:srgbClr val="404040"/>
                          </a:gs>
                        </a:gsLst>
                        <a:lin ang="0" scaled="1"/>
                      </a:gradFill>
                      <a:uFillTx/>
                      <a:latin typeface="Arial"/>
                      <a:cs typeface="+mn-cs"/>
                    </a:rPr>
                    <a:t> BASE </a:t>
                  </a:r>
                </a:p>
                <a:p>
                  <a:pPr marL="114300" indent="-114300" algn="ctr" fontAlgn="auto">
                    <a:lnSpc>
                      <a:spcPct val="70000"/>
                    </a:lnSpc>
                    <a:spcBef>
                      <a:spcPts val="300"/>
                    </a:spcBef>
                    <a:spcAft>
                      <a:spcPts val="0"/>
                    </a:spcAft>
                    <a:buSzPct val="100000"/>
                  </a:pPr>
                  <a:r>
                    <a:rPr lang="en-US" sz="1400" smtClean="0">
                      <a:gradFill>
                        <a:gsLst>
                          <a:gs pos="100000">
                            <a:srgbClr val="404040"/>
                          </a:gs>
                          <a:gs pos="417">
                            <a:srgbClr val="404040"/>
                          </a:gs>
                        </a:gsLst>
                        <a:lin ang="0" scaled="1"/>
                      </a:gradFill>
                    </a:rPr>
                    <a:t>CT50-CB-1</a:t>
                  </a:r>
                  <a:endParaRPr lang="en-US" sz="1400" b="1" strike="noStrike" kern="0" cap="none" spc="0" baseline="0" dirty="0" smtClean="0">
                    <a:gradFill>
                      <a:gsLst>
                        <a:gs pos="100000">
                          <a:srgbClr val="404040"/>
                        </a:gs>
                        <a:gs pos="417">
                          <a:srgbClr val="404040"/>
                        </a:gs>
                      </a:gsLst>
                      <a:lin ang="0" scaled="1"/>
                    </a:gradFill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3" name="Group 2"/>
            <p:cNvGrpSpPr/>
            <p:nvPr/>
          </p:nvGrpSpPr>
          <p:grpSpPr>
            <a:xfrm>
              <a:off x="6286949" y="2360634"/>
              <a:ext cx="5353324" cy="2901864"/>
              <a:chOff x="6286949" y="2360634"/>
              <a:chExt cx="5353324" cy="2901864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10037902" y="2739693"/>
                <a:ext cx="1602371" cy="2336664"/>
                <a:chOff x="10589629" y="1887049"/>
                <a:chExt cx="1602371" cy="2336664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/>
              </p:blipFill>
              <p:spPr>
                <a:xfrm>
                  <a:off x="10589629" y="1887049"/>
                  <a:ext cx="1602371" cy="1628391"/>
                </a:xfrm>
                <a:prstGeom prst="rect">
                  <a:avLst/>
                </a:prstGeom>
              </p:spPr>
            </p:pic>
            <p:sp>
              <p:nvSpPr>
                <p:cNvPr id="13" name="TextBox 12"/>
                <p:cNvSpPr txBox="1"/>
                <p:nvPr/>
              </p:nvSpPr>
              <p:spPr>
                <a:xfrm>
                  <a:off x="10695230" y="3749672"/>
                  <a:ext cx="1496770" cy="4740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45720" rIns="0" bIns="45720" rtlCol="0">
                  <a:spAutoFit/>
                </a:bodyPr>
                <a:lstStyle/>
                <a:p>
                  <a:pPr marL="114300" indent="-114300" algn="ctr" fontAlgn="auto">
                    <a:lnSpc>
                      <a:spcPct val="70000"/>
                    </a:lnSpc>
                    <a:spcBef>
                      <a:spcPts val="300"/>
                    </a:spcBef>
                    <a:spcAft>
                      <a:spcPts val="300"/>
                    </a:spcAft>
                    <a:buSzPct val="100000"/>
                  </a:pPr>
                  <a:r>
                    <a:rPr lang="en-US" sz="1400" b="1" strike="noStrike" kern="0" cap="none" spc="0" baseline="0" dirty="0" smtClean="0">
                      <a:gradFill>
                        <a:gsLst>
                          <a:gs pos="100000">
                            <a:srgbClr val="404040"/>
                          </a:gs>
                          <a:gs pos="417">
                            <a:srgbClr val="404040"/>
                          </a:gs>
                        </a:gsLst>
                        <a:lin ang="0" scaled="1"/>
                      </a:gradFill>
                      <a:uFillTx/>
                      <a:latin typeface="Arial"/>
                      <a:cs typeface="+mn-cs"/>
                    </a:rPr>
                    <a:t>USB ADAPTER</a:t>
                  </a:r>
                  <a:endParaRPr lang="en-US" sz="1400" b="1" strike="noStrike" kern="0" cap="none" spc="0" dirty="0" smtClean="0">
                    <a:gradFill>
                      <a:gsLst>
                        <a:gs pos="100000">
                          <a:srgbClr val="404040"/>
                        </a:gs>
                        <a:gs pos="417">
                          <a:srgbClr val="404040"/>
                        </a:gs>
                      </a:gsLst>
                      <a:lin ang="0" scaled="1"/>
                    </a:gradFill>
                    <a:uFillTx/>
                    <a:latin typeface="Arial"/>
                    <a:cs typeface="+mn-cs"/>
                  </a:endParaRPr>
                </a:p>
                <a:p>
                  <a:pPr marL="114300" indent="-114300" algn="ctr" fontAlgn="auto">
                    <a:lnSpc>
                      <a:spcPct val="70000"/>
                    </a:lnSpc>
                    <a:spcBef>
                      <a:spcPts val="300"/>
                    </a:spcBef>
                    <a:spcAft>
                      <a:spcPts val="0"/>
                    </a:spcAft>
                    <a:buSzPct val="100000"/>
                  </a:pPr>
                  <a:r>
                    <a:rPr lang="en-US" sz="1400" dirty="0">
                      <a:gradFill>
                        <a:gsLst>
                          <a:gs pos="100000">
                            <a:srgbClr val="404040"/>
                          </a:gs>
                          <a:gs pos="417">
                            <a:srgbClr val="404040"/>
                          </a:gs>
                        </a:gsLst>
                        <a:lin ang="0" scaled="1"/>
                      </a:gradFill>
                    </a:rPr>
                    <a:t>CT50-USB</a:t>
                  </a:r>
                  <a:endParaRPr lang="en-US" sz="1400" b="1" strike="noStrike" kern="0" cap="none" spc="0" baseline="0" dirty="0" smtClean="0">
                    <a:gradFill>
                      <a:gsLst>
                        <a:gs pos="100000">
                          <a:srgbClr val="404040"/>
                        </a:gs>
                        <a:gs pos="417">
                          <a:srgbClr val="404040"/>
                        </a:gs>
                      </a:gsLst>
                      <a:lin ang="0" scaled="1"/>
                    </a:gradFill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6286949" y="2360634"/>
                <a:ext cx="2105615" cy="2715725"/>
                <a:chOff x="7168028" y="1507990"/>
                <a:chExt cx="2105615" cy="2715725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 rotWithShape="1">
                <a:blip r:embed="rId5" cstate="email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/>
              </p:blipFill>
              <p:spPr>
                <a:xfrm>
                  <a:off x="7168028" y="1507990"/>
                  <a:ext cx="2105614" cy="2007450"/>
                </a:xfrm>
                <a:prstGeom prst="rect">
                  <a:avLst/>
                </a:prstGeom>
              </p:spPr>
            </p:pic>
            <p:sp>
              <p:nvSpPr>
                <p:cNvPr id="14" name="TextBox 13"/>
                <p:cNvSpPr txBox="1"/>
                <p:nvPr/>
              </p:nvSpPr>
              <p:spPr>
                <a:xfrm>
                  <a:off x="7168029" y="3749674"/>
                  <a:ext cx="2105614" cy="4740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45720" rIns="0" bIns="45720" rtlCol="0">
                  <a:spAutoFit/>
                </a:bodyPr>
                <a:lstStyle/>
                <a:p>
                  <a:pPr marL="114300" indent="-114300" algn="ctr" fontAlgn="auto">
                    <a:lnSpc>
                      <a:spcPct val="70000"/>
                    </a:lnSpc>
                    <a:spcBef>
                      <a:spcPts val="300"/>
                    </a:spcBef>
                    <a:spcAft>
                      <a:spcPts val="300"/>
                    </a:spcAft>
                    <a:buSzPct val="100000"/>
                  </a:pPr>
                  <a:r>
                    <a:rPr lang="en-US" sz="1400" b="1" strike="noStrike" kern="0" cap="none" spc="0" baseline="0" smtClean="0">
                      <a:gradFill>
                        <a:gsLst>
                          <a:gs pos="100000">
                            <a:srgbClr val="404040"/>
                          </a:gs>
                          <a:gs pos="417">
                            <a:srgbClr val="404040"/>
                          </a:gs>
                        </a:gsLst>
                        <a:lin ang="0" scaled="1"/>
                      </a:gradFill>
                      <a:uFillTx/>
                      <a:latin typeface="Arial"/>
                      <a:cs typeface="+mn-cs"/>
                    </a:rPr>
                    <a:t>eHOMEBASE</a:t>
                  </a:r>
                  <a:r>
                    <a:rPr lang="en-US" sz="1400" b="1" kern="0" smtClean="0">
                      <a:gradFill>
                        <a:gsLst>
                          <a:gs pos="100000">
                            <a:srgbClr val="404040"/>
                          </a:gs>
                          <a:gs pos="417">
                            <a:srgbClr val="404040"/>
                          </a:gs>
                        </a:gsLst>
                        <a:lin ang="0" scaled="1"/>
                      </a:gradFill>
                      <a:latin typeface="Arial"/>
                      <a:cs typeface="+mn-cs"/>
                    </a:rPr>
                    <a:t> </a:t>
                  </a:r>
                </a:p>
                <a:p>
                  <a:pPr marL="114300" indent="-114300" algn="ctr" fontAlgn="auto">
                    <a:lnSpc>
                      <a:spcPct val="70000"/>
                    </a:lnSpc>
                    <a:spcBef>
                      <a:spcPts val="300"/>
                    </a:spcBef>
                    <a:spcAft>
                      <a:spcPts val="0"/>
                    </a:spcAft>
                    <a:buSzPct val="100000"/>
                  </a:pPr>
                  <a:r>
                    <a:rPr lang="en-US" sz="1400" smtClean="0">
                      <a:gradFill>
                        <a:gsLst>
                          <a:gs pos="100000">
                            <a:srgbClr val="404040"/>
                          </a:gs>
                          <a:gs pos="417">
                            <a:srgbClr val="404040"/>
                          </a:gs>
                        </a:gsLst>
                        <a:lin ang="0" scaled="1"/>
                      </a:gradFill>
                    </a:rPr>
                    <a:t>CT50-EB-1</a:t>
                  </a:r>
                  <a:endParaRPr lang="en-US" sz="1400" b="1" strike="noStrike" kern="0" cap="none" spc="0" baseline="0" dirty="0" smtClean="0">
                    <a:gradFill>
                      <a:gsLst>
                        <a:gs pos="100000">
                          <a:srgbClr val="404040"/>
                        </a:gs>
                        <a:gs pos="417">
                          <a:srgbClr val="404040"/>
                        </a:gs>
                      </a:gsLst>
                      <a:lin ang="0" scaled="1"/>
                    </a:gradFill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8542213" y="3022045"/>
                <a:ext cx="1346040" cy="2240453"/>
                <a:chOff x="9349190" y="2169401"/>
                <a:chExt cx="1346040" cy="2240453"/>
              </a:xfrm>
            </p:grpSpPr>
            <p:pic>
              <p:nvPicPr>
                <p:cNvPr id="17" name="Picture 2" descr="http://shop.mobilenations.com/images/product_images/accessories/additional_images/19748/large/1.jpg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49190" y="2169401"/>
                  <a:ext cx="1346039" cy="134603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" name="TextBox 17"/>
                <p:cNvSpPr txBox="1"/>
                <p:nvPr/>
              </p:nvSpPr>
              <p:spPr>
                <a:xfrm>
                  <a:off x="9349190" y="3749673"/>
                  <a:ext cx="1346040" cy="6601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45720" rIns="0" bIns="45720" rtlCol="0">
                  <a:spAutoFit/>
                </a:bodyPr>
                <a:lstStyle/>
                <a:p>
                  <a:pPr marL="114300" indent="-114300" algn="ctr" fontAlgn="auto">
                    <a:lnSpc>
                      <a:spcPct val="70000"/>
                    </a:lnSpc>
                    <a:spcBef>
                      <a:spcPts val="300"/>
                    </a:spcBef>
                    <a:spcAft>
                      <a:spcPts val="300"/>
                    </a:spcAft>
                    <a:buSzPct val="100000"/>
                  </a:pPr>
                  <a:r>
                    <a:rPr lang="en-US" sz="1400" b="1" strike="noStrike" kern="0" cap="none" spc="0" baseline="0" dirty="0" smtClean="0">
                      <a:gradFill>
                        <a:gsLst>
                          <a:gs pos="100000">
                            <a:srgbClr val="404040"/>
                          </a:gs>
                          <a:gs pos="417">
                            <a:srgbClr val="404040"/>
                          </a:gs>
                        </a:gsLst>
                        <a:lin ang="0" scaled="1"/>
                      </a:gradFill>
                      <a:uFillTx/>
                      <a:latin typeface="Arial"/>
                      <a:cs typeface="+mn-cs"/>
                    </a:rPr>
                    <a:t>BELT CLIP</a:t>
                  </a:r>
                </a:p>
                <a:p>
                  <a:pPr marL="114300" indent="-114300" algn="ctr" fontAlgn="auto">
                    <a:lnSpc>
                      <a:spcPct val="70000"/>
                    </a:lnSpc>
                    <a:spcBef>
                      <a:spcPts val="300"/>
                    </a:spcBef>
                    <a:spcAft>
                      <a:spcPts val="0"/>
                    </a:spcAft>
                    <a:buSzPct val="100000"/>
                  </a:pPr>
                  <a:r>
                    <a:rPr lang="en-US" sz="1400" smtClean="0">
                      <a:gradFill>
                        <a:gsLst>
                          <a:gs pos="100000">
                            <a:srgbClr val="404040"/>
                          </a:gs>
                          <a:gs pos="417">
                            <a:srgbClr val="404040"/>
                          </a:gs>
                        </a:gsLst>
                        <a:lin ang="0" scaled="1"/>
                      </a:gradFill>
                    </a:rPr>
                    <a:t>CT50-BC</a:t>
                  </a:r>
                </a:p>
                <a:p>
                  <a:pPr marL="114300" indent="-114300" algn="ctr" fontAlgn="auto">
                    <a:lnSpc>
                      <a:spcPct val="70000"/>
                    </a:lnSpc>
                    <a:spcBef>
                      <a:spcPts val="300"/>
                    </a:spcBef>
                    <a:spcAft>
                      <a:spcPts val="0"/>
                    </a:spcAft>
                    <a:buSzPct val="100000"/>
                  </a:pPr>
                  <a:r>
                    <a:rPr lang="en-US" sz="1400" i="1" strike="noStrike" kern="0" cap="none" spc="0" baseline="0" smtClean="0">
                      <a:gradFill>
                        <a:gsLst>
                          <a:gs pos="100000">
                            <a:srgbClr val="404040"/>
                          </a:gs>
                          <a:gs pos="417">
                            <a:srgbClr val="404040"/>
                          </a:gs>
                        </a:gsLst>
                        <a:lin ang="0" scaled="1"/>
                      </a:gradFill>
                      <a:uFillTx/>
                      <a:latin typeface="Arial"/>
                      <a:cs typeface="+mn-cs"/>
                    </a:rPr>
                    <a:t>(future)</a:t>
                  </a:r>
                  <a:endParaRPr lang="en-US" sz="1400" i="1" strike="noStrike" kern="0" cap="none" spc="0" baseline="0" dirty="0" smtClean="0">
                    <a:gradFill>
                      <a:gsLst>
                        <a:gs pos="100000">
                          <a:srgbClr val="404040"/>
                        </a:gs>
                        <a:gs pos="417">
                          <a:srgbClr val="404040"/>
                        </a:gs>
                      </a:gsLst>
                      <a:lin ang="0" scaled="1"/>
                    </a:gradFill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cxnSp>
          <p:nvCxnSpPr>
            <p:cNvPr id="21" name="Straight Connector 20"/>
            <p:cNvCxnSpPr/>
            <p:nvPr/>
          </p:nvCxnSpPr>
          <p:spPr bwMode="auto">
            <a:xfrm>
              <a:off x="6124800" y="1828800"/>
              <a:ext cx="0" cy="342900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</p:grpSp>
    </p:spTree>
    <p:extLst>
      <p:ext uri="{BB962C8B-B14F-4D97-AF65-F5344CB8AC3E}">
        <p14:creationId xmlns:p14="http://schemas.microsoft.com/office/powerpoint/2010/main" xmlns="" val="102135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neywell PPT 16x9 Wide Template V3.3_edited">
  <a:themeElements>
    <a:clrScheme name="Colors - Honeywell's Brand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E1261C"/>
      </a:accent1>
      <a:accent2>
        <a:srgbClr val="FFC627"/>
      </a:accent2>
      <a:accent3>
        <a:srgbClr val="707070"/>
      </a:accent3>
      <a:accent4>
        <a:srgbClr val="F37021"/>
      </a:accent4>
      <a:accent5>
        <a:srgbClr val="1792E5"/>
      </a:accent5>
      <a:accent6>
        <a:srgbClr val="000000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rgbClr val="7F7F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Honeywell PPT Template 16X9 Wide V3.4" id="{312C02F2-72EB-4FEF-B26B-160B55E73E85}" vid="{9B8C625D-6909-4CE6-A9BE-F2E9D020389C}"/>
    </a:ext>
  </a:extLst>
</a:theme>
</file>

<file path=ppt/theme/theme2.xml><?xml version="1.0" encoding="utf-8"?>
<a:theme xmlns:a="http://schemas.openxmlformats.org/drawingml/2006/main" name="Honeywell Single Image Cover">
  <a:themeElements>
    <a:clrScheme name="Colors - Honeywell's Brand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E1261C"/>
      </a:accent1>
      <a:accent2>
        <a:srgbClr val="FFC627"/>
      </a:accent2>
      <a:accent3>
        <a:srgbClr val="707070"/>
      </a:accent3>
      <a:accent4>
        <a:srgbClr val="F37021"/>
      </a:accent4>
      <a:accent5>
        <a:srgbClr val="1792E5"/>
      </a:accent5>
      <a:accent6>
        <a:srgbClr val="000000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rgbClr val="7F7F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Honeywell PPT Template 16X9 Wide V3.4" id="{312C02F2-72EB-4FEF-B26B-160B55E73E85}" vid="{5360CA0E-70F1-4B21-BBE2-AF815387EFAA}"/>
    </a:ext>
  </a:extLst>
</a:theme>
</file>

<file path=ppt/theme/theme3.xml><?xml version="1.0" encoding="utf-8"?>
<a:theme xmlns:a="http://schemas.openxmlformats.org/drawingml/2006/main" name="4-Image Cover">
  <a:themeElements>
    <a:clrScheme name="Colors - Honeywell's Brand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E1261C"/>
      </a:accent1>
      <a:accent2>
        <a:srgbClr val="FFC627"/>
      </a:accent2>
      <a:accent3>
        <a:srgbClr val="707070"/>
      </a:accent3>
      <a:accent4>
        <a:srgbClr val="F37021"/>
      </a:accent4>
      <a:accent5>
        <a:srgbClr val="1792E5"/>
      </a:accent5>
      <a:accent6>
        <a:srgbClr val="000000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rgbClr val="7F7F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Honeywell PPT Template 16X9 Wide V3.4" id="{312C02F2-72EB-4FEF-B26B-160B55E73E85}" vid="{F64EB91E-0480-4D99-B742-5D6FBFB11D69}"/>
    </a:ext>
  </a:extLst>
</a:theme>
</file>

<file path=ppt/theme/theme4.xml><?xml version="1.0" encoding="utf-8"?>
<a:theme xmlns:a="http://schemas.openxmlformats.org/drawingml/2006/main" name="3 Image Cover">
  <a:themeElements>
    <a:clrScheme name="Colors - Honeywell's Brand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E1261C"/>
      </a:accent1>
      <a:accent2>
        <a:srgbClr val="FFC627"/>
      </a:accent2>
      <a:accent3>
        <a:srgbClr val="707070"/>
      </a:accent3>
      <a:accent4>
        <a:srgbClr val="F37021"/>
      </a:accent4>
      <a:accent5>
        <a:srgbClr val="1792E5"/>
      </a:accent5>
      <a:accent6>
        <a:srgbClr val="000000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rgbClr val="7F7F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Honeywell PPT Template 16X9 Wide V3.4" id="{312C02F2-72EB-4FEF-B26B-160B55E73E85}" vid="{63FA9F73-40F4-402E-A001-EE9A48E3FFAC}"/>
    </a:ext>
  </a:extLst>
</a:theme>
</file>

<file path=ppt/theme/theme5.xml><?xml version="1.0" encoding="utf-8"?>
<a:theme xmlns:a="http://schemas.openxmlformats.org/drawingml/2006/main" name="2-Image Cover">
  <a:themeElements>
    <a:clrScheme name="Colors - Honeywell's Brand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E1261C"/>
      </a:accent1>
      <a:accent2>
        <a:srgbClr val="FFC627"/>
      </a:accent2>
      <a:accent3>
        <a:srgbClr val="707070"/>
      </a:accent3>
      <a:accent4>
        <a:srgbClr val="F37021"/>
      </a:accent4>
      <a:accent5>
        <a:srgbClr val="1792E5"/>
      </a:accent5>
      <a:accent6>
        <a:srgbClr val="000000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rgbClr val="7F7F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Honeywell PPT Template 16X9 Wide V3.4" id="{312C02F2-72EB-4FEF-B26B-160B55E73E85}" vid="{085B2814-A65B-455B-BD7D-6BE74B382CF3}"/>
    </a:ext>
  </a:extLst>
</a:theme>
</file>

<file path=ppt/theme/theme6.xml><?xml version="1.0" encoding="utf-8"?>
<a:theme xmlns:a="http://schemas.openxmlformats.org/drawingml/2006/main" name="Honeywell Theme">
  <a:themeElements>
    <a:clrScheme name="Colors - Honeywell's Brand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E1261C"/>
      </a:accent1>
      <a:accent2>
        <a:srgbClr val="FFC627"/>
      </a:accent2>
      <a:accent3>
        <a:srgbClr val="707070"/>
      </a:accent3>
      <a:accent4>
        <a:srgbClr val="F37021"/>
      </a:accent4>
      <a:accent5>
        <a:srgbClr val="1792E5"/>
      </a:accent5>
      <a:accent6>
        <a:srgbClr val="000000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 smtClean="0">
            <a:solidFill>
              <a:schemeClr val="accent3"/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  <a:lnDef>
      <a:spPr>
        <a:ln w="12700" cmpd="sng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Honeywell PPT Template 16X9 Wide V3.4" id="{312C02F2-72EB-4FEF-B26B-160B55E73E85}" vid="{74CB83CD-1D1B-4E0D-81DD-527A1835971D}"/>
    </a:ext>
  </a:extLst>
</a:theme>
</file>

<file path=ppt/theme/theme7.xml><?xml version="1.0" encoding="utf-8"?>
<a:theme xmlns:a="http://schemas.openxmlformats.org/drawingml/2006/main" name="1_Honeywell Theme">
  <a:themeElements>
    <a:clrScheme name="Colors - Honeywell's Brand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E1261C"/>
      </a:accent1>
      <a:accent2>
        <a:srgbClr val="FFC627"/>
      </a:accent2>
      <a:accent3>
        <a:srgbClr val="707070"/>
      </a:accent3>
      <a:accent4>
        <a:srgbClr val="F37021"/>
      </a:accent4>
      <a:accent5>
        <a:srgbClr val="1792E5"/>
      </a:accent5>
      <a:accent6>
        <a:srgbClr val="000000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 smtClean="0">
            <a:solidFill>
              <a:schemeClr val="accent3"/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  <a:lnDef>
      <a:spPr>
        <a:ln w="12700" cmpd="sng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Honeywell PPT Template 16X9 Wide V3.4" id="{312C02F2-72EB-4FEF-B26B-160B55E73E85}" vid="{3FB35F15-0488-4E86-BBF3-622008444B81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EB125E098E7F49A0205A16AC239CE8" ma:contentTypeVersion="0" ma:contentTypeDescription="Create a new document." ma:contentTypeScope="" ma:versionID="73d8c0722a46478c40824ebff996163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A711268-4532-4FB9-8196-23D231793A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667EC56-C1D8-4BFA-8F47-D9361CAF5153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1946</TotalTime>
  <Words>714</Words>
  <Application>Microsoft Office PowerPoint</Application>
  <PresentationFormat>Custom</PresentationFormat>
  <Paragraphs>149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Honeywell PPT 16x9 Wide Template V3.3_edited</vt:lpstr>
      <vt:lpstr>Honeywell Single Image Cover</vt:lpstr>
      <vt:lpstr>4-Image Cover</vt:lpstr>
      <vt:lpstr>3 Image Cover</vt:lpstr>
      <vt:lpstr>2-Image Cover</vt:lpstr>
      <vt:lpstr>Honeywell Theme</vt:lpstr>
      <vt:lpstr>1_Honeywell Theme</vt:lpstr>
      <vt:lpstr>Slide 0</vt:lpstr>
      <vt:lpstr>Connected Clinicians – The New Reality for Healthcare Providers</vt:lpstr>
      <vt:lpstr>Connected Clinicians – The New Reality for Healthcare Providers</vt:lpstr>
      <vt:lpstr>Clinical Smartphone Considerations</vt:lpstr>
      <vt:lpstr>Honeywell Healthcare Mobility Portfolio Progresses</vt:lpstr>
      <vt:lpstr>Introducing: Dolphin CT50h Clinical Smartphone</vt:lpstr>
      <vt:lpstr>Dolphin CT50h Specs at a Glance</vt:lpstr>
      <vt:lpstr>CT50h Specification Information</vt:lpstr>
      <vt:lpstr>CT50h Accessories – Available at Launch</vt:lpstr>
      <vt:lpstr>Honeywell Dolphin CT50h Clinical Smartphone</vt:lpstr>
    </vt:vector>
  </TitlesOfParts>
  <Company>Honeywell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E851672</dc:creator>
  <cp:lastModifiedBy>H102838</cp:lastModifiedBy>
  <cp:revision>114</cp:revision>
  <cp:lastPrinted>2015-07-29T21:30:37Z</cp:lastPrinted>
  <dcterms:created xsi:type="dcterms:W3CDTF">2015-09-28T14:22:41Z</dcterms:created>
  <dcterms:modified xsi:type="dcterms:W3CDTF">2016-02-08T21:38:19Z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0x01010001EB125E098E7F49A0205A16AC239CE8</vt:lpwstr>
  </property>
  <property fmtid="{D5CDD505-2E9C-101B-9397-08002B2CF9AE}" pid="3" name="Source">
    <vt:lpwstr>8f9874da50388e0acb1f5bab1b4b753b</vt:lpwstr>
  </property>
</Properties>
</file>