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  <p:sldMasterId id="2147483754" r:id="rId5"/>
  </p:sldMasterIdLst>
  <p:notesMasterIdLst>
    <p:notesMasterId r:id="rId32"/>
  </p:notesMasterIdLst>
  <p:handoutMasterIdLst>
    <p:handoutMasterId r:id="rId33"/>
  </p:handoutMasterIdLst>
  <p:sldIdLst>
    <p:sldId id="309" r:id="rId6"/>
    <p:sldId id="343" r:id="rId7"/>
    <p:sldId id="376" r:id="rId8"/>
    <p:sldId id="344" r:id="rId9"/>
    <p:sldId id="340" r:id="rId10"/>
    <p:sldId id="348" r:id="rId11"/>
    <p:sldId id="350" r:id="rId12"/>
    <p:sldId id="346" r:id="rId13"/>
    <p:sldId id="349" r:id="rId14"/>
    <p:sldId id="372" r:id="rId15"/>
    <p:sldId id="355" r:id="rId16"/>
    <p:sldId id="357" r:id="rId17"/>
    <p:sldId id="359" r:id="rId18"/>
    <p:sldId id="373" r:id="rId19"/>
    <p:sldId id="364" r:id="rId20"/>
    <p:sldId id="365" r:id="rId21"/>
    <p:sldId id="377" r:id="rId22"/>
    <p:sldId id="374" r:id="rId23"/>
    <p:sldId id="366" r:id="rId24"/>
    <p:sldId id="361" r:id="rId25"/>
    <p:sldId id="367" r:id="rId26"/>
    <p:sldId id="368" r:id="rId27"/>
    <p:sldId id="369" r:id="rId28"/>
    <p:sldId id="375" r:id="rId29"/>
    <p:sldId id="371" r:id="rId30"/>
    <p:sldId id="381" r:id="rId3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SzPct val="65000"/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20000"/>
      </a:spcBef>
      <a:spcAft>
        <a:spcPct val="0"/>
      </a:spcAft>
      <a:buSzPct val="65000"/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20000"/>
      </a:spcBef>
      <a:spcAft>
        <a:spcPct val="0"/>
      </a:spcAft>
      <a:buSzPct val="65000"/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20000"/>
      </a:spcBef>
      <a:spcAft>
        <a:spcPct val="0"/>
      </a:spcAft>
      <a:buSzPct val="65000"/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20000"/>
      </a:spcBef>
      <a:spcAft>
        <a:spcPct val="0"/>
      </a:spcAft>
      <a:buSzPct val="65000"/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500" b="1" kern="1200">
        <a:solidFill>
          <a:srgbClr val="003D78"/>
        </a:solidFill>
        <a:latin typeface="Trebuchet MS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termec Technologies" initials="IT" lastIdx="7" clrIdx="0"/>
  <p:cmAuthor id="1" name="rgallowa" initials="R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8"/>
    <a:srgbClr val="DFE9F1"/>
    <a:srgbClr val="003D78"/>
    <a:srgbClr val="5A5A5A"/>
    <a:srgbClr val="0058B0"/>
    <a:srgbClr val="004F9E"/>
    <a:srgbClr val="333333"/>
    <a:srgbClr val="FFFFFF"/>
    <a:srgbClr val="C0C0C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2086" autoAdjust="0"/>
  </p:normalViewPr>
  <p:slideViewPr>
    <p:cSldViewPr snapToGrid="0">
      <p:cViewPr>
        <p:scale>
          <a:sx n="85" d="100"/>
          <a:sy n="85" d="100"/>
        </p:scale>
        <p:origin x="-1147" y="-636"/>
      </p:cViewPr>
      <p:guideLst>
        <p:guide orient="horz" pos="2172"/>
        <p:guide orient="horz" pos="265"/>
        <p:guide orient="horz" pos="1065"/>
        <p:guide orient="horz" pos="3987"/>
        <p:guide pos="2880"/>
        <p:guide pos="290"/>
        <p:guide pos="5488"/>
      </p:guideLst>
    </p:cSldViewPr>
  </p:slideViewPr>
  <p:outlineViewPr>
    <p:cViewPr>
      <p:scale>
        <a:sx n="33" d="100"/>
        <a:sy n="33" d="100"/>
      </p:scale>
      <p:origin x="0" y="1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61"/>
    </p:cViewPr>
  </p:sorterViewPr>
  <p:notesViewPr>
    <p:cSldViewPr snapToGrid="0">
      <p:cViewPr varScale="1">
        <p:scale>
          <a:sx n="85" d="100"/>
          <a:sy n="85" d="100"/>
        </p:scale>
        <p:origin x="-2574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CD8D2-4DE0-4711-8A65-97872FA6019A}" type="datetimeFigureOut">
              <a:rPr lang="en-US" smtClean="0"/>
              <a:t>9/23/2013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AC6AF-EC8A-41AB-BE9F-7A4F4D434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93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800EB-D680-400C-9FE2-58D5B389E7D5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C2E1-7753-4DD1-8A2A-2FCD9DCB11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2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C2E1-7753-4DD1-8A2A-2FCD9DCB11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9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C2E1-7753-4DD1-8A2A-2FCD9DCB11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4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C2E1-7753-4DD1-8A2A-2FCD9DCB11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40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E7734-3547-4974-8093-15E82C0AE17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C2E1-7753-4DD1-8A2A-2FCD9DCB11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66174-74DC-4094-9D7C-FC4E106CB2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1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E7734-3547-4974-8093-15E82C0AE17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5" descr="Intermec_Logo_White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98488" y="6416961"/>
            <a:ext cx="893762" cy="2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6432550" y="6508313"/>
            <a:ext cx="21336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spcBef>
                <a:spcPct val="0"/>
              </a:spcBef>
              <a:buSzTx/>
              <a:defRPr/>
            </a:pPr>
            <a:fld id="{AC027628-634E-4DE6-B09B-C745D4B75624}" type="slidenum">
              <a:rPr lang="en-US" sz="800" b="0">
                <a:solidFill>
                  <a:srgbClr val="5A5A5A"/>
                </a:solidFill>
                <a:cs typeface="Arial" charset="0"/>
              </a:rPr>
              <a:pPr algn="r">
                <a:spcBef>
                  <a:spcPct val="0"/>
                </a:spcBef>
                <a:buSzTx/>
                <a:defRPr/>
              </a:pPr>
              <a:t>‹#›</a:t>
            </a:fld>
            <a:endParaRPr lang="en-US" sz="800" b="0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10601" y="6460759"/>
            <a:ext cx="13227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US" sz="800" b="0" kern="1200" dirty="0" smtClean="0">
                <a:solidFill>
                  <a:srgbClr val="5A5A5A"/>
                </a:solidFill>
                <a:latin typeface="+mn-lt"/>
                <a:ea typeface="+mn-ea"/>
                <a:cs typeface="Arial" charset="0"/>
              </a:rPr>
              <a:t>COMPANY CONFIDENTIAL</a:t>
            </a:r>
            <a:endParaRPr lang="en-US" sz="800" b="0" kern="1200" dirty="0">
              <a:solidFill>
                <a:srgbClr val="5A5A5A"/>
              </a:solidFill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67A368-414D-4355-8EA4-C54C593283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0978" y="281484"/>
            <a:ext cx="8206929" cy="6084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0975"/>
            <a:ext cx="9144000" cy="36576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6075" y="1394039"/>
            <a:ext cx="8137526" cy="498598"/>
          </a:xfrm>
        </p:spPr>
        <p:txBody>
          <a:bodyPr wrap="square" anchor="t" anchorCtr="0">
            <a:spAutoFit/>
          </a:bodyPr>
          <a:lstStyle>
            <a:lvl1pPr>
              <a:defRPr smtClean="0"/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9425" y="2428053"/>
            <a:ext cx="8137526" cy="2492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FontTx/>
              <a:buNone/>
              <a:defRPr sz="1800" b="0" smtClean="0">
                <a:solidFill>
                  <a:srgbClr val="003D7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2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 CONTENT SLIDE  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45140"/>
            <a:ext cx="4040188" cy="4699791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45140"/>
            <a:ext cx="4041775" cy="4699791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6" y="1697038"/>
            <a:ext cx="4086225" cy="22221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2" y="1697038"/>
            <a:ext cx="4087813" cy="22221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5" descr="Intermec_Logo_White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98488" y="6416961"/>
            <a:ext cx="893762" cy="2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6432550" y="6508313"/>
            <a:ext cx="21336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spcBef>
                <a:spcPct val="0"/>
              </a:spcBef>
              <a:buSzTx/>
              <a:defRPr/>
            </a:pPr>
            <a:fld id="{AC027628-634E-4DE6-B09B-C745D4B75624}" type="slidenum">
              <a:rPr lang="en-US" sz="800" b="0">
                <a:solidFill>
                  <a:srgbClr val="5A5A5A"/>
                </a:solidFill>
                <a:cs typeface="Arial" charset="0"/>
              </a:rPr>
              <a:pPr algn="r">
                <a:spcBef>
                  <a:spcPct val="0"/>
                </a:spcBef>
                <a:buSzTx/>
                <a:defRPr/>
              </a:pPr>
              <a:t>‹#›</a:t>
            </a:fld>
            <a:endParaRPr lang="en-US" sz="800" b="0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910601" y="6460759"/>
            <a:ext cx="13227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US" sz="800" b="0" kern="1200" dirty="0" smtClean="0">
                <a:solidFill>
                  <a:srgbClr val="5A5A5A"/>
                </a:solidFill>
                <a:latin typeface="+mn-lt"/>
                <a:ea typeface="+mn-ea"/>
                <a:cs typeface="Arial" charset="0"/>
              </a:rPr>
              <a:t>COMPANY CONFIDENTIAL</a:t>
            </a:r>
            <a:endParaRPr lang="en-US" sz="800" b="0" kern="1200" dirty="0">
              <a:solidFill>
                <a:srgbClr val="5A5A5A"/>
              </a:solidFill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5" descr="Intermec_Logo_White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98488" y="6416961"/>
            <a:ext cx="893762" cy="2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6432550" y="6508313"/>
            <a:ext cx="21336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spcBef>
                <a:spcPct val="0"/>
              </a:spcBef>
              <a:buSzTx/>
              <a:defRPr/>
            </a:pPr>
            <a:fld id="{AC027628-634E-4DE6-B09B-C745D4B75624}" type="slidenum">
              <a:rPr lang="en-US" sz="800" b="0">
                <a:solidFill>
                  <a:srgbClr val="5A5A5A"/>
                </a:solidFill>
                <a:cs typeface="Arial" charset="0"/>
              </a:rPr>
              <a:pPr algn="r">
                <a:spcBef>
                  <a:spcPct val="0"/>
                </a:spcBef>
                <a:buSzTx/>
                <a:defRPr/>
              </a:pPr>
              <a:t>‹#›</a:t>
            </a:fld>
            <a:endParaRPr lang="en-US" sz="800" b="0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10601" y="6460759"/>
            <a:ext cx="13227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US" sz="800" b="0" kern="1200" dirty="0" smtClean="0">
                <a:solidFill>
                  <a:srgbClr val="5A5A5A"/>
                </a:solidFill>
                <a:latin typeface="+mn-lt"/>
                <a:ea typeface="+mn-ea"/>
                <a:cs typeface="Arial" charset="0"/>
              </a:rPr>
              <a:t>COMPANY CONFIDENTIAL</a:t>
            </a:r>
            <a:endParaRPr lang="en-US" sz="800" b="0" kern="1200" dirty="0">
              <a:solidFill>
                <a:srgbClr val="5A5A5A"/>
              </a:solidFill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ntermec_Logo_White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98488" y="6416961"/>
            <a:ext cx="893762" cy="2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6432550" y="6508313"/>
            <a:ext cx="21336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spcBef>
                <a:spcPct val="0"/>
              </a:spcBef>
              <a:buSzTx/>
              <a:defRPr/>
            </a:pPr>
            <a:fld id="{AC027628-634E-4DE6-B09B-C745D4B75624}" type="slidenum">
              <a:rPr lang="en-US" sz="800" b="0">
                <a:solidFill>
                  <a:srgbClr val="5A5A5A"/>
                </a:solidFill>
                <a:cs typeface="Arial" charset="0"/>
              </a:rPr>
              <a:pPr algn="r">
                <a:spcBef>
                  <a:spcPct val="0"/>
                </a:spcBef>
                <a:buSzTx/>
                <a:defRPr/>
              </a:pPr>
              <a:t>‹#›</a:t>
            </a:fld>
            <a:endParaRPr lang="en-US" sz="800" b="0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10601" y="6460759"/>
            <a:ext cx="13227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US" sz="800" b="0" kern="1200" dirty="0" smtClean="0">
                <a:solidFill>
                  <a:srgbClr val="5A5A5A"/>
                </a:solidFill>
                <a:latin typeface="+mn-lt"/>
                <a:ea typeface="+mn-ea"/>
                <a:cs typeface="Arial" charset="0"/>
              </a:rPr>
              <a:t>COMPANY CONFIDENTIAL</a:t>
            </a:r>
            <a:endParaRPr lang="en-US" sz="800" b="0" kern="1200" dirty="0">
              <a:solidFill>
                <a:srgbClr val="5A5A5A"/>
              </a:solidFill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425"/>
            <a:ext cx="9144000" cy="3657600"/>
          </a:xfrm>
          <a:prstGeom prst="rect">
            <a:avLst/>
          </a:prstGeom>
        </p:spPr>
      </p:pic>
      <p:pic>
        <p:nvPicPr>
          <p:cNvPr id="10" name="Picture 9" descr="Templates_v04_Title_Dar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84"/>
            <a:ext cx="9143245" cy="6857435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9425" y="1394039"/>
            <a:ext cx="8137526" cy="498598"/>
          </a:xfrm>
        </p:spPr>
        <p:txBody>
          <a:bodyPr wrap="square" anchor="t" anchorCtr="0">
            <a:spAutoFit/>
          </a:bodyPr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9425" y="2428053"/>
            <a:ext cx="8137526" cy="2492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FontTx/>
              <a:buNone/>
              <a:defRPr sz="1800" b="0" smtClean="0">
                <a:solidFill>
                  <a:srgbClr val="003D7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2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1"/>
            <a:ext cx="7772400" cy="685800"/>
          </a:xfrm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90991"/>
            <a:ext cx="6172200" cy="595009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78" y="281484"/>
            <a:ext cx="8206929" cy="6084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755"/>
            <a:ext cx="8229600" cy="509840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A368-414D-4355-8EA4-C54C593283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6432550" y="6508313"/>
            <a:ext cx="21336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spcBef>
                <a:spcPct val="0"/>
              </a:spcBef>
              <a:buSzTx/>
              <a:defRPr/>
            </a:pPr>
            <a:fld id="{AC027628-634E-4DE6-B09B-C745D4B75624}" type="slidenum">
              <a:rPr lang="en-US" sz="800" b="0">
                <a:solidFill>
                  <a:srgbClr val="5A5A5A"/>
                </a:solidFill>
                <a:cs typeface="Arial" charset="0"/>
              </a:rPr>
              <a:pPr algn="r">
                <a:spcBef>
                  <a:spcPct val="0"/>
                </a:spcBef>
                <a:buSzTx/>
                <a:defRPr/>
              </a:pPr>
              <a:t>‹#›</a:t>
            </a:fld>
            <a:endParaRPr lang="en-US" sz="800" b="0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10601" y="6460759"/>
            <a:ext cx="13227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US" sz="800" b="0" kern="1200" dirty="0" smtClean="0">
                <a:solidFill>
                  <a:srgbClr val="5A5A5A"/>
                </a:solidFill>
                <a:latin typeface="+mn-lt"/>
                <a:ea typeface="+mn-ea"/>
                <a:cs typeface="Arial" charset="0"/>
              </a:rPr>
              <a:t>COMPANY CONFIDENTIAL</a:t>
            </a:r>
            <a:endParaRPr lang="en-US" sz="800" b="0" kern="1200" dirty="0">
              <a:solidFill>
                <a:srgbClr val="5A5A5A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9931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1243"/>
            <a:ext cx="4040188" cy="430492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9931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A368-414D-4355-8EA4-C54C593283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0978" y="281484"/>
            <a:ext cx="8206929" cy="6084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7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A368-414D-4355-8EA4-C54C593283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0978" y="281484"/>
            <a:ext cx="8206929" cy="6084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3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19063"/>
            <a:ext cx="800735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697039"/>
            <a:ext cx="809307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65000"/>
        <a:buFontTx/>
        <a:buBlip>
          <a:blip r:embed="rId8"/>
        </a:buBlip>
        <a:defRPr sz="3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8975" indent="-3222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65000"/>
        <a:buBlip>
          <a:blip r:embed="rId9"/>
        </a:buBlip>
        <a:defRPr sz="2800">
          <a:solidFill>
            <a:schemeClr val="tx1">
              <a:lumMod val="85000"/>
              <a:lumOff val="15000"/>
            </a:schemeClr>
          </a:solidFill>
          <a:latin typeface="+mn-lt"/>
          <a:cs typeface="+mn-cs"/>
        </a:defRPr>
      </a:lvl2pPr>
      <a:lvl3pPr marL="974725" indent="-261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65000"/>
        <a:buBlip>
          <a:blip r:embed="rId9"/>
        </a:buBlip>
        <a:defRPr sz="2400">
          <a:solidFill>
            <a:schemeClr val="tx1">
              <a:lumMod val="85000"/>
              <a:lumOff val="15000"/>
            </a:schemeClr>
          </a:solidFill>
          <a:latin typeface="+mn-lt"/>
          <a:cs typeface="+mn-cs"/>
        </a:defRPr>
      </a:lvl3pPr>
      <a:lvl4pPr marL="1236663" indent="-23971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65000"/>
        <a:buBlip>
          <a:blip r:embed="rId9"/>
        </a:buBlip>
        <a:defRPr sz="2000">
          <a:solidFill>
            <a:schemeClr val="tx1">
              <a:lumMod val="85000"/>
              <a:lumOff val="15000"/>
            </a:schemeClr>
          </a:solidFill>
          <a:latin typeface="+mn-lt"/>
          <a:cs typeface="+mn-cs"/>
        </a:defRPr>
      </a:lvl4pPr>
      <a:lvl5pPr marL="1484313" indent="-23971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65000"/>
        <a:buBlip>
          <a:blip r:embed="rId9"/>
        </a:buBlip>
        <a:tabLst/>
        <a:defRPr sz="2000">
          <a:solidFill>
            <a:schemeClr val="tx1">
              <a:lumMod val="85000"/>
              <a:lumOff val="15000"/>
            </a:schemeClr>
          </a:solidFill>
          <a:latin typeface="+mn-lt"/>
          <a:cs typeface="+mn-cs"/>
        </a:defRPr>
      </a:lvl5pPr>
      <a:lvl6pPr marL="2230438" indent="-22701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9"/>
        </a:buBlip>
        <a:defRPr sz="2000">
          <a:solidFill>
            <a:schemeClr val="bg1"/>
          </a:solidFill>
          <a:latin typeface="+mn-lt"/>
          <a:cs typeface="+mn-cs"/>
        </a:defRPr>
      </a:lvl6pPr>
      <a:lvl7pPr marL="2687638" indent="-22701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9"/>
        </a:buBlip>
        <a:defRPr sz="2000">
          <a:solidFill>
            <a:schemeClr val="bg1"/>
          </a:solidFill>
          <a:latin typeface="+mn-lt"/>
          <a:cs typeface="+mn-cs"/>
        </a:defRPr>
      </a:lvl7pPr>
      <a:lvl8pPr marL="3144838" indent="-22701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9"/>
        </a:buBlip>
        <a:defRPr sz="2000">
          <a:solidFill>
            <a:schemeClr val="bg1"/>
          </a:solidFill>
          <a:latin typeface="+mn-lt"/>
          <a:cs typeface="+mn-cs"/>
        </a:defRPr>
      </a:lvl8pPr>
      <a:lvl9pPr marL="3602038" indent="-22701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9"/>
        </a:buBlip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7A368-414D-4355-8EA4-C54C59328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1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0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13.wdp"/><Relationship Id="rId4" Type="http://schemas.openxmlformats.org/officeDocument/2006/relationships/image" Target="../media/image36.png"/><Relationship Id="rId9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45.png"/><Relationship Id="rId18" Type="http://schemas.microsoft.com/office/2007/relationships/hdphoto" Target="../media/hdphoto23.wdp"/><Relationship Id="rId26" Type="http://schemas.microsoft.com/office/2007/relationships/hdphoto" Target="../media/hdphoto27.wdp"/><Relationship Id="rId3" Type="http://schemas.openxmlformats.org/officeDocument/2006/relationships/image" Target="../media/image40.png"/><Relationship Id="rId21" Type="http://schemas.openxmlformats.org/officeDocument/2006/relationships/image" Target="../media/image49.png"/><Relationship Id="rId7" Type="http://schemas.openxmlformats.org/officeDocument/2006/relationships/image" Target="../media/image42.png"/><Relationship Id="rId12" Type="http://schemas.microsoft.com/office/2007/relationships/hdphoto" Target="../media/hdphoto20.wdp"/><Relationship Id="rId17" Type="http://schemas.openxmlformats.org/officeDocument/2006/relationships/image" Target="../media/image47.png"/><Relationship Id="rId25" Type="http://schemas.openxmlformats.org/officeDocument/2006/relationships/image" Target="../media/image51.png"/><Relationship Id="rId33" Type="http://schemas.openxmlformats.org/officeDocument/2006/relationships/image" Target="../media/image17.png"/><Relationship Id="rId2" Type="http://schemas.openxmlformats.org/officeDocument/2006/relationships/image" Target="../media/image39.png"/><Relationship Id="rId16" Type="http://schemas.microsoft.com/office/2007/relationships/hdphoto" Target="../media/hdphoto22.wdp"/><Relationship Id="rId20" Type="http://schemas.microsoft.com/office/2007/relationships/hdphoto" Target="../media/hdphoto24.wdp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7.wdp"/><Relationship Id="rId11" Type="http://schemas.openxmlformats.org/officeDocument/2006/relationships/image" Target="../media/image44.png"/><Relationship Id="rId24" Type="http://schemas.microsoft.com/office/2007/relationships/hdphoto" Target="../media/hdphoto26.wdp"/><Relationship Id="rId32" Type="http://schemas.microsoft.com/office/2007/relationships/hdphoto" Target="../media/hdphoto4.wdp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23" Type="http://schemas.openxmlformats.org/officeDocument/2006/relationships/image" Target="../media/image50.png"/><Relationship Id="rId28" Type="http://schemas.microsoft.com/office/2007/relationships/hdphoto" Target="../media/hdphoto28.wdp"/><Relationship Id="rId10" Type="http://schemas.microsoft.com/office/2007/relationships/hdphoto" Target="../media/hdphoto19.wdp"/><Relationship Id="rId19" Type="http://schemas.openxmlformats.org/officeDocument/2006/relationships/image" Target="../media/image48.png"/><Relationship Id="rId31" Type="http://schemas.openxmlformats.org/officeDocument/2006/relationships/image" Target="../media/image16.png"/><Relationship Id="rId4" Type="http://schemas.microsoft.com/office/2007/relationships/hdphoto" Target="../media/hdphoto16.wdp"/><Relationship Id="rId9" Type="http://schemas.openxmlformats.org/officeDocument/2006/relationships/image" Target="../media/image43.png"/><Relationship Id="rId14" Type="http://schemas.microsoft.com/office/2007/relationships/hdphoto" Target="../media/hdphoto21.wdp"/><Relationship Id="rId22" Type="http://schemas.microsoft.com/office/2007/relationships/hdphoto" Target="../media/hdphoto25.wdp"/><Relationship Id="rId27" Type="http://schemas.openxmlformats.org/officeDocument/2006/relationships/image" Target="../media/image52.png"/><Relationship Id="rId30" Type="http://schemas.microsoft.com/office/2007/relationships/hdphoto" Target="../media/hdphoto29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30.wdp"/><Relationship Id="rId7" Type="http://schemas.microsoft.com/office/2007/relationships/hdphoto" Target="../media/hdphoto32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microsoft.com/office/2007/relationships/hdphoto" Target="../media/hdphoto31.wdp"/><Relationship Id="rId4" Type="http://schemas.openxmlformats.org/officeDocument/2006/relationships/image" Target="../media/image56.png"/><Relationship Id="rId9" Type="http://schemas.microsoft.com/office/2007/relationships/hdphoto" Target="../media/hdphoto14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13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12" Type="http://schemas.microsoft.com/office/2007/relationships/hdphoto" Target="../media/hdphoto3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4.wdp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0" Type="http://schemas.microsoft.com/office/2007/relationships/hdphoto" Target="../media/hdphoto36.wdp"/><Relationship Id="rId4" Type="http://schemas.microsoft.com/office/2007/relationships/hdphoto" Target="../media/hdphoto33.wdp"/><Relationship Id="rId9" Type="http://schemas.openxmlformats.org/officeDocument/2006/relationships/image" Target="../media/image61.png"/><Relationship Id="rId14" Type="http://schemas.microsoft.com/office/2007/relationships/hdphoto" Target="../media/hdphoto38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9.wdp"/><Relationship Id="rId3" Type="http://schemas.openxmlformats.org/officeDocument/2006/relationships/image" Target="../media/image38.png"/><Relationship Id="rId7" Type="http://schemas.openxmlformats.org/officeDocument/2006/relationships/image" Target="../media/image65.png"/><Relationship Id="rId12" Type="http://schemas.microsoft.com/office/2007/relationships/hdphoto" Target="../media/hdphoto4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4.wdp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0" Type="http://schemas.microsoft.com/office/2007/relationships/hdphoto" Target="../media/hdphoto40.wdp"/><Relationship Id="rId4" Type="http://schemas.microsoft.com/office/2007/relationships/hdphoto" Target="../media/hdphoto15.wdp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550" y="1184489"/>
            <a:ext cx="8137526" cy="646331"/>
          </a:xfrm>
        </p:spPr>
        <p:txBody>
          <a:bodyPr/>
          <a:lstStyle/>
          <a:p>
            <a:r>
              <a:rPr lang="fr-FR" dirty="0" smtClean="0"/>
              <a:t>SR31T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51434" y="2001542"/>
            <a:ext cx="5837400" cy="276999"/>
          </a:xfrm>
        </p:spPr>
        <p:txBody>
          <a:bodyPr/>
          <a:lstStyle/>
          <a:p>
            <a:r>
              <a:rPr lang="fr-FR" smtClean="0">
                <a:solidFill>
                  <a:srgbClr val="5A5A5A"/>
                </a:solidFill>
              </a:rPr>
              <a:t>Julie Onephandara - </a:t>
            </a:r>
            <a:r>
              <a:rPr lang="fr-FR" dirty="0" err="1" smtClean="0">
                <a:solidFill>
                  <a:srgbClr val="5A5A5A"/>
                </a:solidFill>
              </a:rPr>
              <a:t>June</a:t>
            </a:r>
            <a:r>
              <a:rPr lang="fr-FR" dirty="0" smtClean="0">
                <a:solidFill>
                  <a:srgbClr val="5A5A5A"/>
                </a:solidFill>
              </a:rPr>
              <a:t> 30, 2013</a:t>
            </a:r>
            <a:endParaRPr lang="en-US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Target </a:t>
            </a:r>
            <a:r>
              <a:rPr lang="fr-FR" dirty="0" err="1" smtClean="0"/>
              <a:t>Markets</a:t>
            </a:r>
            <a:r>
              <a:rPr lang="fr-FR" dirty="0" smtClean="0"/>
              <a:t> &amp; Applications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ardware_Store_024.jpg"/>
          <p:cNvPicPr>
            <a:picLocks noChangeAspect="1"/>
          </p:cNvPicPr>
          <p:nvPr/>
        </p:nvPicPr>
        <p:blipFill rotWithShape="1">
          <a:blip r:embed="rId2" cstate="print"/>
          <a:srcRect t="20485" r="37412"/>
          <a:stretch/>
        </p:blipFill>
        <p:spPr>
          <a:xfrm>
            <a:off x="319939" y="2704244"/>
            <a:ext cx="1871598" cy="356670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9764"/>
            <a:ext cx="8007350" cy="498598"/>
          </a:xfrm>
        </p:spPr>
        <p:txBody>
          <a:bodyPr>
            <a:normAutofit fontScale="90000"/>
          </a:bodyPr>
          <a:lstStyle/>
          <a:p>
            <a:r>
              <a:rPr lang="en-US" dirty="0"/>
              <a:t>Target Markets: In </a:t>
            </a:r>
            <a:r>
              <a:rPr lang="en-US" dirty="0" smtClean="0"/>
              <a:t>Store Retail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237" y="1150135"/>
            <a:ext cx="5340327" cy="483517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latin typeface="+mn-lt"/>
              </a:rPr>
              <a:t>Target App:  POS Counter top Scanning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Department / Mass Merchants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Mall Specialty shops (Abercrombie, Gap)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Liquor Stores / Gift Shops / Florists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Secondary Scanner at POS (Grocery, DIY, Warehouse clubs)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Drug / Pharmacy (CVS, Boots, Walgreens)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CEP retail counters (FedEx Store, UPS store, USPS)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Library Desk (Book check out/in)</a:t>
            </a: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Purchase Decision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IT and or Store Operations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Influenced by end user tests</a:t>
            </a: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Needs 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latin typeface="+mn-lt"/>
              </a:rPr>
              <a:t>Durable and Reliable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Affordable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High Performance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Hands free stand auto trigger</a:t>
            </a:r>
          </a:p>
        </p:txBody>
      </p:sp>
      <p:sp>
        <p:nvSpPr>
          <p:cNvPr id="72706" name="AutoShape 2" descr="data:image/jpg;base64,/9j/4AAQSkZJRgABAQAAAQABAAD/2wCEAAkGBhQSEBUUEhQUFRUVFBgVFxQYFRUXFRUUFRUVFhUVFRgYGycfFxkjGRQUHy8gIycpLCwsFR4xNTAqNSYrLCkBCQoKDgwOGQ8PGiofHCAvKSksKSk1MTQ1Kik1LCopKSksMyo1KSktKSkqKSkpKSwvLCksKSkwKiwsLCkpKSkqKf/AABEIALkBEQMBIgACEQEDEQH/xAAcAAABBQEBAQAAAAAAAAAAAAAAAwQFBgcCAQj/xABNEAABAwEEBAkJAgsHBAMAAAABAAIDEQQSITEFBkFRBxMiMmFxgZGxI0JScoKhssHRFLMVJCVDU2JzksLh8DNEY4OTw9IWVLTxdKKj/8QAGQEBAQEBAQEAAAAAAAAAAAAAAAECBAMF/8QAJxEBAAEDBAIBBAMBAAAAAAAAAAECAxESITFRBEETUmFxgbHR4RT/2gAMAwEAAhEDEQA/ANxQhCAQhCAQhCAQhCASc87WNc97g1rQXOcTQNaBUkk5ABKKF10H5PtAO2MjvICBsOEXR3/eQ/vfyXQ4QdH/APeQfvhZObFETdEQJoTQR1NBtwCHaKZ+gP8Aou/4rcUVTGYiWZqiOZa43XqwH++Wb/VZ9Uq3XGxHK2Wb/Xi/5LGJNFx/oTv/ALJ+W/mps7R8P6Mfuu+ivxV9Sa6e26N1oshytVnP+dF/ySrdP2Y5WiA/5sf1WAO0dD6De4p3onRNhJf9oaALvJIvc682uX6t7OgU0VdSuqO28t0rCcpYz7bfqlG2xhyez94fVfPWl9E2MSuEABjo2hJdndbezoedeCYnRkPot7/5qaZMw+lxKN4717VfM34Nj2Ad6PsLNhP7xUwr6aqhfMos9MnP/fK7aHbJJR/mO+qYH0uhZbwN2yQyTtdI97aAgOcXAEEioqcMPktSUAhCEAhCEAhCEAhCEAhCEAhCEAhCEAhCEAhCEAhCEAoPXY/iE3qgd72hTigNej+ITex97GgpWpY8rMbocOKANWg0q449GStUugzmG57OLZh3tVb1ABL7QQaARsrljjJgr1I6QijXUxzqMBjlTs7lavJmxEYiZz1ux8UVzug3aDPof/kz5NS82jYbp/FqGnOxoDTPJSbJJaYkE7aAUpsGJ60yc20Bzy59YiHC5QVFRne3g1FBhSm3Fe9PlVVRE/4zNmIyjToSP0Ge5cnV+M+Y1SjLBerQjorUeI6kqzROOJw6CM+1vUun/pq+qXP8P2V2TQcWxjff9VH2rQwGUbD2O/5K4SaPYCAXOqcuafAJrbNAPkYW1LajEte2vVUsXpHlT9Us/D9mVaW0y2N9xsMTiDifKUHRz80ztWl5GAONjiuOqWurIKgEiuZ2grR38FcJ/OSj2WFcy8GZugMtc7ABTBmNOxy9J8vjFX8rFruGWS66sjxNlivbBfO7bVp35J+dNC1QXxE2ItkLcC0hwLGurgxp8Vc5uCSU1ppCftjJ/wBxQOsOqX2BjWGUymWR0hdcuea1tKVO2pr0rnv3YuUzmcva3TpnbZYeBdnLtB6R4laosx4GG4Wg9I8StOXznQEIQgEIQgEIQgEIQgEIQgEIQgEIWfazT211ofxVqEMYN1sbQ2tBhUkitSa+5BoKbzaQjZzpGN63NHiVkdpslvPOtN/1sUxdZrYPOjPsfRBrkutNmb+dB9UOd4CiZy67Qjmtkd2AfNZBpLTtos9OMEZLq3eScxSpOOVCot2tNod5931WtHvpVBtMmurjzIh1l4PhRMptc5fTjZ1AfMlZVZbc9x5b3O63EqXZbABi5o7Qgub9Znu/OyHqqPoFGaw6ce6zOaXPILo+c7/FZsqVCx6QbXB1ez+SQ0/afxd1PSZ8bUFp4NZKi1H9Rn+6p+fQV4vAtTm1qTSOhABxxDgTmO9VLgvlrDaz6g9z/qtBbaYqubcO1xwfdONM6UvV2YnsXL5lWmKeN88zMddN2pnMopuh5A0n7bWjnVc9hrUEA1IkwA+aDZZI3Br7TG6t43Ljr7gxtSBVxpzgVLPnZQch1cboqK0FBh1jEfJczcWagXq4itagGgxO7AmldxXJauTNdPHriZetU7T/AFA0dPE1nMuk58gNrQmlaAdOxNrS+B0pvClaUN0mlB6nZi7DoUh+BP13dRLyNuxzyBnsC9bohwODzgSacoA1AGIDqOy2hfZzGHLvl19qh/q8kLS2BwqXOBANKPkb040Ir2r38CO9IdyTdoWTY4U3UbTbvYTt2HYMlZ0+pSMnV+H0/f8AyTGBkbmt8s8crZL0VzvGuI3rp2h5Nhb3A/Ewhc/geT9XsoPcAAOxXbPJv0dy2VjjhO9vqvZT3grN+EknyNXF2DsTifNw5rfBXw6Kk3DvCz/hHsvFuhaWhuDjQU3tFcOr3KzEYndInfhLcDJ5E3SfmfqtMWZ8DTeRL1/xLTF4PQISElsa00J9xXgtzPS8UDhCTFpafOHeF2Cg9QhCAQhCAQhCAQhCAWO66sB0hL/l++Zn0WxLHdcz+UZOuH7930QRegWh1oaCAQQcCAQayTHLsVil0ewvIEcQoAf7NpzLhsp6KrerZ8vH1eItJVrD/KO9VnxSIM91xaKx0AAvOwGQq2M0G4YlQbHKc1yyj9Z33cKgGIF2yneUvEmrUvGqJeyOxSumn+QPW34gmkD17pSTyXtBFXLgqH4tavXYP/qfqtGZPJjVo20F3PE0x9XZ0VWdcFY/FLT+1Z8I+quFm0XNyrs0Tq4VD5MDurjTaufyqZmmnEzHPH6YpqmJnEZSrppPQac824Z4Dow6CuZJiTS40CtK0ocxQjPp3Jn9htOFHNNM6SOx6+Tiuo4LQHi/zLzRzwQOUKUFOpclu3Ounf3Hpqbm3CxU6kU6PejuRTqX0gU6PeinQV5To969p0e9B53o70U60d6Ar0nuWWcLzvxiH9mfiWp16Ssn4XnfjUX7L+JahEhwOHkP7fiC0xZlwOc13qn4mrTVlUNbH8o9abri2Wige7cHO7gSqloK0ycS196SQmQhwL34bGMABzcTWtNgG0oLm0Kasw5A6lQNE2mQ2/izI4tEZe6MvLg1xA5OOOBI24ZLQWDAdSDpCEIBCEIBCEIBCEIBY5rqfyi/1ofvpT8lsaxjXl35Rk64vjnKCJ1ef5eLqb91aD81a2kmQ09Fvi5U7QT/ACsXsfcTK1xT0kPqjxKCj65ZM9d33cKr8ZU/reeS39o77uNV+IoHDAlo0g0pdiB5E5c6Qf5P2h80mx65t7+QPWHgVRfuDA0ss3OxlAwrd5kfO2V3V6VebKYK1a54J23fndCo/BkB9jlJd+e5tRQi7FUkZmm/pVxNlgDeSATuDzX4ws3bNVymJiI2zz+umrdyiiZznfo9uQmgMgx5tWg1qfdinD4aU8pXlNwp+s3pTBgYAAGu7HA0rQ41dXacq5Jy6ENo6rsC07/OCtvxqIxV7j8s13p3iOJ/CV4t9Oe3tj+jgl/6yCjLBpTjCQWltN7Xio2GrgO5Pb63jKOXcZU0EZGzFwNOnApZoNMaA9FSO9ccYi+mEyQtOkLjqXJHYVq1riOrDal45qn+f8lGW+3sjcXPfdAFDVwDRkbxrl1pWxW5rxeYWuBGBDgQcSDQiozBHYpmkzKRkkugkmgAqTuCyLhYnDrXGQajis/aK1Oa0YUqGk4A1GZyoDSp6FknCnJW2Mqb3khjh6TtxKRjdcp3gbdyHeofjCvWlNYI4XBhNXuoLo2VyruWP6ma2NsNmkdnI9obGOkuJc7dgMabcE0sOnA+1ROJeSZg6R8jmhobiSSdprRRWsVqkm6PjGUcYruY0dGzoJ70ws2k4ycHt677fripBlpByIPaFB3YtHxREuZGxhpiWihpWp8ApVusUJ87wVb0tbWsgk5VC5jmtrvIIrhsH9ZhQWi9DB1lMz3OqcGVJBcdmAIpU9fWg0Q6ehpUvAA2le6O05FOSI3VLcwQQabwDmFh+m55vtX2WzPNQ4PdI7KOPBzQdhNCK76gDM0tmgbaYrXEa4OeGHZzsD2Y19lBqaEIQCEIQCEIQCxTX51NIydcf++Vtaw3hFfTSUvWz4ZfqghtDP8AKxex9xJ9VamurIaY8nZ0E1VM0TLSSPrZ9w76qyWVxhkc6tbxc7I0FbophtoEFa1vk5Df2rvgZ9FX4ypzWw1YP2hPewUUAwoHbHJZj0za5LMKB0x+R6f68VxpF3Jb6/g164j2f1vHiAvbZC5zG3aVDq0O2oI+aC6aj6fs0VkkimkaxzpCea4vukRjAgUA5J84ZK56N1xszY2sbaYqAUAdgR0uxpisPZDIM4yeogpwydw/NydV0rWpMNxn0jDM5jharMKUq0TMbeFa0dtG5SMM0ZADRZ3dIljJ78yVgMttLOfHK31mEeKR/DMW+nWFdRhv8dgl4xxq+4ea2MsqMcakk1Cey3rpusmBphi8iuzziF88xaYj2Pp3hPoNYac20PHVMR801SmluNhmkueW4wPqeaHFtK4ZsNcMe1eW/SLmMrGXud6Lg0e8sFFjceuVpHMtcv8ArE/Mp1HwgW4ZWl56wx3i1NRhrMjGPoXSiuBpRhAcBsxCazW0xSNazyl+gqGgNbj5100A6elZk3hCtgJJlrWuYwx6BQDsSjeEi1beLd1sx99VMQYavabGJQL4ifQ1F4OwOVRgcaLKuEOFsdpaxjWsa2Kga3mjlvJpgNtT2pRvCXJ50MR6gBtr6J6lBaxaf+1SNkLAwtjDCAa3iC43shTnZDckYjgiEbLa4xDGHmhvHGhOFMMB7SmZRo50bjBJMH4Bt+gGfKc7DdsG050GNL0rJyY+o+KTstrI3KNL/o0NGc0f77R4qaNqjjYXOkZQbnBxruAFVmA0kd3vTqbToETWBowqSTjiSaCgzw3qCz6X0+JGAxtcA3EkuIruADchnjWpwyTvR3CDLM+Nk0bBGw08kHClc3EOJvGnSFQfw4+7dqLhzFGjHsGCsegbXDFA+ZxBLPM2uc6t3swPcUGsW+xRP5bQAXgG+AKloHIqdopv37FDT2B7XsoCeW26RtN4UHQVCaN1heREx2DQ1ovbKADCvpdGasli0812BoR8kGoIUVonTbZAA4gHfsP0KlUAhCEAhCEAsb13tgZpCeu9nwD6rZFiPCA0HSU4JA5m79G3egYwTteCQ0YEjEDOg+RXj5m5VOH6zvkU1s9GAgGtTXw+iccYypJaamnNdQYADIg7kEBrS7kCmPlN5P5vpUIzJTGtBFzDLjBSpqaXDmaYqHjyCBVoSrEkCndlsbn45DecAeregI2p9BCXc1pdTHAE0G80yC8is7ACXEmhPRWhpgBUr1szmB1Kgvw4sVukNObs65goHbtHyjJhdnk5tMM8a9KLHx0b2vdA+jHtdgR5pDqdGCYiZwbxbXuxNXOq4XTUEilcyKbU6ZpaXjC++6jQWkE1v4AE44ZdfzQatFwtx/nLLaWnoAd9FDaU4RIpSfJNa3ZeiaT2lw8FRGabnbGeVUkksFAS3DbgKYdKcjT8wc3Bjsr9W4GjabxjhuQPrZPZJah0Vnx2iNjT3tAIVe01oayhnk2hruh7iO4lTDNNuJIdFG7K7nXqO/8AkhttY4C9Z46+cARTOtRhuwzVFHs2irzqY9itFk1Ghe0HjJWn2fopOP7KauMbmUyLKVxxxoRTA0370/jfYyGkvtIrk0lxABNBQ3igrGkNSWxtLm2h+Gwt+hUDHZHE0Ej6/wBdK0+Sz6PPJNqmGYqcR3GM+KjrdqvY2GrLRIXHANa0F1aVxpS72oIiyaiuMYfLbmQg7Ht+rxXuXFg1QE9pZZ47exxkqA7iXht4AkDE1xoUpDo2OoLmNdW7i4EuIdhWod89oT6ysiiN5sMQcMQb0lQWmmAxLSM9mzoQZ1pJrmyOjdnG50fa1xBPeE3a5Wu1atCWRzg43nvcTSp5RJccSMdq9m1EuAF0lKit2lXjCoBFBd7SmBVg9dBwpQ/19EqzRkhJo04Gmwd1c1y2wvNaNcboJNBWgGZNNnSoOYIgXAZdJIPcrDZrBFxTmEPdJeDgAcSAcQK4HAnrKrYT+zznAjAjIoNCboiCWGsJLWuqQ8Ek1OYN7HAnm4Kv2meeyyNa4F4caMc3zjuI3p9q9bwSXg3TSsjcA0088g4ZdHzVy1T0dZ7RO2YzxkDkt5Y4wOdgAwUoyppjg7cghG6WlglYHtc95oXta8DiSaBjACQCQDVxqM6eatO1Q1sZaax3quGLT6TMNvRXuWda/amnR7TaGvfJE59CTi5r3VpfPScLw2kCmIrFajW6aO5JCx0skUZcI2gm+G8h4w/Vx7kH0ChRGrOs0VuhEsRywew85jtrXfXapdAIQhAL5/4VHflSf2PuP5r6AXz7wsn8qz9TP/HCCqOdh2H7oLp85FaE+dtPoNSLzn7X3bUSnP2vBqDrSkpMRqa+V/gKaRHAdSW0gfJH9r/CUhGcAgVBVismmgImgm7caG0ANKDbgDiTUnpJVcBUtoiEua669zMRi27uOdQUD8aZjOb2dpA8V6J43ZXD1XfqknWCX9MD60TT4EJCTRUhzFmd1xlvgSgdiNu6mPT/AFlRcljen3pg7Rrx+Zh9mRzf4VwbPIPzUo9WcHxcgkaDee9DCAQak02GhHdRRhkeMxaR7LHfVJm3Uze4evAfkAgmA8Z1x33Rh1UIXjqXaAtFczQiu7CpoogaTH6SE9Yc3xK7bbScuKd1S/yVEoQTQXhQdJrjn5tEoCXHFwbQYGtanZhUU7BsKiuPd+jPY5p8aLn7TTzJR2A+BQWyCzwAeVlBNTVrXgOxwIc8YnqAOeaUbo6MjkPeKG9yXPw2AkklU021u0vHWx/0XP2xn6Ro68PEILe/RLRQcY4Up5zN52cVU7Vy+ziPlSScjElrmtHVT0R1gHoKqX2+4Q9sjeSa0Dhj0ZpB0dotTuS17hXAnBoHWcO4ILLadco2mkIpXN2WymeZw2CgUPLrA97m3rprXDlUwG4kheQarTRhxc8irSKMxrgaBxNMK9CinxPaRWOTDc00xz2KC+ataIjnj4yQE8oi5Xk8k0qp7SdjaLLLHG0NrE8AAACpYQMAqrq3p50dnDGQySPL3GlLjW1Ipec75AqUgltMhrNI1jf0Ubfieak9iDPv+nJ9wPepvR2q9odEY3NjY0vD77q3wQAOTTIdiusbWtyHbtXrpEGcB0lnmIIo5poRsI3jeCFoWrczZJLO5gAaZowQNhvtqFB616M4yPjGjlsHe3aE14P9MCK1R3zyDIwnoo8EH+ulB9GW6wsmjdFK0PY9pa5pyIOxQ2q2pFmsAdxAcS7C8914hta3RgKCtOuinwar1BVdNaKFkldb7O2h/vUYylh8+QD9I3nVGYBrUqzwyhzQ5pBa4AgjIgioI7F05tRQ4g7FX9UjxXHWQ/3aSkf/AMeQX4f3QXM9hBYUIQgF898Lh/Ks/qs/8dq+hF89cLo/Ks3qs+4agi9VrPDJM5toBc3i3UA9OsQHXgXYJrrFZ42WmVsNeLBNyudC2M41A37lGvGftfC1dPGfteLUHNtFY3ftPk5IR5BOLWPJu/aD+NJxswHUgApzQGT+seBUHI4NFSrPqNbGRy35G32AmrQGuzje0GjsDQkHsQO14pHWi2xyMb9kYI3hpBvNABJfUVpWtG4VVV462tzZC7qJHiQgmFyQoj8LWgc6zE+q6vyK5OsdOfBK3sr40QSrkk5R3/U8Jzvt62/QrtunIT+cA6w4eIQOHtrmE2ksTDmxh9kJQaQjOUjD7Q+q6vA5EHqKBk7RcfoAdWHgufwe0ZF46nv+qeuC5uoGf2Q7JJO8HxC5MEn6SvWxp8KJ6QuHBAxMD/8ACPsEeDk8i0zaWCgIp0PPzaV4VyQgdN1ptAzbX/TPyCk9C6wmV5Y9lDdLgboGDaV84+kFAUT3QbfxgdEL/iiQWZ8q7ikTS8l4ygdhy9JSbSvSUHj1QLVDxNoc0ea6o6jiFfHvVP1pZ5drvSZ4FB9EalaT4+wwvrU3Lp624HwU4s94FrXesL2k8yT3EArQkAoFou6VNPPsYr0mOYge6VTyg4+VpNxGUVla09DpZS6n7sYPagnEIQgFgPDFAW6TeXAgSRsc07xxYZ8TSt+UNpnVOz2p16aNrzSlXAGg3CqD5ldQ1x9LwA8Qu3jPLzvFq3a08ENhdlFd9UuHgVFWngTs55jpG9TyfGqDIzDea716/F9V0LNh2LUYeBMNrS0SAbiGHf0KwaJ4KrNFQvBlcNr8R2N5o7kGHwarWi0kCFhcN9KN/eyPZVWN+rU9iYxk9zlAuaW7gcQ7DMEjFb1ZdGRxijWgLOOF+YNmgrh5N/Vzm7exBSA5Bcm7bU05Oaeogru8g7vIc5JX14XoCRoOYB7E3fYIznGz90JUuXJKBlLoWE/mx2VHgU2dq9DsDh1O+qk3OSZKBrY7AIq0LjWmZrSlcu9OaJOZ2Q9I09xPyVp1p1KNkjEkT+NYx4jnwDeLe5sZaW+k2r2jaReHSUFZK5IXpK5JQcELkhKFc0QcUT3Q4pKT/hO+ONNKJxo91JD6ni4fRBMB6cQvUbxqdQSIJNhwXRKQEoAqSAN5NB3lL2SzSzf2TDT03ghvst5zvcOlA3mcACSQANpNAO1VfWgEmN1HAG8A4igPVXGnTRapo3UhraSTuBOx0ha1o9UGjR49KqXDCImvszInNdyHuJaQRzqDEdSCS4J9HTTQy8RaHwOY5pwAc11QcHtOB66LRbNpqeBwZbWNIODZ4wbrutux3R3Aql8BUgEU9SBizM9DlqkkbXtIcA5pFCCAQR0jagjLTrFHlCDPIcmR4/vu5rB0nuKV0Lo10TXOkIdLK7jJHDK9QANbXzWtAaOpObHo+OIUjY1gONAKJwgEIQgEIQgEIQgEIQgFG6W0O2Ygu2AjvUkhBULVqDC/ONh62tPyUXaOC2A5RtHq1b8JC0NCDK5+Cpvmulb1PJ+Kqjp+DCQc2V/a1h8AFslF4WBBhk/B7aRk9h62OHg4pjNqfa2+Yx3U8jxat/MA3BJusLDsCD52l0HaW5wP7Cw/MJrJZpG86KUew4+FV9Gv0RGfNCbyauRHzQg+bbRJym1qKE1qCNh3hSVq1jmlibC+cvjaQQwuaRVoo2pGLqAClSaUG5bpPqbE7YFH2rg4gdmxh62hBhxeuS9a7aOCWA5RtHVh4KMtHA+zzS8dT3fMlBml5FVeZ+CR45sj+0NPyUfPwZWluTweth+TkFXqu7IeWfUHxFS8motsb5rHdrh4gpzorUe1ucQYw2oHKJqAKnIDEnHoQRBdTPAb9ilNE6JmmI4tlB6bgQPZbm73DpV60HwYNaQ6Wr3Da7Ieq3IeKsGsWrJ+wTx2clsjoyGuGeyoBGIqKjDHFBm8tosVkPlXm0TN8xtCGndXmM7KuTCXhItRNIRHENlGBxHa+tT3KIs+qFpjdy4HPb+o5vu/9KUZo1redY7Z2Bh8EHFme2Z9+0zyuec3YO+LIJ1btB2SQhzpJHlooKmlB7NF1E2AZ2W3D/LBS4nsm2K2jrhP1QK6Gttnsg5F2MPIbUyEXiMhyndPvVxsen5WCrCLpxoeU09P/oqjPt1kAo1lod+q+AEdxUjYdLk0DYbS4ZACJwFN2VAg07QWsHH4Pbddsoatd1bQehTKqGq9gkkc2SRhiZGatYSC57qUBdTANFSaVzpWlFb0AhCEAhCEAhCEAhCEAhCEAhCEAhCEAhCEAhCEAhCEAhCEHl1cmIbgu0IEvsrdwXTYQMgF2hAIQhA0tGi434loB3jDv3pqdAtUqhBFt0Kz0QunaHZ6IUkhBFjQrNwS8ei2DzR3J6hB4AvUIQCEIQf/2Q=="/>
          <p:cNvSpPr>
            <a:spLocks noChangeAspect="1" noChangeArrowheads="1"/>
          </p:cNvSpPr>
          <p:nvPr/>
        </p:nvSpPr>
        <p:spPr bwMode="auto">
          <a:xfrm>
            <a:off x="76200" y="-677863"/>
            <a:ext cx="2105025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8" name="AutoShape 4" descr="data:image/jpg;base64,/9j/4AAQSkZJRgABAQAAAQABAAD/2wCEAAkGBhQSEBUUEhQUFRUVFBgVFxQYFRUXFRUUFRUVFhUVFRgYGycfFxkjGRQUHy8gIycpLCwsFR4xNTAqNSYrLCkBCQoKDgwOGQ8PGiofHCAvKSksKSk1MTQ1Kik1LCopKSksMyo1KSktKSkqKSkpKSwvLCksKSkwKiwsLCkpKSkqKf/AABEIALkBEQMBIgACEQEDEQH/xAAcAAABBQEBAQAAAAAAAAAAAAAAAwQFBgcCAQj/xABNEAABAwEEBAkJAgsHBAMAAAABAAIDEQQSITEFBkFRBxMiMmFxgZGxI0JScoKhssHRFLMVJCVDU2JzksLh8DNEY4OTw9IWVLTxdKKj/8QAGQEBAQEBAQEAAAAAAAAAAAAAAAECBAMF/8QAJxEBAAEDBAIBBAMBAAAAAAAAAAECAxESITFRBEETUmFxgbHR4RT/2gAMAwEAAhEDEQA/ANxQhCAQhCAQhCAQhCASc87WNc97g1rQXOcTQNaBUkk5ABKKF10H5PtAO2MjvICBsOEXR3/eQ/vfyXQ4QdH/APeQfvhZObFETdEQJoTQR1NBtwCHaKZ+gP8Aou/4rcUVTGYiWZqiOZa43XqwH++Wb/VZ9Uq3XGxHK2Wb/Xi/5LGJNFx/oTv/ALJ+W/mps7R8P6Mfuu+ivxV9Sa6e26N1oshytVnP+dF/ySrdP2Y5WiA/5sf1WAO0dD6De4p3onRNhJf9oaALvJIvc682uX6t7OgU0VdSuqO28t0rCcpYz7bfqlG2xhyez94fVfPWl9E2MSuEABjo2hJdndbezoedeCYnRkPot7/5qaZMw+lxKN4717VfM34Nj2Ad6PsLNhP7xUwr6aqhfMos9MnP/fK7aHbJJR/mO+qYH0uhZbwN2yQyTtdI97aAgOcXAEEioqcMPktSUAhCEAhCEAhCEAhCEAhCEAhCEAhCEAhCEAhCEAhCEAoPXY/iE3qgd72hTigNej+ITex97GgpWpY8rMbocOKANWg0q449GStUugzmG57OLZh3tVb1ABL7QQaARsrljjJgr1I6QijXUxzqMBjlTs7lavJmxEYiZz1ux8UVzug3aDPof/kz5NS82jYbp/FqGnOxoDTPJSbJJaYkE7aAUpsGJ60yc20Bzy59YiHC5QVFRne3g1FBhSm3Fe9PlVVRE/4zNmIyjToSP0Ge5cnV+M+Y1SjLBerQjorUeI6kqzROOJw6CM+1vUun/pq+qXP8P2V2TQcWxjff9VH2rQwGUbD2O/5K4SaPYCAXOqcuafAJrbNAPkYW1LajEte2vVUsXpHlT9Us/D9mVaW0y2N9xsMTiDifKUHRz80ztWl5GAONjiuOqWurIKgEiuZ2grR38FcJ/OSj2WFcy8GZugMtc7ABTBmNOxy9J8vjFX8rFruGWS66sjxNlivbBfO7bVp35J+dNC1QXxE2ItkLcC0hwLGurgxp8Vc5uCSU1ppCftjJ/wBxQOsOqX2BjWGUymWR0hdcuea1tKVO2pr0rnv3YuUzmcva3TpnbZYeBdnLtB6R4laosx4GG4Wg9I8StOXznQEIQgEIQgEIQgEIQgEIQgEIQgEIWfazT211ofxVqEMYN1sbQ2tBhUkitSa+5BoKbzaQjZzpGN63NHiVkdpslvPOtN/1sUxdZrYPOjPsfRBrkutNmb+dB9UOd4CiZy67Qjmtkd2AfNZBpLTtos9OMEZLq3eScxSpOOVCot2tNod5931WtHvpVBtMmurjzIh1l4PhRMptc5fTjZ1AfMlZVZbc9x5b3O63EqXZbABi5o7Qgub9Znu/OyHqqPoFGaw6ce6zOaXPILo+c7/FZsqVCx6QbXB1ez+SQ0/afxd1PSZ8bUFp4NZKi1H9Rn+6p+fQV4vAtTm1qTSOhABxxDgTmO9VLgvlrDaz6g9z/qtBbaYqubcO1xwfdONM6UvV2YnsXL5lWmKeN88zMddN2pnMopuh5A0n7bWjnVc9hrUEA1IkwA+aDZZI3Br7TG6t43Ljr7gxtSBVxpzgVLPnZQch1cboqK0FBh1jEfJczcWagXq4itagGgxO7AmldxXJauTNdPHriZetU7T/AFA0dPE1nMuk58gNrQmlaAdOxNrS+B0pvClaUN0mlB6nZi7DoUh+BP13dRLyNuxzyBnsC9bohwODzgSacoA1AGIDqOy2hfZzGHLvl19qh/q8kLS2BwqXOBANKPkb040Ir2r38CO9IdyTdoWTY4U3UbTbvYTt2HYMlZ0+pSMnV+H0/f8AyTGBkbmt8s8crZL0VzvGuI3rp2h5Nhb3A/Ewhc/geT9XsoPcAAOxXbPJv0dy2VjjhO9vqvZT3grN+EknyNXF2DsTifNw5rfBXw6Kk3DvCz/hHsvFuhaWhuDjQU3tFcOr3KzEYndInfhLcDJ5E3SfmfqtMWZ8DTeRL1/xLTF4PQISElsa00J9xXgtzPS8UDhCTFpafOHeF2Cg9QhCAQhCAQhCAQhCAWO66sB0hL/l++Zn0WxLHdcz+UZOuH7930QRegWh1oaCAQQcCAQayTHLsVil0ewvIEcQoAf7NpzLhsp6KrerZ8vH1eItJVrD/KO9VnxSIM91xaKx0AAvOwGQq2M0G4YlQbHKc1yyj9Z33cKgGIF2yneUvEmrUvGqJeyOxSumn+QPW34gmkD17pSTyXtBFXLgqH4tavXYP/qfqtGZPJjVo20F3PE0x9XZ0VWdcFY/FLT+1Z8I+quFm0XNyrs0Tq4VD5MDurjTaufyqZmmnEzHPH6YpqmJnEZSrppPQac824Z4Dow6CuZJiTS40CtK0ocxQjPp3Jn9htOFHNNM6SOx6+Tiuo4LQHi/zLzRzwQOUKUFOpclu3Ounf3Hpqbm3CxU6kU6PejuRTqX0gU6PeinQV5To969p0e9B53o70U60d6Ar0nuWWcLzvxiH9mfiWp16Ssn4XnfjUX7L+JahEhwOHkP7fiC0xZlwOc13qn4mrTVlUNbH8o9abri2Wige7cHO7gSqloK0ycS196SQmQhwL34bGMABzcTWtNgG0oLm0Kasw5A6lQNE2mQ2/izI4tEZe6MvLg1xA5OOOBI24ZLQWDAdSDpCEIBCEIBCEIBCEIBY5rqfyi/1ofvpT8lsaxjXl35Rk64vjnKCJ1ef5eLqb91aD81a2kmQ09Fvi5U7QT/ACsXsfcTK1xT0kPqjxKCj65ZM9d33cKr8ZU/reeS39o77uNV+IoHDAlo0g0pdiB5E5c6Qf5P2h80mx65t7+QPWHgVRfuDA0ss3OxlAwrd5kfO2V3V6VebKYK1a54J23fndCo/BkB9jlJd+e5tRQi7FUkZmm/pVxNlgDeSATuDzX4ws3bNVymJiI2zz+umrdyiiZznfo9uQmgMgx5tWg1qfdinD4aU8pXlNwp+s3pTBgYAAGu7HA0rQ41dXacq5Jy6ENo6rsC07/OCtvxqIxV7j8s13p3iOJ/CV4t9Oe3tj+jgl/6yCjLBpTjCQWltN7Xio2GrgO5Pb63jKOXcZU0EZGzFwNOnApZoNMaA9FSO9ccYi+mEyQtOkLjqXJHYVq1riOrDal45qn+f8lGW+3sjcXPfdAFDVwDRkbxrl1pWxW5rxeYWuBGBDgQcSDQiozBHYpmkzKRkkugkmgAqTuCyLhYnDrXGQajis/aK1Oa0YUqGk4A1GZyoDSp6FknCnJW2Mqb3khjh6TtxKRjdcp3gbdyHeofjCvWlNYI4XBhNXuoLo2VyruWP6ma2NsNmkdnI9obGOkuJc7dgMabcE0sOnA+1ROJeSZg6R8jmhobiSSdprRRWsVqkm6PjGUcYruY0dGzoJ70ws2k4ycHt677fripBlpByIPaFB3YtHxREuZGxhpiWihpWp8ApVusUJ87wVb0tbWsgk5VC5jmtrvIIrhsH9ZhQWi9DB1lMz3OqcGVJBcdmAIpU9fWg0Q6ehpUvAA2le6O05FOSI3VLcwQQabwDmFh+m55vtX2WzPNQ4PdI7KOPBzQdhNCK76gDM0tmgbaYrXEa4OeGHZzsD2Y19lBqaEIQCEIQCEIQCxTX51NIydcf++Vtaw3hFfTSUvWz4ZfqghtDP8AKxex9xJ9VamurIaY8nZ0E1VM0TLSSPrZ9w76qyWVxhkc6tbxc7I0FbophtoEFa1vk5Df2rvgZ9FX4ypzWw1YP2hPewUUAwoHbHJZj0za5LMKB0x+R6f68VxpF3Jb6/g164j2f1vHiAvbZC5zG3aVDq0O2oI+aC6aj6fs0VkkimkaxzpCea4vukRjAgUA5J84ZK56N1xszY2sbaYqAUAdgR0uxpisPZDIM4yeogpwydw/NydV0rWpMNxn0jDM5jharMKUq0TMbeFa0dtG5SMM0ZADRZ3dIljJ78yVgMttLOfHK31mEeKR/DMW+nWFdRhv8dgl4xxq+4ea2MsqMcakk1Cey3rpusmBphi8iuzziF88xaYj2Pp3hPoNYac20PHVMR801SmluNhmkueW4wPqeaHFtK4ZsNcMe1eW/SLmMrGXud6Lg0e8sFFjceuVpHMtcv8ArE/Mp1HwgW4ZWl56wx3i1NRhrMjGPoXSiuBpRhAcBsxCazW0xSNazyl+gqGgNbj5100A6elZk3hCtgJJlrWuYwx6BQDsSjeEi1beLd1sx99VMQYavabGJQL4ifQ1F4OwOVRgcaLKuEOFsdpaxjWsa2Kga3mjlvJpgNtT2pRvCXJ50MR6gBtr6J6lBaxaf+1SNkLAwtjDCAa3iC43shTnZDckYjgiEbLa4xDGHmhvHGhOFMMB7SmZRo50bjBJMH4Bt+gGfKc7DdsG050GNL0rJyY+o+KTstrI3KNL/o0NGc0f77R4qaNqjjYXOkZQbnBxruAFVmA0kd3vTqbToETWBowqSTjiSaCgzw3qCz6X0+JGAxtcA3EkuIruADchnjWpwyTvR3CDLM+Nk0bBGw08kHClc3EOJvGnSFQfw4+7dqLhzFGjHsGCsegbXDFA+ZxBLPM2uc6t3swPcUGsW+xRP5bQAXgG+AKloHIqdopv37FDT2B7XsoCeW26RtN4UHQVCaN1heREx2DQ1ovbKADCvpdGasli0812BoR8kGoIUVonTbZAA4gHfsP0KlUAhCEAhCEAsb13tgZpCeu9nwD6rZFiPCA0HSU4JA5m79G3egYwTteCQ0YEjEDOg+RXj5m5VOH6zvkU1s9GAgGtTXw+iccYypJaamnNdQYADIg7kEBrS7kCmPlN5P5vpUIzJTGtBFzDLjBSpqaXDmaYqHjyCBVoSrEkCndlsbn45DecAeregI2p9BCXc1pdTHAE0G80yC8is7ACXEmhPRWhpgBUr1szmB1Kgvw4sVukNObs65goHbtHyjJhdnk5tMM8a9KLHx0b2vdA+jHtdgR5pDqdGCYiZwbxbXuxNXOq4XTUEilcyKbU6ZpaXjC++6jQWkE1v4AE44ZdfzQatFwtx/nLLaWnoAd9FDaU4RIpSfJNa3ZeiaT2lw8FRGabnbGeVUkksFAS3DbgKYdKcjT8wc3Bjsr9W4GjabxjhuQPrZPZJah0Vnx2iNjT3tAIVe01oayhnk2hruh7iO4lTDNNuJIdFG7K7nXqO/8AkhttY4C9Z46+cARTOtRhuwzVFHs2irzqY9itFk1Ghe0HjJWn2fopOP7KauMbmUyLKVxxxoRTA0370/jfYyGkvtIrk0lxABNBQ3igrGkNSWxtLm2h+Gwt+hUDHZHE0Ej6/wBdK0+Sz6PPJNqmGYqcR3GM+KjrdqvY2GrLRIXHANa0F1aVxpS72oIiyaiuMYfLbmQg7Ht+rxXuXFg1QE9pZZ47exxkqA7iXht4AkDE1xoUpDo2OoLmNdW7i4EuIdhWod89oT6ysiiN5sMQcMQb0lQWmmAxLSM9mzoQZ1pJrmyOjdnG50fa1xBPeE3a5Wu1atCWRzg43nvcTSp5RJccSMdq9m1EuAF0lKit2lXjCoBFBd7SmBVg9dBwpQ/19EqzRkhJo04Gmwd1c1y2wvNaNcboJNBWgGZNNnSoOYIgXAZdJIPcrDZrBFxTmEPdJeDgAcSAcQK4HAnrKrYT+zznAjAjIoNCboiCWGsJLWuqQ8Ek1OYN7HAnm4Kv2meeyyNa4F4caMc3zjuI3p9q9bwSXg3TSsjcA0088g4ZdHzVy1T0dZ7RO2YzxkDkt5Y4wOdgAwUoyppjg7cghG6WlglYHtc95oXta8DiSaBjACQCQDVxqM6eatO1Q1sZaax3quGLT6TMNvRXuWda/amnR7TaGvfJE59CTi5r3VpfPScLw2kCmIrFajW6aO5JCx0skUZcI2gm+G8h4w/Vx7kH0ChRGrOs0VuhEsRywew85jtrXfXapdAIQhAL5/4VHflSf2PuP5r6AXz7wsn8qz9TP/HCCqOdh2H7oLp85FaE+dtPoNSLzn7X3bUSnP2vBqDrSkpMRqa+V/gKaRHAdSW0gfJH9r/CUhGcAgVBVismmgImgm7caG0ANKDbgDiTUnpJVcBUtoiEua669zMRi27uOdQUD8aZjOb2dpA8V6J43ZXD1XfqknWCX9MD60TT4EJCTRUhzFmd1xlvgSgdiNu6mPT/AFlRcljen3pg7Rrx+Zh9mRzf4VwbPIPzUo9WcHxcgkaDee9DCAQak02GhHdRRhkeMxaR7LHfVJm3Uze4evAfkAgmA8Z1x33Rh1UIXjqXaAtFczQiu7CpoogaTH6SE9Yc3xK7bbScuKd1S/yVEoQTQXhQdJrjn5tEoCXHFwbQYGtanZhUU7BsKiuPd+jPY5p8aLn7TTzJR2A+BQWyCzwAeVlBNTVrXgOxwIc8YnqAOeaUbo6MjkPeKG9yXPw2AkklU021u0vHWx/0XP2xn6Ro68PEILe/RLRQcY4Up5zN52cVU7Vy+ziPlSScjElrmtHVT0R1gHoKqX2+4Q9sjeSa0Dhj0ZpB0dotTuS17hXAnBoHWcO4ILLadco2mkIpXN2WymeZw2CgUPLrA97m3rprXDlUwG4kheQarTRhxc8irSKMxrgaBxNMK9CinxPaRWOTDc00xz2KC+ataIjnj4yQE8oi5Xk8k0qp7SdjaLLLHG0NrE8AAACpYQMAqrq3p50dnDGQySPL3GlLjW1Ipec75AqUgltMhrNI1jf0Ubfieak9iDPv+nJ9wPepvR2q9odEY3NjY0vD77q3wQAOTTIdiusbWtyHbtXrpEGcB0lnmIIo5poRsI3jeCFoWrczZJLO5gAaZowQNhvtqFB616M4yPjGjlsHe3aE14P9MCK1R3zyDIwnoo8EH+ulB9GW6wsmjdFK0PY9pa5pyIOxQ2q2pFmsAdxAcS7C8914hta3RgKCtOuinwar1BVdNaKFkldb7O2h/vUYylh8+QD9I3nVGYBrUqzwyhzQ5pBa4AgjIgioI7F05tRQ4g7FX9UjxXHWQ/3aSkf/AMeQX4f3QXM9hBYUIQgF898Lh/Ks/qs/8dq+hF89cLo/Ks3qs+4agi9VrPDJM5toBc3i3UA9OsQHXgXYJrrFZ42WmVsNeLBNyudC2M41A37lGvGftfC1dPGfteLUHNtFY3ftPk5IR5BOLWPJu/aD+NJxswHUgApzQGT+seBUHI4NFSrPqNbGRy35G32AmrQGuzje0GjsDQkHsQO14pHWi2xyMb9kYI3hpBvNABJfUVpWtG4VVV462tzZC7qJHiQgmFyQoj8LWgc6zE+q6vyK5OsdOfBK3sr40QSrkk5R3/U8Jzvt62/QrtunIT+cA6w4eIQOHtrmE2ksTDmxh9kJQaQjOUjD7Q+q6vA5EHqKBk7RcfoAdWHgufwe0ZF46nv+qeuC5uoGf2Q7JJO8HxC5MEn6SvWxp8KJ6QuHBAxMD/8ACPsEeDk8i0zaWCgIp0PPzaV4VyQgdN1ptAzbX/TPyCk9C6wmV5Y9lDdLgboGDaV84+kFAUT3QbfxgdEL/iiQWZ8q7ikTS8l4ygdhy9JSbSvSUHj1QLVDxNoc0ea6o6jiFfHvVP1pZ5drvSZ4FB9EalaT4+wwvrU3Lp624HwU4s94FrXesL2k8yT3EArQkAoFou6VNPPsYr0mOYge6VTyg4+VpNxGUVla09DpZS6n7sYPagnEIQgFgPDFAW6TeXAgSRsc07xxYZ8TSt+UNpnVOz2p16aNrzSlXAGg3CqD5ldQ1x9LwA8Qu3jPLzvFq3a08ENhdlFd9UuHgVFWngTs55jpG9TyfGqDIzDea716/F9V0LNh2LUYeBMNrS0SAbiGHf0KwaJ4KrNFQvBlcNr8R2N5o7kGHwarWi0kCFhcN9KN/eyPZVWN+rU9iYxk9zlAuaW7gcQ7DMEjFb1ZdGRxijWgLOOF+YNmgrh5N/Vzm7exBSA5Bcm7bU05Oaeogru8g7vIc5JX14XoCRoOYB7E3fYIznGz90JUuXJKBlLoWE/mx2VHgU2dq9DsDh1O+qk3OSZKBrY7AIq0LjWmZrSlcu9OaJOZ2Q9I09xPyVp1p1KNkjEkT+NYx4jnwDeLe5sZaW+k2r2jaReHSUFZK5IXpK5JQcELkhKFc0QcUT3Q4pKT/hO+ONNKJxo91JD6ni4fRBMB6cQvUbxqdQSIJNhwXRKQEoAqSAN5NB3lL2SzSzf2TDT03ghvst5zvcOlA3mcACSQANpNAO1VfWgEmN1HAG8A4igPVXGnTRapo3UhraSTuBOx0ha1o9UGjR49KqXDCImvszInNdyHuJaQRzqDEdSCS4J9HTTQy8RaHwOY5pwAc11QcHtOB66LRbNpqeBwZbWNIODZ4wbrutux3R3Aql8BUgEU9SBizM9DlqkkbXtIcA5pFCCAQR0jagjLTrFHlCDPIcmR4/vu5rB0nuKV0Lo10TXOkIdLK7jJHDK9QANbXzWtAaOpObHo+OIUjY1gONAKJwgEIQgEIQgEIQgEIQgFG6W0O2Ygu2AjvUkhBULVqDC/ONh62tPyUXaOC2A5RtHq1b8JC0NCDK5+Cpvmulb1PJ+Kqjp+DCQc2V/a1h8AFslF4WBBhk/B7aRk9h62OHg4pjNqfa2+Yx3U8jxat/MA3BJusLDsCD52l0HaW5wP7Cw/MJrJZpG86KUew4+FV9Gv0RGfNCbyauRHzQg+bbRJym1qKE1qCNh3hSVq1jmlibC+cvjaQQwuaRVoo2pGLqAClSaUG5bpPqbE7YFH2rg4gdmxh62hBhxeuS9a7aOCWA5RtHVh4KMtHA+zzS8dT3fMlBml5FVeZ+CR45sj+0NPyUfPwZWluTweth+TkFXqu7IeWfUHxFS8motsb5rHdrh4gpzorUe1ucQYw2oHKJqAKnIDEnHoQRBdTPAb9ilNE6JmmI4tlB6bgQPZbm73DpV60HwYNaQ6Wr3Da7Ieq3IeKsGsWrJ+wTx2clsjoyGuGeyoBGIqKjDHFBm8tosVkPlXm0TN8xtCGndXmM7KuTCXhItRNIRHENlGBxHa+tT3KIs+qFpjdy4HPb+o5vu/9KUZo1redY7Z2Bh8EHFme2Z9+0zyuec3YO+LIJ1btB2SQhzpJHlooKmlB7NF1E2AZ2W3D/LBS4nsm2K2jrhP1QK6Gttnsg5F2MPIbUyEXiMhyndPvVxsen5WCrCLpxoeU09P/oqjPt1kAo1lod+q+AEdxUjYdLk0DYbS4ZACJwFN2VAg07QWsHH4Pbddsoatd1bQehTKqGq9gkkc2SRhiZGatYSC57qUBdTANFSaVzpWlFb0AhCEAhCEAhCEAhCEAhCEAhCEAhCEAhCEAhCEAhCEAhCEHl1cmIbgu0IEvsrdwXTYQMgF2hAIQhA0tGi434loB3jDv3pqdAtUqhBFt0Kz0QunaHZ6IUkhBFjQrNwS8ei2DzR3J6hB4AvUIQCEIQf/2Q=="/>
          <p:cNvSpPr>
            <a:spLocks noChangeAspect="1" noChangeArrowheads="1"/>
          </p:cNvSpPr>
          <p:nvPr/>
        </p:nvSpPr>
        <p:spPr bwMode="auto">
          <a:xfrm>
            <a:off x="76200" y="-677863"/>
            <a:ext cx="2105025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959" y="1083319"/>
            <a:ext cx="1905266" cy="142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7"/>
          <a:stretch/>
        </p:blipFill>
        <p:spPr>
          <a:xfrm>
            <a:off x="7143283" y="1157678"/>
            <a:ext cx="1775346" cy="15465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01" y="3189575"/>
            <a:ext cx="3081376" cy="30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397383"/>
            <a:ext cx="8007350" cy="443198"/>
          </a:xfrm>
        </p:spPr>
        <p:txBody>
          <a:bodyPr>
            <a:normAutofit fontScale="90000"/>
          </a:bodyPr>
          <a:lstStyle/>
          <a:p>
            <a:r>
              <a:rPr lang="en-US" dirty="0"/>
              <a:t>Target Markets: </a:t>
            </a:r>
            <a:r>
              <a:rPr lang="en-US" dirty="0" smtClean="0"/>
              <a:t>Manufacturing</a:t>
            </a:r>
            <a:endParaRPr lang="en-US" sz="2400" b="0" dirty="0" smtClean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42285" y="1223199"/>
            <a:ext cx="8364555" cy="520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55000"/>
              <a:buFontTx/>
              <a:buBlip>
                <a:blip r:embed="rId3"/>
              </a:buBlip>
              <a:defRPr/>
            </a:pPr>
            <a:r>
              <a:rPr lang="en-US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Primary Target Applications</a:t>
            </a:r>
            <a:endParaRPr lang="en-US" sz="1800" b="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688975" lvl="1" indent="-322263">
              <a:lnSpc>
                <a:spcPct val="9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Assembly Line, Work-in-Process flow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Osaka" pitchFamily="8" charset="-128"/>
            </a:endParaRPr>
          </a:p>
          <a:p>
            <a:pPr marL="688975" lvl="1" indent="-322263">
              <a:lnSpc>
                <a:spcPct val="9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Shipping / Receiving dock door</a:t>
            </a:r>
          </a:p>
          <a:p>
            <a:pPr marL="688975" lvl="1" indent="-322263">
              <a:lnSpc>
                <a:spcPct val="9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Tool crib asset tracking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Osaka" pitchFamily="8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1200"/>
              </a:spcBef>
              <a:buClr>
                <a:srgbClr val="DED6CC"/>
              </a:buClr>
              <a:buSzPct val="55000"/>
              <a:buBlip>
                <a:blip r:embed="rId3"/>
              </a:buBlip>
              <a:defRPr/>
            </a:pPr>
            <a:endParaRPr lang="en-US" sz="1800" b="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1200"/>
              </a:spcBef>
              <a:buClr>
                <a:srgbClr val="DED6CC"/>
              </a:buClr>
              <a:buSzPct val="55000"/>
              <a:buBlip>
                <a:blip r:embed="rId3"/>
              </a:buBlip>
              <a:defRPr/>
            </a:pPr>
            <a:r>
              <a:rPr lang="en-US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Purchasing Decision</a:t>
            </a:r>
          </a:p>
          <a:p>
            <a:pPr marL="838200" lvl="2" indent="-322263" eaLnBrk="0" hangingPunct="0">
              <a:lnSpc>
                <a:spcPct val="90000"/>
              </a:lnSpc>
              <a:spcBef>
                <a:spcPts val="600"/>
              </a:spcBef>
              <a:buClr>
                <a:srgbClr val="DED6CC"/>
              </a:buClr>
              <a:buBlip>
                <a:blip r:embed="rId4"/>
              </a:buBlip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Economic Buyer – Operations Manager</a:t>
            </a:r>
          </a:p>
          <a:p>
            <a:pPr marL="838200" lvl="2" indent="-322263" eaLnBrk="0" hangingPunct="0">
              <a:lnSpc>
                <a:spcPct val="90000"/>
              </a:lnSpc>
              <a:spcBef>
                <a:spcPts val="600"/>
              </a:spcBef>
              <a:buClr>
                <a:srgbClr val="DED6CC"/>
              </a:buClr>
              <a:buBlip>
                <a:blip r:embed="rId4"/>
              </a:buBlip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Influencer – IT Director</a:t>
            </a:r>
          </a:p>
          <a:p>
            <a:pPr marL="838200" lvl="2" indent="-322263" eaLnBrk="0" hangingPunct="0">
              <a:lnSpc>
                <a:spcPct val="90000"/>
              </a:lnSpc>
              <a:spcBef>
                <a:spcPts val="600"/>
              </a:spcBef>
              <a:buClr>
                <a:srgbClr val="DED6CC"/>
              </a:buClr>
              <a:buBlip>
                <a:blip r:embed="rId4"/>
              </a:buBlip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End User – Assembly &amp; Back room personnel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SzPct val="55000"/>
              <a:buFontTx/>
              <a:buBlip>
                <a:blip r:embed="rId3"/>
              </a:buBlip>
              <a:defRPr/>
            </a:pPr>
            <a:endParaRPr lang="en-US" sz="18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SzPct val="55000"/>
              <a:buBlip>
                <a:blip r:embed="rId3"/>
              </a:buBlip>
              <a:defRPr/>
            </a:pPr>
            <a:r>
              <a:rPr lang="en-US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Needs </a:t>
            </a:r>
          </a:p>
          <a:p>
            <a:pPr marL="688975" lvl="1" indent="-322263">
              <a:lnSpc>
                <a:spcPct val="9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Speed and Accuracy</a:t>
            </a:r>
          </a:p>
          <a:p>
            <a:pPr marL="688975" lvl="1" indent="-322263">
              <a:lnSpc>
                <a:spcPct val="9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Durable &amp; Reliability</a:t>
            </a:r>
          </a:p>
          <a:p>
            <a:pPr marL="688975" lvl="1" indent="-322263">
              <a:lnSpc>
                <a:spcPct val="9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1D &amp; 2D capability</a:t>
            </a:r>
          </a:p>
          <a:p>
            <a:pPr marL="688975" lvl="1" indent="-322263">
              <a:lnSpc>
                <a:spcPct val="9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fr-FR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Adapted</a:t>
            </a:r>
            <a:r>
              <a:rPr lang="fr-F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 </a:t>
            </a:r>
            <a:r>
              <a:rPr lang="fr-FR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operator’s</a:t>
            </a:r>
            <a:r>
              <a:rPr lang="fr-F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 feedback to </a:t>
            </a:r>
            <a:r>
              <a:rPr lang="fr-FR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noisy</a:t>
            </a:r>
            <a:r>
              <a:rPr lang="fr-F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 </a:t>
            </a:r>
            <a:r>
              <a:rPr lang="fr-FR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environment</a:t>
            </a:r>
            <a:endParaRPr lang="fr-FR" sz="14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Osaka" pitchFamily="8" charset="-128"/>
            </a:endParaRPr>
          </a:p>
          <a:p>
            <a:pPr marL="365125" lvl="1" indent="355600">
              <a:lnSpc>
                <a:spcPct val="90000"/>
              </a:lnSpc>
              <a:spcBef>
                <a:spcPts val="600"/>
              </a:spcBef>
              <a:defRPr/>
            </a:pPr>
            <a:r>
              <a:rPr lang="fr-F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(</a:t>
            </a:r>
            <a:r>
              <a:rPr lang="fr-FR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Adjustable</a:t>
            </a:r>
            <a:r>
              <a:rPr lang="fr-F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 </a:t>
            </a:r>
            <a:r>
              <a:rPr lang="fr-FR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vibrator</a:t>
            </a:r>
            <a:r>
              <a:rPr lang="fr-F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saka" pitchFamily="8" charset="-128"/>
              </a:rPr>
              <a:t> &amp; beeper) </a:t>
            </a:r>
            <a:endParaRPr lang="en-US" sz="1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Osaka" pitchFamily="8" charset="-128"/>
            </a:endParaRPr>
          </a:p>
          <a:p>
            <a:pPr marL="688975" lvl="1" indent="-322263">
              <a:lnSpc>
                <a:spcPct val="90000"/>
              </a:lnSpc>
              <a:spcBef>
                <a:spcPts val="600"/>
              </a:spcBef>
              <a:buBlip>
                <a:blip r:embed="rId4"/>
              </a:buBlip>
              <a:defRPr/>
            </a:pPr>
            <a:endParaRPr lang="en-US" sz="1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Osaka" pitchFamily="8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4"/>
          <a:stretch/>
        </p:blipFill>
        <p:spPr>
          <a:xfrm>
            <a:off x="5544738" y="1117082"/>
            <a:ext cx="3334766" cy="221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86" y="3340715"/>
            <a:ext cx="3081376" cy="30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59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58" y="376692"/>
            <a:ext cx="8007350" cy="498598"/>
          </a:xfrm>
        </p:spPr>
        <p:txBody>
          <a:bodyPr>
            <a:normAutofit fontScale="90000"/>
          </a:bodyPr>
          <a:lstStyle/>
          <a:p>
            <a:r>
              <a:rPr lang="en-US" dirty="0"/>
              <a:t>Target Markets: </a:t>
            </a:r>
            <a:r>
              <a:rPr lang="en-US" dirty="0" smtClean="0"/>
              <a:t>Healthcare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939289" y="1275814"/>
            <a:ext cx="4467351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Target applications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Meds </a:t>
            </a:r>
            <a:r>
              <a:rPr lang="en-US" sz="14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dispensing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Admissions</a:t>
            </a:r>
            <a:endParaRPr lang="en-US" sz="1400" b="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Asset tracking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Pharmacy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Specimen tracking</a:t>
            </a:r>
          </a:p>
          <a:p>
            <a:pPr marL="342900" lvl="0" indent="-342900" eaLnBrk="0" hangingPunct="0">
              <a:lnSpc>
                <a:spcPct val="90000"/>
              </a:lnSpc>
              <a:buBlip>
                <a:blip r:embed="rId2"/>
              </a:buBlip>
              <a:defRPr/>
            </a:pPr>
            <a:endParaRPr lang="en-US" sz="1400" b="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18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Purchasing </a:t>
            </a:r>
            <a:r>
              <a:rPr lang="en-US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Decision</a:t>
            </a:r>
          </a:p>
          <a:p>
            <a:pPr marL="800100" lvl="1" indent="-342900" eaLnBrk="0" hangingPunc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Economic </a:t>
            </a:r>
            <a:r>
              <a:rPr lang="en-US" sz="14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Buyer </a:t>
            </a: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 Department IT (</a:t>
            </a:r>
            <a:r>
              <a:rPr lang="en-US" sz="14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Business Ops, Laboratory, </a:t>
            </a: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Pharmacy)</a:t>
            </a:r>
          </a:p>
          <a:p>
            <a:pPr marL="800100" lvl="1" indent="-342900" eaLnBrk="0" hangingPunc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Influencer </a:t>
            </a:r>
            <a:r>
              <a:rPr lang="en-US" sz="14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 ISV and software application </a:t>
            </a: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provider</a:t>
            </a:r>
          </a:p>
          <a:p>
            <a:pPr marL="800100" lvl="1" indent="-342900" eaLnBrk="0" hangingPunc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End </a:t>
            </a:r>
            <a:r>
              <a:rPr lang="en-US" sz="14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User – Admissions staff, </a:t>
            </a: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Nurses, Pharmacist</a:t>
            </a:r>
            <a:endParaRPr lang="en-US" sz="1400" b="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lvl="0" indent="-342900" eaLnBrk="0" hangingPunct="0">
              <a:lnSpc>
                <a:spcPct val="90000"/>
              </a:lnSpc>
              <a:buBlip>
                <a:blip r:embed="rId2"/>
              </a:buBlip>
              <a:defRPr/>
            </a:pPr>
            <a:endParaRPr lang="en-US" sz="1800" b="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Needs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Ensure 5 rights of patient safety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Disinfectant Resistant </a:t>
            </a:r>
            <a:r>
              <a:rPr lang="en-US" sz="14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Housing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Omni-directional 2D reader</a:t>
            </a:r>
            <a:endParaRPr lang="en-US" sz="1400" b="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Durable and Reliable</a:t>
            </a:r>
          </a:p>
          <a:p>
            <a:pPr marL="742950" lvl="1" indent="-285750" eaLnBrk="0" hangingPunct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1400" b="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Silent</a:t>
            </a:r>
            <a:r>
              <a:rPr lang="fr-FR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mode (No </a:t>
            </a:r>
            <a:r>
              <a:rPr lang="fr-FR" sz="1400" b="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beep</a:t>
            </a:r>
            <a:r>
              <a:rPr lang="fr-FR" sz="1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, No LED)</a:t>
            </a:r>
            <a:endParaRPr lang="en-US" sz="1400" b="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/>
          <a:stretch/>
        </p:blipFill>
        <p:spPr>
          <a:xfrm>
            <a:off x="284319" y="1268843"/>
            <a:ext cx="2338601" cy="1896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7"/>
          <a:stretch/>
        </p:blipFill>
        <p:spPr>
          <a:xfrm>
            <a:off x="284319" y="3490798"/>
            <a:ext cx="2407799" cy="2148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42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59" y="3642486"/>
            <a:ext cx="2871669" cy="28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Launch</a:t>
            </a:r>
            <a:r>
              <a:rPr lang="fr-FR" dirty="0" smtClean="0"/>
              <a:t> Schedule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Availability</a:t>
            </a:r>
            <a:r>
              <a:rPr lang="fr-FR" dirty="0" smtClean="0"/>
              <a:t> Schedule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120005"/>
              </p:ext>
            </p:extLst>
          </p:nvPr>
        </p:nvGraphicFramePr>
        <p:xfrm>
          <a:off x="457200" y="1472883"/>
          <a:ext cx="8229600" cy="315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636"/>
                <a:gridCol w="552796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Timing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</a:tr>
              <a:tr h="6575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June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Public announcement; public site goes live</a:t>
                      </a:r>
                    </a:p>
                    <a:p>
                      <a:r>
                        <a:rPr lang="en-US" sz="1800" dirty="0" smtClean="0"/>
                        <a:t>Preliminary PP &amp; Pre-recorded WebEx sales training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Mid July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BDU’s Distribution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End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July - </a:t>
                      </a:r>
                      <a:r>
                        <a:rPr lang="fr-FR" sz="1800" dirty="0" err="1" smtClean="0">
                          <a:solidFill>
                            <a:schemeClr val="tx1"/>
                          </a:solidFill>
                        </a:rPr>
                        <a:t>Beg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 August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Production </a:t>
                      </a:r>
                      <a:r>
                        <a:rPr lang="fr-FR" sz="1800" dirty="0" err="1" smtClean="0">
                          <a:solidFill>
                            <a:schemeClr val="tx1"/>
                          </a:solidFill>
                        </a:rPr>
                        <a:t>start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Beg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August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Q3 Intermec Price Guide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End Aug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Distributors stocked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Co-</a:t>
                      </a:r>
                      <a:r>
                        <a:rPr lang="en-US" sz="1800" dirty="0" err="1" smtClean="0"/>
                        <a:t>brandable</a:t>
                      </a:r>
                      <a:r>
                        <a:rPr lang="en-US" sz="1800" dirty="0" smtClean="0"/>
                        <a:t> materials on IN Partner Concierge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Awareness and Demand generation activities begin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4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Transition Plan</a:t>
            </a:r>
            <a:endParaRPr lang="en-US" dirty="0"/>
          </a:p>
        </p:txBody>
      </p:sp>
      <p:pic>
        <p:nvPicPr>
          <p:cNvPr id="5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2" b="92647" l="19608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82" y="3439232"/>
            <a:ext cx="725743" cy="725743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142263"/>
              </p:ext>
            </p:extLst>
          </p:nvPr>
        </p:nvGraphicFramePr>
        <p:xfrm>
          <a:off x="539551" y="1052736"/>
          <a:ext cx="8181255" cy="398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24"/>
                <a:gridCol w="2989554"/>
                <a:gridCol w="3257077"/>
              </a:tblGrid>
              <a:tr h="422268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SR30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SR31</a:t>
                      </a:r>
                      <a:endParaRPr lang="en-US" dirty="0"/>
                    </a:p>
                  </a:txBody>
                  <a:tcPr/>
                </a:tc>
              </a:tr>
              <a:tr h="88200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6938" indent="0" algn="ctr"/>
                      <a:r>
                        <a:rPr lang="fr-FR" dirty="0" smtClean="0"/>
                        <a:t>SR30AV</a:t>
                      </a:r>
                    </a:p>
                    <a:p>
                      <a:pPr marL="896938" indent="0" algn="ctr"/>
                      <a:r>
                        <a:rPr lang="fr-FR" dirty="0" smtClean="0"/>
                        <a:t>(EV12)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6938" indent="0" algn="ctr"/>
                      <a:r>
                        <a:rPr lang="fr-FR" dirty="0" smtClean="0"/>
                        <a:t>SR31T1D</a:t>
                      </a:r>
                    </a:p>
                    <a:p>
                      <a:pPr marL="896938" indent="0" algn="ctr"/>
                      <a:r>
                        <a:rPr lang="fr-FR" dirty="0" smtClean="0"/>
                        <a:t>(EV14+)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65960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2D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6938" indent="0" algn="ctr"/>
                      <a:endParaRPr lang="fr-FR" dirty="0" smtClean="0"/>
                    </a:p>
                    <a:p>
                      <a:pPr marL="896938" indent="0" algn="ctr"/>
                      <a:endParaRPr lang="fr-FR" dirty="0" smtClean="0"/>
                    </a:p>
                    <a:p>
                      <a:pPr marL="896938" indent="0" algn="ctr"/>
                      <a:r>
                        <a:rPr lang="fr-FR" dirty="0" smtClean="0"/>
                        <a:t>SR30AA</a:t>
                      </a:r>
                    </a:p>
                    <a:p>
                      <a:pPr marL="896938" indent="0" algn="ctr"/>
                      <a:r>
                        <a:rPr lang="fr-FR" dirty="0" smtClean="0"/>
                        <a:t>(EA15)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6938" indent="0" algn="ctr"/>
                      <a:r>
                        <a:rPr lang="fr-FR" dirty="0" smtClean="0"/>
                        <a:t>SR31T2D</a:t>
                      </a:r>
                    </a:p>
                    <a:p>
                      <a:pPr marL="896938" indent="0" algn="ctr"/>
                      <a:r>
                        <a:rPr lang="fr-FR" dirty="0" smtClean="0"/>
                        <a:t>(EA31)</a:t>
                      </a:r>
                      <a:endParaRPr lang="en-US" dirty="0" smtClean="0"/>
                    </a:p>
                    <a:p>
                      <a:pPr algn="ctr"/>
                      <a:endParaRPr lang="fr-FR" dirty="0" smtClean="0"/>
                    </a:p>
                    <a:p>
                      <a:pPr marL="896938" indent="0" algn="ctr"/>
                      <a:endParaRPr lang="fr-FR" dirty="0" smtClean="0"/>
                    </a:p>
                    <a:p>
                      <a:pPr marL="896938" indent="0" algn="ctr"/>
                      <a:r>
                        <a:rPr lang="fr-FR" dirty="0" smtClean="0"/>
                        <a:t>SR31THP</a:t>
                      </a:r>
                    </a:p>
                    <a:p>
                      <a:pPr marL="896938" indent="0" algn="ctr"/>
                      <a:r>
                        <a:rPr lang="fr-FR" dirty="0" smtClean="0"/>
                        <a:t>(EA30)</a:t>
                      </a:r>
                      <a:endParaRPr lang="en-US" dirty="0"/>
                    </a:p>
                  </a:txBody>
                  <a:tcPr/>
                </a:tc>
              </a:tr>
              <a:tr h="78054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HC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6938" indent="0" algn="ctr"/>
                      <a:r>
                        <a:rPr lang="fr-FR" dirty="0" smtClean="0"/>
                        <a:t>SR31T2D-H</a:t>
                      </a:r>
                    </a:p>
                    <a:p>
                      <a:pPr marL="896938" indent="0" algn="ctr"/>
                      <a:r>
                        <a:rPr lang="fr-FR" dirty="0" smtClean="0"/>
                        <a:t>(EA31)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92" b="93345" l="12266" r="81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74" y="1388935"/>
            <a:ext cx="1093733" cy="1092366"/>
          </a:xfrm>
          <a:prstGeom prst="rect">
            <a:avLst/>
          </a:prstGeom>
        </p:spPr>
      </p:pic>
      <p:pic>
        <p:nvPicPr>
          <p:cNvPr id="8" name="Content Placeholder 11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19608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40" y="2372721"/>
            <a:ext cx="924509" cy="924509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19608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40" y="3296579"/>
            <a:ext cx="924509" cy="924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88000" l="32250" r="7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21" y="4149879"/>
            <a:ext cx="948321" cy="948321"/>
          </a:xfrm>
          <a:prstGeom prst="rect">
            <a:avLst/>
          </a:prstGeom>
        </p:spPr>
      </p:pic>
      <p:pic>
        <p:nvPicPr>
          <p:cNvPr id="11" name="Content Placeholder 11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19608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62" y="1456791"/>
            <a:ext cx="924509" cy="924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92" b="93345" l="12266" r="81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31" y="2674024"/>
            <a:ext cx="1093733" cy="1092366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5184120" y="1685217"/>
            <a:ext cx="755702" cy="40807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170266" y="2570646"/>
            <a:ext cx="755702" cy="40807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192937" y="3492600"/>
            <a:ext cx="755702" cy="40807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9220" y="5093435"/>
            <a:ext cx="816158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Objectives 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Must not stall or delay existing run rate for the SR30 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</a:rPr>
              <a:t>line</a:t>
            </a:r>
          </a:p>
          <a:p>
            <a:pPr indent="271463"/>
            <a:r>
              <a:rPr lang="fr-FR" sz="1600" b="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</a:t>
            </a:r>
            <a:r>
              <a:rPr lang="fr-FR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</a:t>
            </a:r>
            <a:r>
              <a:rPr lang="fr-FR" sz="16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year</a:t>
            </a:r>
            <a:r>
              <a:rPr lang="fr-FR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transition </a:t>
            </a:r>
            <a:r>
              <a:rPr lang="fr-FR" sz="16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period</a:t>
            </a:r>
            <a:r>
              <a:rPr lang="fr-FR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16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fr-FR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SR31T </a:t>
            </a:r>
            <a:r>
              <a:rPr lang="fr-FR" sz="16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product</a:t>
            </a:r>
            <a:r>
              <a:rPr lang="fr-FR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16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availability</a:t>
            </a:r>
            <a:endParaRPr lang="fr-FR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0" dirty="0" err="1">
                <a:solidFill>
                  <a:schemeClr val="tx1"/>
                </a:solidFill>
                <a:latin typeface="+mn-lt"/>
              </a:rPr>
              <a:t>October</a:t>
            </a:r>
            <a:r>
              <a:rPr lang="fr-FR" sz="1600" b="0" dirty="0">
                <a:solidFill>
                  <a:schemeClr val="tx1"/>
                </a:solidFill>
                <a:latin typeface="+mn-lt"/>
              </a:rPr>
              <a:t> : First EOB </a:t>
            </a: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notice</a:t>
            </a:r>
            <a:endParaRPr lang="en-US" sz="16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78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SR30 vs SR31T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084715"/>
              </p:ext>
            </p:extLst>
          </p:nvPr>
        </p:nvGraphicFramePr>
        <p:xfrm>
          <a:off x="228596" y="891540"/>
          <a:ext cx="8732524" cy="578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788"/>
                <a:gridCol w="2874136"/>
                <a:gridCol w="1668780"/>
                <a:gridCol w="1988820"/>
              </a:tblGrid>
              <a:tr h="102870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 smtClean="0"/>
                    </a:p>
                    <a:p>
                      <a:pPr marL="628650" indent="0" algn="l"/>
                      <a:r>
                        <a:rPr lang="fr-FR" dirty="0" smtClean="0"/>
                        <a:t>SR30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fr-FR" dirty="0" smtClean="0"/>
                    </a:p>
                    <a:p>
                      <a:pPr marL="1074738" indent="0" algn="l"/>
                      <a:r>
                        <a:rPr lang="fr-FR" dirty="0" smtClean="0"/>
                        <a:t>SR31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2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1D Scan </a:t>
                      </a:r>
                      <a:r>
                        <a:rPr lang="fr-FR" sz="1400" dirty="0" err="1" smtClean="0"/>
                        <a:t>Engine</a:t>
                      </a:r>
                      <a:endParaRPr lang="fr-FR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Reading Range 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fr-FR" sz="1400" dirty="0" smtClean="0"/>
                        <a:t>EV12</a:t>
                      </a:r>
                    </a:p>
                    <a:p>
                      <a:pPr marL="4763" indent="0" algn="ctr"/>
                      <a:r>
                        <a:rPr lang="fr-FR" sz="1400" dirty="0" smtClean="0"/>
                        <a:t>5 - 84</a:t>
                      </a:r>
                      <a:r>
                        <a:rPr lang="fr-FR" sz="1400" baseline="0" dirty="0" smtClean="0"/>
                        <a:t> cm</a:t>
                      </a:r>
                    </a:p>
                    <a:p>
                      <a:pPr marL="4763" indent="0" algn="ctr"/>
                      <a:r>
                        <a:rPr lang="fr-FR" sz="1400" baseline="0" dirty="0" smtClean="0"/>
                        <a:t>(2 - 33.1 in)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fr-FR" sz="1400" dirty="0" smtClean="0"/>
                        <a:t>EV14+</a:t>
                      </a:r>
                    </a:p>
                    <a:p>
                      <a:pPr marL="0" indent="0" algn="ctr"/>
                      <a:r>
                        <a:rPr lang="fr-FR" sz="1400" dirty="0" smtClean="0"/>
                        <a:t>3.5 – 86 cm </a:t>
                      </a:r>
                    </a:p>
                    <a:p>
                      <a:pPr marL="0" indent="0" algn="ctr"/>
                      <a:r>
                        <a:rPr lang="fr-FR" sz="1400" dirty="0" smtClean="0"/>
                        <a:t>(1.4 – 33.4 in)</a:t>
                      </a:r>
                    </a:p>
                    <a:p>
                      <a:pPr marL="0" indent="0"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687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2D Scan </a:t>
                      </a:r>
                      <a:r>
                        <a:rPr lang="fr-FR" sz="1400" dirty="0" err="1" smtClean="0"/>
                        <a:t>Engine</a:t>
                      </a:r>
                      <a:endParaRPr lang="fr-FR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Motion </a:t>
                      </a:r>
                      <a:r>
                        <a:rPr lang="fr-FR" sz="1400" dirty="0" err="1" smtClean="0"/>
                        <a:t>Tolerance</a:t>
                      </a:r>
                      <a:r>
                        <a:rPr lang="fr-FR" sz="14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Reading Range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Aimer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fr-FR" sz="1400" dirty="0" smtClean="0"/>
                        <a:t>EA15</a:t>
                      </a:r>
                    </a:p>
                    <a:p>
                      <a:pPr marL="4763" indent="0" algn="ctr"/>
                      <a:r>
                        <a:rPr lang="fr-FR" sz="1400" dirty="0" err="1" smtClean="0"/>
                        <a:t>Below</a:t>
                      </a:r>
                      <a:r>
                        <a:rPr lang="fr-FR" sz="1400" dirty="0" smtClean="0"/>
                        <a:t> 10 in/s</a:t>
                      </a:r>
                    </a:p>
                    <a:p>
                      <a:pPr marL="4763" indent="0" algn="ctr"/>
                      <a:endParaRPr lang="fr-FR" sz="1400" dirty="0" smtClean="0"/>
                    </a:p>
                    <a:p>
                      <a:pPr marL="4763" indent="0" algn="ctr"/>
                      <a:r>
                        <a:rPr lang="fr-FR" sz="1400" dirty="0" smtClean="0"/>
                        <a:t>0 – 83 cm</a:t>
                      </a:r>
                    </a:p>
                    <a:p>
                      <a:pPr marL="4763" indent="0" algn="ctr"/>
                      <a:r>
                        <a:rPr lang="fr-FR" sz="1400" dirty="0" smtClean="0"/>
                        <a:t>(0 – 32.4 in) </a:t>
                      </a:r>
                    </a:p>
                    <a:p>
                      <a:pPr marL="4763" indent="0" algn="ctr"/>
                      <a:endParaRPr lang="fr-FR" sz="1400" dirty="0" smtClean="0"/>
                    </a:p>
                    <a:p>
                      <a:pPr marL="4763" indent="0" algn="ctr"/>
                      <a:r>
                        <a:rPr lang="fr-FR" sz="1400" dirty="0" smtClean="0"/>
                        <a:t>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fr-FR" sz="1400" dirty="0" smtClean="0"/>
                        <a:t>EA31</a:t>
                      </a:r>
                    </a:p>
                    <a:p>
                      <a:pPr marL="0" indent="0" algn="ctr"/>
                      <a:r>
                        <a:rPr lang="fr-FR" sz="1400" dirty="0" smtClean="0"/>
                        <a:t>400 in/s</a:t>
                      </a:r>
                    </a:p>
                    <a:p>
                      <a:pPr marL="0" indent="0" algn="ctr"/>
                      <a:endParaRPr lang="fr-FR" sz="1400" dirty="0" smtClean="0"/>
                    </a:p>
                    <a:p>
                      <a:pPr marL="0" indent="0" algn="ctr"/>
                      <a:r>
                        <a:rPr lang="fr-FR" sz="1400" dirty="0" smtClean="0"/>
                        <a:t>3 – 116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cm</a:t>
                      </a:r>
                    </a:p>
                    <a:p>
                      <a:pPr marL="0" indent="0" algn="ctr"/>
                      <a:r>
                        <a:rPr lang="fr-FR" sz="1400" dirty="0" smtClean="0"/>
                        <a:t>( 1.2 – 45.7 in)</a:t>
                      </a:r>
                    </a:p>
                    <a:p>
                      <a:pPr marL="0" indent="0" algn="ctr"/>
                      <a:endParaRPr lang="fr-FR" sz="1400" dirty="0" smtClean="0"/>
                    </a:p>
                    <a:p>
                      <a:pPr marL="0" indent="0" algn="ctr"/>
                      <a:r>
                        <a:rPr lang="fr-FR" sz="1400" dirty="0" smtClean="0"/>
                        <a:t>LED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fr-FR" sz="1400" dirty="0" smtClean="0"/>
                        <a:t>EA30</a:t>
                      </a:r>
                    </a:p>
                    <a:p>
                      <a:pPr marL="0" indent="0" algn="ctr"/>
                      <a:r>
                        <a:rPr lang="fr-FR" sz="1400" dirty="0" smtClean="0"/>
                        <a:t>500in/s</a:t>
                      </a:r>
                    </a:p>
                    <a:p>
                      <a:pPr marL="0" indent="0" algn="ctr"/>
                      <a:endParaRPr lang="fr-FR" sz="1400" dirty="0" smtClean="0"/>
                    </a:p>
                    <a:p>
                      <a:pPr marL="0" indent="0" algn="ctr"/>
                      <a:r>
                        <a:rPr lang="fr-FR" sz="1400" dirty="0" smtClean="0"/>
                        <a:t>3 – 124 cm</a:t>
                      </a:r>
                    </a:p>
                    <a:p>
                      <a:pPr marL="0" indent="0" algn="ctr"/>
                      <a:r>
                        <a:rPr lang="fr-FR" sz="1400" dirty="0" smtClean="0"/>
                        <a:t>( 1.2 – 48.8 in)</a:t>
                      </a:r>
                    </a:p>
                    <a:p>
                      <a:pPr marL="0" indent="0" algn="ctr"/>
                      <a:endParaRPr lang="fr-FR" sz="1400" dirty="0" smtClean="0"/>
                    </a:p>
                    <a:p>
                      <a:pPr marL="0" indent="0" algn="ctr"/>
                      <a:r>
                        <a:rPr lang="fr-FR" sz="1400" dirty="0" smtClean="0"/>
                        <a:t>Laser</a:t>
                      </a:r>
                      <a:endParaRPr lang="fr-FR" sz="1400" dirty="0" smtClean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Healthcare</a:t>
                      </a:r>
                      <a:r>
                        <a:rPr lang="fr-FR" sz="1400" baseline="0" dirty="0" smtClean="0"/>
                        <a:t>  version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Image Capture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USB 1.1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USB 2.0</a:t>
                      </a:r>
                      <a:r>
                        <a:rPr lang="fr-FR" sz="1400" baseline="0" dirty="0" smtClean="0"/>
                        <a:t> Full Speed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Drop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Specs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26 drops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from</a:t>
                      </a:r>
                      <a:r>
                        <a:rPr lang="fr-FR" sz="1400" baseline="0" dirty="0" smtClean="0"/>
                        <a:t> 1,5m (5 </a:t>
                      </a:r>
                      <a:r>
                        <a:rPr lang="fr-FR" sz="1400" baseline="0" dirty="0" err="1" smtClean="0"/>
                        <a:t>ft</a:t>
                      </a:r>
                      <a:r>
                        <a:rPr lang="fr-FR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26 drops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from</a:t>
                      </a:r>
                      <a:r>
                        <a:rPr lang="fr-FR" sz="1400" baseline="0" dirty="0" smtClean="0"/>
                        <a:t> 1,83m (6 </a:t>
                      </a:r>
                      <a:r>
                        <a:rPr lang="fr-FR" sz="1400" baseline="0" dirty="0" err="1" smtClean="0"/>
                        <a:t>ft</a:t>
                      </a:r>
                      <a:r>
                        <a:rPr lang="fr-FR" sz="1400" baseline="0" dirty="0" smtClean="0"/>
                        <a:t>) 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IP Rating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IP30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IP53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Storage </a:t>
                      </a:r>
                      <a:r>
                        <a:rPr lang="fr-FR" sz="1400" baseline="0" dirty="0" err="1" smtClean="0"/>
                        <a:t>temperature</a:t>
                      </a:r>
                      <a:r>
                        <a:rPr lang="fr-FR" sz="1400" baseline="0" dirty="0" smtClean="0"/>
                        <a:t> 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-20°C to +70°C </a:t>
                      </a:r>
                    </a:p>
                    <a:p>
                      <a:pPr marL="4763" indent="0"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(-4°F to +158°F) </a:t>
                      </a:r>
                      <a:r>
                        <a:rPr lang="fr-FR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-20° C to 60° C </a:t>
                      </a:r>
                    </a:p>
                    <a:p>
                      <a:pPr marL="0" indent="0"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(-4° F to 140° F)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570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User interface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fr-FR" sz="1400" baseline="0" dirty="0" err="1" smtClean="0"/>
                        <a:t>Beep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fr-FR" sz="1400" dirty="0" err="1" smtClean="0"/>
                        <a:t>Beep</a:t>
                      </a:r>
                      <a:r>
                        <a:rPr lang="fr-FR" sz="1400" dirty="0" smtClean="0"/>
                        <a:t>, LED, </a:t>
                      </a:r>
                      <a:r>
                        <a:rPr lang="fr-FR" sz="1400" dirty="0" err="1" smtClean="0"/>
                        <a:t>Vibrator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92" b="93345" l="12266" r="81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64" y="841036"/>
            <a:ext cx="1093733" cy="1092366"/>
          </a:xfrm>
          <a:prstGeom prst="rect">
            <a:avLst/>
          </a:prstGeom>
        </p:spPr>
      </p:pic>
      <p:pic>
        <p:nvPicPr>
          <p:cNvPr id="7" name="Content Placeholder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2" b="92647" l="19608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20" y="853992"/>
            <a:ext cx="1253353" cy="12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Pricing</a:t>
            </a:r>
            <a:r>
              <a:rPr lang="fr-FR" dirty="0" smtClean="0"/>
              <a:t> &amp; </a:t>
            </a:r>
            <a:r>
              <a:rPr lang="fr-FR" dirty="0" err="1" smtClean="0"/>
              <a:t>Competition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 bwMode="auto">
          <a:xfrm>
            <a:off x="1865302" y="196484"/>
            <a:ext cx="7278698" cy="5120632"/>
          </a:xfrm>
          <a:prstGeom prst="ellipse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+mj-lt"/>
              <a:ea typeface="ＭＳ Ｐゴシック" pitchFamily="8" charset="-128"/>
              <a:cs typeface="+mn-cs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74026" y="3629928"/>
            <a:ext cx="3264407" cy="260605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+mj-lt"/>
              <a:ea typeface="ＭＳ Ｐゴシック" pitchFamily="8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3215" y="3804479"/>
            <a:ext cx="1699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Value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Scanners</a:t>
            </a:r>
            <a:endParaRPr lang="en-US" sz="16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505785" y="4941716"/>
            <a:ext cx="1342894" cy="797280"/>
            <a:chOff x="1323094" y="4768494"/>
            <a:chExt cx="1342894" cy="797280"/>
          </a:xfrm>
        </p:grpSpPr>
        <p:pic>
          <p:nvPicPr>
            <p:cNvPr id="28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83" t="29604" r="12700" b="24330"/>
            <a:stretch>
              <a:fillRect/>
            </a:stretch>
          </p:blipFill>
          <p:spPr bwMode="auto">
            <a:xfrm>
              <a:off x="1323094" y="4768494"/>
              <a:ext cx="1342894" cy="7972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 bwMode="auto">
            <a:xfrm>
              <a:off x="1496630" y="5167134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SzPct val="65000"/>
                <a:defRPr/>
              </a:pPr>
              <a:r>
                <a:rPr lang="en-US" sz="1400" dirty="0" smtClean="0">
                  <a:solidFill>
                    <a:schemeClr val="tx2"/>
                  </a:solidFill>
                  <a:latin typeface="+mj-lt"/>
                </a:rPr>
                <a:t>SG10</a:t>
              </a:r>
              <a:endParaRPr lang="en-US" sz="1050" i="1" dirty="0">
                <a:solidFill>
                  <a:schemeClr val="tx2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642655" y="3675591"/>
            <a:ext cx="1260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SzPct val="65000"/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SG20 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Family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465296" y="2340588"/>
            <a:ext cx="1226250" cy="1603722"/>
            <a:chOff x="3471286" y="3140778"/>
            <a:chExt cx="2731313" cy="246853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125" r="92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476" t="-12020" b="-1"/>
            <a:stretch/>
          </p:blipFill>
          <p:spPr>
            <a:xfrm rot="1422445">
              <a:off x="3471286" y="3381671"/>
              <a:ext cx="2731313" cy="22276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9250" r="90000">
                          <a14:foregroundMark x1="9250" y1="24250" x2="9250" y2="24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54221">
              <a:off x="3698515" y="3028279"/>
              <a:ext cx="1507472" cy="17324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132654" y="2360789"/>
            <a:ext cx="5842433" cy="3788551"/>
            <a:chOff x="132654" y="2360789"/>
            <a:chExt cx="5842433" cy="3788551"/>
          </a:xfrm>
        </p:grpSpPr>
        <p:sp>
          <p:nvSpPr>
            <p:cNvPr id="38" name="TextBox 37"/>
            <p:cNvSpPr txBox="1"/>
            <p:nvPr/>
          </p:nvSpPr>
          <p:spPr>
            <a:xfrm>
              <a:off x="4174285" y="5841563"/>
              <a:ext cx="1800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2"/>
                  </a:solidFill>
                  <a:latin typeface="Arial" pitchFamily="34" charset="0"/>
                </a:rPr>
                <a:t>Price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flipV="1">
              <a:off x="132654" y="2360789"/>
              <a:ext cx="400110" cy="124187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2"/>
                  </a:solidFill>
                  <a:latin typeface="Arial" pitchFamily="34" charset="0"/>
                </a:rPr>
                <a:t>Performance</a:t>
              </a:r>
            </a:p>
          </p:txBody>
        </p:sp>
      </p:grpSp>
      <p:pic>
        <p:nvPicPr>
          <p:cNvPr id="3074" name="Picture 7" descr="Description: http://www.adc.datalogic.com/upload/prod_overview/PPGryphonGD4100-190x190-LF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62" y="3326592"/>
            <a:ext cx="1096460" cy="109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6046519" y="2072504"/>
            <a:ext cx="1555591" cy="1115419"/>
            <a:chOff x="7275429" y="1827301"/>
            <a:chExt cx="1555591" cy="1115419"/>
          </a:xfrm>
        </p:grpSpPr>
        <p:pic>
          <p:nvPicPr>
            <p:cNvPr id="3075" name="Picture 1" descr="Description: DS420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612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676" y="1964729"/>
              <a:ext cx="880344" cy="8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2" descr="Description: Symbol LS4208 General Purpose Bar Code Scann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082" b="100000" l="11224" r="918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429" y="1827301"/>
              <a:ext cx="1115419" cy="111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7435827" y="2165343"/>
            <a:ext cx="1230645" cy="1239073"/>
            <a:chOff x="5107915" y="1652613"/>
            <a:chExt cx="1368750" cy="1239073"/>
          </a:xfrm>
        </p:grpSpPr>
        <p:pic>
          <p:nvPicPr>
            <p:cNvPr id="3079" name="Picture 7" descr="https://encrypted-tbn3.gstatic.com/images?q=tbn:ANd9GcQaAwUPVriT-bwQ9BvgXNeGJgA5w0xskMERf16HkhnN5uc3r_JV6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93" b="94536" l="16364" r="829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7" r="17370"/>
            <a:stretch/>
          </p:blipFill>
          <p:spPr bwMode="auto">
            <a:xfrm rot="882166">
              <a:off x="5216931" y="1660216"/>
              <a:ext cx="1259734" cy="123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https://encrypted-tbn1.gstatic.com/images?q=tbn:ANd9GcTZ1q2uhmFhS3JG-sfrKiQdAwJKVtJPfmvjhr4EcvmLnhA2zHqwL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988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915" y="1652613"/>
              <a:ext cx="683885" cy="102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47"/>
          <p:cNvSpPr txBox="1"/>
          <p:nvPr/>
        </p:nvSpPr>
        <p:spPr>
          <a:xfrm>
            <a:off x="6219748" y="2966084"/>
            <a:ext cx="131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tx2"/>
                </a:solidFill>
                <a:latin typeface="Arial" pitchFamily="34" charset="0"/>
              </a:rPr>
              <a:t>Motorola 2208 &amp; 4208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78979" y="31597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0" dirty="0" smtClean="0">
                <a:solidFill>
                  <a:schemeClr val="tx2"/>
                </a:solidFill>
                <a:latin typeface="Arial" pitchFamily="34" charset="0"/>
              </a:rPr>
              <a:t>HON </a:t>
            </a:r>
          </a:p>
          <a:p>
            <a:pPr algn="ctr">
              <a:spcBef>
                <a:spcPts val="0"/>
              </a:spcBef>
            </a:pPr>
            <a:r>
              <a:rPr lang="en-US" sz="1400" b="0" dirty="0" smtClean="0">
                <a:solidFill>
                  <a:schemeClr val="tx2"/>
                </a:solidFill>
                <a:latin typeface="Arial" pitchFamily="34" charset="0"/>
              </a:rPr>
              <a:t>Xenon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76213" y="3895060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0" dirty="0" err="1" smtClean="0">
                <a:solidFill>
                  <a:schemeClr val="tx2"/>
                </a:solidFill>
                <a:latin typeface="Arial" pitchFamily="34" charset="0"/>
              </a:rPr>
              <a:t>DataLogic</a:t>
            </a:r>
            <a:endParaRPr lang="en-US" sz="1400" b="0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400" b="0" dirty="0" err="1" smtClean="0">
                <a:solidFill>
                  <a:schemeClr val="tx2"/>
                </a:solidFill>
                <a:latin typeface="Arial" pitchFamily="34" charset="0"/>
              </a:rPr>
              <a:t>Gryphon</a:t>
            </a:r>
            <a:endParaRPr lang="en-US" sz="1400" b="0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800" y="219600"/>
            <a:ext cx="8229600" cy="6068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Competitive Positioning</a:t>
            </a:r>
            <a:br>
              <a:rPr lang="en-US" dirty="0" smtClean="0"/>
            </a:br>
            <a:r>
              <a:rPr lang="en-US" sz="2700" b="1" i="1" dirty="0" smtClean="0"/>
              <a:t>General Duty Category</a:t>
            </a:r>
            <a:endParaRPr lang="en-US" b="1" i="1" dirty="0"/>
          </a:p>
        </p:txBody>
      </p:sp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87" y="3159816"/>
            <a:ext cx="752925" cy="7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64" y="3371698"/>
            <a:ext cx="725332" cy="72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13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340" b="96117" l="0" r="91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75" y="3469876"/>
            <a:ext cx="458489" cy="79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1"/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4227" b="64948" l="212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8" t="21077" b="33611"/>
          <a:stretch/>
        </p:blipFill>
        <p:spPr bwMode="auto">
          <a:xfrm>
            <a:off x="3450540" y="2758957"/>
            <a:ext cx="1023332" cy="44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6364" b="74545" l="16818" r="86818"/>
                    </a14:imgEffect>
                  </a14:imgLayer>
                </a14:imgProps>
              </a:ext>
            </a:extLst>
          </a:blip>
          <a:srcRect l="22437" t="31917" r="11686" b="27987"/>
          <a:stretch/>
        </p:blipFill>
        <p:spPr>
          <a:xfrm>
            <a:off x="2100601" y="4259087"/>
            <a:ext cx="1096070" cy="667121"/>
          </a:xfrm>
          <a:prstGeom prst="rect">
            <a:avLst/>
          </a:prstGeom>
        </p:spPr>
      </p:pic>
      <p:pic>
        <p:nvPicPr>
          <p:cNvPr id="64" name="Picture 42"/>
          <p:cNvPicPr>
            <a:picLocks noChangeAspect="1" noChangeArrowheads="1"/>
          </p:cNvPicPr>
          <p:nvPr/>
        </p:nvPicPr>
        <p:blipFill rotWithShape="1">
          <a:blip r:embed="rId27" cstate="screen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667" b="76444" l="9778" r="6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9523" r="36897" b="28120"/>
          <a:stretch/>
        </p:blipFill>
        <p:spPr bwMode="auto">
          <a:xfrm>
            <a:off x="887390" y="4413305"/>
            <a:ext cx="632852" cy="75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4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062" b="943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58" y="4202837"/>
            <a:ext cx="914288" cy="68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474026" y="6137910"/>
            <a:ext cx="7702546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7928" y="868082"/>
            <a:ext cx="0" cy="526982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6090352" y="825092"/>
            <a:ext cx="2407523" cy="133682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 descr="C:\Users\ethompso\AppData\Local\Microsoft\Windows\Temporary Internet Files\Content.IE5\XKIG88OH\SR31_13_PRO1b.jpg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3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87" y="887172"/>
            <a:ext cx="1120034" cy="149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ethompso\AppData\Local\Microsoft\Windows\Temporary Internet Files\Content.Outlook\RDIE95HS\SR31_Healthcare_13_PRO1v2.png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734" y="947001"/>
            <a:ext cx="756753" cy="127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 bwMode="auto">
          <a:xfrm>
            <a:off x="7730474" y="1547347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SzPct val="65000"/>
              <a:defRPr/>
            </a:pPr>
            <a:r>
              <a:rPr lang="fr-FR" sz="1400" dirty="0" smtClean="0">
                <a:solidFill>
                  <a:srgbClr val="C00000"/>
                </a:solidFill>
                <a:latin typeface="+mj-lt"/>
              </a:rPr>
              <a:t>SR31T</a:t>
            </a:r>
            <a:endParaRPr lang="en-US" sz="1400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56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SR31T Line Up </a:t>
            </a:r>
          </a:p>
          <a:p>
            <a:pPr lvl="1"/>
            <a:r>
              <a:rPr lang="fr-FR" sz="2000" dirty="0" smtClean="0"/>
              <a:t>Product Line </a:t>
            </a:r>
            <a:r>
              <a:rPr lang="fr-FR" sz="2000" dirty="0" err="1" smtClean="0"/>
              <a:t>Positioning</a:t>
            </a:r>
            <a:endParaRPr lang="fr-FR" sz="2000" dirty="0" smtClean="0"/>
          </a:p>
          <a:p>
            <a:pPr lvl="1"/>
            <a:r>
              <a:rPr lang="fr-FR" sz="2000" dirty="0" smtClean="0"/>
              <a:t>Product </a:t>
            </a:r>
            <a:r>
              <a:rPr lang="fr-FR" sz="2000" dirty="0" err="1"/>
              <a:t>O</a:t>
            </a:r>
            <a:r>
              <a:rPr lang="fr-FR" sz="2000" dirty="0" err="1" smtClean="0"/>
              <a:t>verview</a:t>
            </a:r>
            <a:r>
              <a:rPr lang="fr-FR" sz="2000" dirty="0" smtClean="0"/>
              <a:t> &amp; Value Proposition</a:t>
            </a:r>
          </a:p>
          <a:p>
            <a:pPr lvl="1"/>
            <a:r>
              <a:rPr lang="fr-FR" sz="2000" dirty="0" smtClean="0"/>
              <a:t>Model </a:t>
            </a:r>
            <a:r>
              <a:rPr lang="fr-FR" sz="2000" dirty="0" err="1" smtClean="0"/>
              <a:t>Number</a:t>
            </a:r>
            <a:r>
              <a:rPr lang="fr-FR" sz="2000" dirty="0" smtClean="0"/>
              <a:t> </a:t>
            </a:r>
            <a:r>
              <a:rPr lang="fr-FR" sz="2000" dirty="0" err="1" smtClean="0"/>
              <a:t>Configurator</a:t>
            </a:r>
            <a:r>
              <a:rPr lang="fr-FR" sz="2000" dirty="0" smtClean="0"/>
              <a:t> </a:t>
            </a:r>
          </a:p>
          <a:p>
            <a:pPr lvl="1"/>
            <a:r>
              <a:rPr lang="fr-FR" sz="2000" dirty="0" smtClean="0"/>
              <a:t>SR31T </a:t>
            </a:r>
            <a:r>
              <a:rPr lang="fr-FR" sz="2000" dirty="0" err="1" smtClean="0"/>
              <a:t>Family</a:t>
            </a:r>
            <a:endParaRPr lang="fr-FR" sz="2000" dirty="0"/>
          </a:p>
          <a:p>
            <a:r>
              <a:rPr lang="en-US" sz="2400" dirty="0"/>
              <a:t>Target Markets &amp;</a:t>
            </a:r>
            <a:r>
              <a:rPr lang="en-US" sz="2400" dirty="0" smtClean="0"/>
              <a:t> Applications</a:t>
            </a:r>
          </a:p>
          <a:p>
            <a:r>
              <a:rPr lang="fr-FR" sz="2400" dirty="0" err="1" smtClean="0"/>
              <a:t>Launch</a:t>
            </a:r>
            <a:r>
              <a:rPr lang="fr-FR" sz="2400" dirty="0" smtClean="0"/>
              <a:t> Schedule</a:t>
            </a:r>
          </a:p>
          <a:p>
            <a:pPr lvl="1"/>
            <a:r>
              <a:rPr lang="fr-FR" sz="2000" dirty="0" smtClean="0"/>
              <a:t> </a:t>
            </a:r>
            <a:r>
              <a:rPr lang="fr-FR" sz="2000" dirty="0" err="1" smtClean="0"/>
              <a:t>Availability</a:t>
            </a:r>
            <a:endParaRPr lang="fr-FR" sz="2000" dirty="0" smtClean="0"/>
          </a:p>
          <a:p>
            <a:pPr lvl="1"/>
            <a:r>
              <a:rPr lang="fr-FR" sz="2000" dirty="0" smtClean="0"/>
              <a:t>Transition Plan</a:t>
            </a:r>
          </a:p>
          <a:p>
            <a:pPr lvl="1"/>
            <a:r>
              <a:rPr lang="fr-FR" sz="2000" dirty="0" smtClean="0"/>
              <a:t>SR30 vs SR31T</a:t>
            </a:r>
            <a:endParaRPr lang="fr-FR" sz="2000" dirty="0"/>
          </a:p>
          <a:p>
            <a:r>
              <a:rPr lang="en-US" sz="2400" dirty="0"/>
              <a:t>Pricing </a:t>
            </a:r>
            <a:r>
              <a:rPr lang="en-US" sz="2400" dirty="0" smtClean="0"/>
              <a:t>&amp; Competition</a:t>
            </a:r>
          </a:p>
          <a:p>
            <a:r>
              <a:rPr lang="fr-FR" sz="2400" dirty="0" smtClean="0"/>
              <a:t>Marketing </a:t>
            </a:r>
            <a:r>
              <a:rPr lang="fr-FR" sz="2400" dirty="0" err="1" smtClean="0"/>
              <a:t>Collaterals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4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$ US </a:t>
            </a:r>
            <a:r>
              <a:rPr lang="fr-FR" dirty="0" err="1" smtClean="0"/>
              <a:t>Pricing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2"/>
          <a:stretch/>
        </p:blipFill>
        <p:spPr bwMode="auto">
          <a:xfrm>
            <a:off x="3070583" y="920868"/>
            <a:ext cx="580892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685" y="1783458"/>
            <a:ext cx="2803657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 err="1" smtClean="0">
                <a:latin typeface="+mn-lt"/>
              </a:rPr>
              <a:t>Strategy</a:t>
            </a:r>
            <a:r>
              <a:rPr lang="fr-FR" sz="1400" b="0" dirty="0" smtClean="0">
                <a:latin typeface="+mn-lt"/>
              </a:rPr>
              <a:t> :</a:t>
            </a:r>
          </a:p>
          <a:p>
            <a:endParaRPr lang="fr-FR" sz="1400" b="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0" dirty="0" smtClean="0">
                <a:latin typeface="+mn-lt"/>
              </a:rPr>
              <a:t>Be in line vs. key </a:t>
            </a:r>
            <a:r>
              <a:rPr lang="fr-FR" sz="1400" b="0" dirty="0" err="1" smtClean="0">
                <a:latin typeface="+mn-lt"/>
              </a:rPr>
              <a:t>competition</a:t>
            </a:r>
            <a:endParaRPr lang="en-US" sz="1400" b="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919" y="2551289"/>
            <a:ext cx="2923221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400" b="0" dirty="0">
                <a:latin typeface="+mn-lt"/>
              </a:rPr>
              <a:t>Mix n’ Match Policy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1400" b="0" dirty="0">
                <a:latin typeface="+mn-lt"/>
              </a:rPr>
              <a:t>$ 20 for the USB kit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1400" b="0" dirty="0">
                <a:latin typeface="+mn-lt"/>
              </a:rPr>
              <a:t>$ 55 for the USB + </a:t>
            </a:r>
            <a:r>
              <a:rPr lang="fr-FR" sz="1400" b="0" dirty="0" err="1">
                <a:latin typeface="+mn-lt"/>
              </a:rPr>
              <a:t>Adj</a:t>
            </a:r>
            <a:r>
              <a:rPr lang="fr-FR" sz="1400" b="0" dirty="0">
                <a:latin typeface="+mn-lt"/>
              </a:rPr>
              <a:t> Stand </a:t>
            </a:r>
            <a:r>
              <a:rPr lang="fr-FR" sz="1400" b="0" dirty="0" smtClean="0">
                <a:latin typeface="+mn-lt"/>
              </a:rPr>
              <a:t>kit</a:t>
            </a:r>
            <a:endParaRPr lang="fr-FR" sz="1400" b="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736" y="3534959"/>
            <a:ext cx="292322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400" b="0" dirty="0" smtClean="0">
                <a:latin typeface="+mn-lt"/>
              </a:rPr>
              <a:t>2D </a:t>
            </a:r>
            <a:r>
              <a:rPr lang="fr-FR" sz="1400" b="0" dirty="0">
                <a:latin typeface="+mn-lt"/>
              </a:rPr>
              <a:t>segment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1400" b="0" dirty="0" err="1">
                <a:latin typeface="+mn-lt"/>
              </a:rPr>
              <a:t>Apply</a:t>
            </a:r>
            <a:r>
              <a:rPr lang="fr-FR" sz="1400" b="0" dirty="0">
                <a:latin typeface="+mn-lt"/>
              </a:rPr>
              <a:t> $50 premium </a:t>
            </a:r>
            <a:r>
              <a:rPr lang="fr-FR" sz="1400" b="0" dirty="0" err="1">
                <a:latin typeface="+mn-lt"/>
              </a:rPr>
              <a:t>between</a:t>
            </a:r>
            <a:r>
              <a:rPr lang="fr-FR" sz="1400" b="0" dirty="0">
                <a:latin typeface="+mn-lt"/>
              </a:rPr>
              <a:t> 2D and HP version </a:t>
            </a:r>
          </a:p>
          <a:p>
            <a:r>
              <a:rPr lang="fr-FR" sz="1400" b="0" dirty="0">
                <a:latin typeface="+mn-lt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82499" y="846387"/>
            <a:ext cx="597004" cy="53730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72342" y="5214347"/>
            <a:ext cx="5310157" cy="2115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81159" y="5578343"/>
            <a:ext cx="5310157" cy="2115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974862" y="5934782"/>
            <a:ext cx="5310157" cy="2115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952191" y="2541689"/>
            <a:ext cx="5310157" cy="2115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967305" y="3116021"/>
            <a:ext cx="5310157" cy="2115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719360"/>
              </p:ext>
            </p:extLst>
          </p:nvPr>
        </p:nvGraphicFramePr>
        <p:xfrm>
          <a:off x="357395" y="865612"/>
          <a:ext cx="8424936" cy="5776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032"/>
                <a:gridCol w="1701726"/>
                <a:gridCol w="1701726"/>
                <a:gridCol w="1701726"/>
                <a:gridCol w="1701726"/>
              </a:tblGrid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632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Hyperion 1300G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SR31T1D-S001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GD4130-BK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LS4208</a:t>
                      </a:r>
                    </a:p>
                  </a:txBody>
                  <a:tcPr marL="0" marR="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Engine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EV14+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19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Scan pattern 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Single line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617nm Highly Visible LED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Dual LED Array 630 - 670 nm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650 nm laser diode</a:t>
                      </a:r>
                    </a:p>
                  </a:txBody>
                  <a:tcPr marL="0" marR="0" marT="0" marB="0" anchor="ctr"/>
                </a:tc>
              </a:tr>
              <a:tr h="145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tolerance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in/s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in/s</a:t>
                      </a:r>
                    </a:p>
                  </a:txBody>
                  <a:tcPr marL="0" marR="0" marT="0" marB="0" anchor="ctr"/>
                </a:tc>
              </a:tr>
              <a:tr h="191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Scan rate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 to 270 scans/s max 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scans/s max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 scans/s max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scans/s max</a:t>
                      </a:r>
                    </a:p>
                  </a:txBody>
                  <a:tcPr marL="0" marR="0" marT="0" marB="0" anchor="ctr"/>
                </a:tc>
              </a:tr>
              <a:tr h="290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 contrast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 minimum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reflectance difference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down to 25%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 minimum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reflectance difference</a:t>
                      </a:r>
                    </a:p>
                  </a:txBody>
                  <a:tcPr marL="0" marR="0" marT="0" marB="0" anchor="ctr"/>
                </a:tc>
              </a:tr>
              <a:tr h="243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Reading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 (DOF)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2052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 39 - 5 mils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2.0˝ - 8˝ (6”)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5 - 20 cm (15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1.38” – 9.45” (8.07”)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 – 24 cm (20.5 cm)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2.3”  - 7.0” (4.7”) 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6.0 - 18.0 cm  (12cm)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1.5” - 5.5” (4.0”)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3.81 - 13.97 cm (10.16 cm)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 39 - 10 mils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1.0˝ - 15˝ (14”)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3 - 38 cm (35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1.38” – 12.2”(10.83”)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31.0 cm (27.5 cm)</a:t>
                      </a:r>
                    </a:p>
                  </a:txBody>
                  <a:tcPr marL="0" marR="0" marT="0" marB="0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0.8” - 17.7”(16.9”) 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- 45.0 cm (43.0 cm)</a:t>
                      </a:r>
                    </a:p>
                  </a:txBody>
                  <a:tcPr marL="0" marR="0" marT="0" marB="0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0.0” - 14.0” (14.0”)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0.00 - 35.56 cm (35.56 cm)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UPC – 13 mil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0.5˝ - 18˝ (17.5”)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- 46 cm (45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1.26” – 12.40” (11.14”)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 – 31.5 cm (28.3 cm) </a:t>
                      </a:r>
                    </a:p>
                  </a:txBody>
                  <a:tcPr marL="0" marR="0" marT="0" marB="0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1.2” - 23.4”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- 60.0 cm  (57.0 cm)</a:t>
                      </a:r>
                    </a:p>
                  </a:txBody>
                  <a:tcPr marL="0" marR="0" marT="0" marB="0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0.0 - 19.0” ( 19.0”)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0.00 - 48.25 cm (48.25 cm)</a:t>
                      </a:r>
                    </a:p>
                  </a:txBody>
                  <a:tcPr marL="0" marR="0" marT="0" marB="0"/>
                </a:tc>
              </a:tr>
              <a:tr h="183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temperature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0° 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+122°F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0°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+122°F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55°C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+131°F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0° 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+122°F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</a:tr>
              <a:tr h="406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Storage temperature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-40° to 60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- 40°F to +140F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-20° to 70°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-20° to 70°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- 40°F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</a:tr>
              <a:tr h="120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Humidity</a:t>
                      </a:r>
                    </a:p>
                  </a:txBody>
                  <a:tcPr marL="0" marR="0" marT="0" marB="0" anchor="b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0-95% non condensing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5-95% non condensing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0-90%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5-95% non condensing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drops to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1,5m  concrete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drops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1,83m concrete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drops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1,8m concrete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Multiple drops to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1,8m  concrete</a:t>
                      </a:r>
                    </a:p>
                  </a:txBody>
                  <a:tcPr marL="0" marR="0" marT="0" marB="0" anchor="ctr"/>
                </a:tc>
              </a:tr>
              <a:tr h="21321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Tumble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test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 2000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</a:tr>
              <a:tr h="213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sealing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IP41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IP53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IP43</a:t>
                      </a: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Light levels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0-70 000 lux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0-100 000 lux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0-100 000 lux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4844-86111 lux</a:t>
                      </a: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Scanner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$265</a:t>
                      </a:r>
                    </a:p>
                  </a:txBody>
                  <a:tcPr marL="0" marR="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USB Kit </a:t>
                      </a:r>
                    </a:p>
                  </a:txBody>
                  <a:tcPr marL="0" marR="0" marT="0" marB="0" anchor="b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$240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$239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$292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</a:tr>
              <a:tr h="120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USB + Stand kit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275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9" b="93585" l="1961" r="96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1813" y="872708"/>
            <a:ext cx="707560" cy="7353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32" b="96335" l="3829" r="950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8126" y="964729"/>
            <a:ext cx="441111" cy="5692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" b="97688" l="9577" r="8957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1762" y="942753"/>
            <a:ext cx="407134" cy="595218"/>
          </a:xfrm>
          <a:prstGeom prst="rect">
            <a:avLst/>
          </a:prstGeom>
        </p:spPr>
      </p:pic>
      <p:pic>
        <p:nvPicPr>
          <p:cNvPr id="8" name="Content Placeholder 11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19608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03" y="872708"/>
            <a:ext cx="924509" cy="92450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42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" charset="0"/>
                <a:cs typeface="Arial" charset="0"/>
              </a:rPr>
              <a:t>1D </a:t>
            </a:r>
            <a:r>
              <a:rPr lang="fr-FR" dirty="0" err="1" smtClean="0">
                <a:latin typeface="Arial" charset="0"/>
                <a:cs typeface="Arial" charset="0"/>
              </a:rPr>
              <a:t>Competitive</a:t>
            </a:r>
            <a:r>
              <a:rPr lang="fr-FR" dirty="0" smtClean="0">
                <a:latin typeface="Arial" charset="0"/>
                <a:cs typeface="Arial" charset="0"/>
              </a:rPr>
              <a:t> </a:t>
            </a:r>
            <a:r>
              <a:rPr lang="fr-FR" dirty="0" err="1" smtClean="0">
                <a:latin typeface="Arial" charset="0"/>
                <a:cs typeface="Arial" charset="0"/>
              </a:rPr>
              <a:t>landscape</a:t>
            </a:r>
            <a:r>
              <a:rPr lang="fr-FR" dirty="0" smtClean="0">
                <a:latin typeface="Arial" charset="0"/>
                <a:cs typeface="Arial" charset="0"/>
              </a:rPr>
              <a:t> (US) 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484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/>
              <a:t>2</a:t>
            </a:r>
            <a:r>
              <a:rPr lang="fr-FR" sz="2800" dirty="0" smtClean="0"/>
              <a:t>D </a:t>
            </a:r>
            <a:r>
              <a:rPr lang="fr-FR" sz="2800" dirty="0" err="1"/>
              <a:t>C</a:t>
            </a:r>
            <a:r>
              <a:rPr lang="fr-FR" sz="2800" dirty="0" err="1" smtClean="0"/>
              <a:t>ompetitive</a:t>
            </a:r>
            <a:r>
              <a:rPr lang="fr-FR" sz="2800" dirty="0" smtClean="0"/>
              <a:t> </a:t>
            </a:r>
            <a:r>
              <a:rPr lang="fr-FR" sz="2800" dirty="0" err="1" smtClean="0"/>
              <a:t>Landscape</a:t>
            </a:r>
            <a:r>
              <a:rPr lang="fr-FR" sz="2800" dirty="0" smtClean="0"/>
              <a:t> (US)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48901"/>
              </p:ext>
            </p:extLst>
          </p:nvPr>
        </p:nvGraphicFramePr>
        <p:xfrm>
          <a:off x="107503" y="523578"/>
          <a:ext cx="8928994" cy="620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527"/>
                <a:gridCol w="1285829"/>
                <a:gridCol w="1183061"/>
                <a:gridCol w="1296144"/>
                <a:gridCol w="1080120"/>
                <a:gridCol w="1368152"/>
                <a:gridCol w="1440161"/>
              </a:tblGrid>
              <a:tr h="579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DS4208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SR31T2D-S001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DS6707 -SR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GD4430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SR31THP-S001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Xenon 1900 SR</a:t>
                      </a:r>
                    </a:p>
                  </a:txBody>
                  <a:tcPr marL="0" marR="0" marT="0" marB="0" anchor="ctr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Engine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EA31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EA30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63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Scan pattern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Aiming pattern: 617 nm LED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Illumination: 625 nm LEDs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Aiming: 650 nm laser diode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Illumination: 630 nm LED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Laser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LED</a:t>
                      </a:r>
                    </a:p>
                  </a:txBody>
                  <a:tcPr marL="0" marR="0" marT="0" marB="0" anchor="ctr"/>
                </a:tc>
              </a:tr>
              <a:tr h="2488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tolerance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Up to 25 inch /s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Up 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400’’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 10.16m/s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in. (12.7 cm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/s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Up 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500’’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 12.7m/s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240 in/s</a:t>
                      </a:r>
                    </a:p>
                  </a:txBody>
                  <a:tcPr marL="0" marR="0" marT="0" marB="0" anchor="ctr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 contrast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25%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mininum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Down 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25%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minimum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25%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minimum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Down 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20%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mininum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</a:tr>
              <a:tr h="127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Reading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(DOF)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960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 39 – 5 mil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0.2” - 6.86”  (6.84”)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0.5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17.3cm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(16.8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1.18”– 9.06” (7.87”)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– 23 cm (20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 ”- 6.5 ” (5.4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2.8-16.5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cm (13.7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1.6” -7.5”(5.9”)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4.0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- 19cm (15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1.18''– 10.24”(9.06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 – 26 cm (23 cm)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1.1˝ - 5.3˝(4.2˝)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2.79 -13.46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cm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(10.67 cm)</a:t>
                      </a:r>
                    </a:p>
                  </a:txBody>
                  <a:tcPr marL="0" marR="0" marT="0" marB="0">
                    <a:solidFill>
                      <a:srgbClr val="DFE9F1"/>
                    </a:solidFill>
                  </a:tcPr>
                </a:tc>
              </a:tr>
              <a:tr h="36047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UPC – 13 mil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0.3 ” - 15.2 ”(14.9”)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0.8  - 38.6 cm (37.8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1.57” – 15.75” (14.17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 – 40 cm (36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0.5 ”- 9.7 ”(9.2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1.3 - 24.6 cm (23.3 cm)</a:t>
                      </a:r>
                    </a:p>
                  </a:txBody>
                  <a:tcPr marL="0" marR="0" marT="0" marB="0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0.6” - 15.7” (15.1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1.5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- 40cm (38.5 cm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1.57 – 18.11” (16.54”)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 – 46 cm (42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0.4 – 17.3'' (16.9˝)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1.02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– 43.94 cm (42.92 cm)</a:t>
                      </a:r>
                    </a:p>
                  </a:txBody>
                  <a:tcPr marL="0" marR="0" marT="0" marB="0">
                    <a:solidFill>
                      <a:srgbClr val="F0F5F8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Datamatrix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– 10 mil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0.4 ” -  7.2 ” (6.8” 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1.0 - 18.3 cm (17.3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1.57” – 7.09” (5.51”)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 – 18 cm (14 cm)</a:t>
                      </a:r>
                    </a:p>
                  </a:txBody>
                  <a:tcPr marL="0" marR="0" marT="0" marB="0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1.1” -  7.5 ” (6.4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2.8 - 19.1 cm (16.3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0.8” - 6.3” (5.5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2.0 - 16cm (14 cm)</a:t>
                      </a:r>
                    </a:p>
                  </a:txBody>
                  <a:tcPr marL="0" marR="0" marT="0" marB="0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1.97” – 8.27”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(6.3”)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– 21 cm (16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0.5˝ - 7.5˝ (7.0˝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1.27 - 19.05 cm (17.78 cm)</a:t>
                      </a:r>
                    </a:p>
                  </a:txBody>
                  <a:tcPr marL="0" marR="0" marT="0" marB="0">
                    <a:solidFill>
                      <a:srgbClr val="DFE9F1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temperature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0° to 40°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  <a:p>
                      <a:pPr algn="ctr" fontAlgn="ctr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+104°F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0° 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+122°F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0° 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+122°F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0° to 55°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+131°F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0° 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+104°F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0° 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+104°F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266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Storage temperature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-40°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- 40°F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-40°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- 40°F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-40°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- 40°F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Withstands multiple 6 ft. (1.83 m) drops to concrete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 drops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 1,83m concrete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Withstands multiple 6 ft. (1.83 m) drops to concrete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 drops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 1,83m concrete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 drops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 1,83m concrete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 drops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 1,8 m concrete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</a:tr>
              <a:tr h="21269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Tumble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test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Over 2000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Over 2000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126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sealing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IP43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IP53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IP41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IP52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IP53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IP43</a:t>
                      </a:r>
                    </a:p>
                  </a:txBody>
                  <a:tcPr marL="0" marR="0" marT="0" marB="0" anchor="ctr"/>
                </a:tc>
              </a:tr>
              <a:tr h="650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Light levels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1600 - 86 000 lux</a:t>
                      </a: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0-100 000 lux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Immune to normal artificial indoor and natural outdoor (direct sunlight) lighting.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0-100 000 lux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0-100 000 lux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0-100 000 lux</a:t>
                      </a:r>
                    </a:p>
                  </a:txBody>
                  <a:tcPr marL="0" marR="0" marT="0" marB="0" anchor="ctr"/>
                </a:tc>
              </a:tr>
              <a:tr h="210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Scanner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$308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$370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$389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$420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$449</a:t>
                      </a:r>
                    </a:p>
                  </a:txBody>
                  <a:tcPr marL="0" marR="0" marT="0" marB="0" anchor="ctr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USB Kit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$390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$440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$467</a:t>
                      </a:r>
                    </a:p>
                  </a:txBody>
                  <a:tcPr marL="0" marR="0" marT="0" marB="0" anchor="ctr"/>
                </a:tc>
              </a:tr>
              <a:tr h="221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USB + Stand kit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425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475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$582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" b="95244" l="3670" r="8967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0392" y="622363"/>
            <a:ext cx="248841" cy="4320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6" b="83270" l="57143" r="95617"/>
                    </a14:imgEffect>
                  </a14:imgLayer>
                </a14:imgProps>
              </a:ext>
            </a:extLst>
          </a:blip>
          <a:srcRect l="56716"/>
          <a:stretch/>
        </p:blipFill>
        <p:spPr>
          <a:xfrm>
            <a:off x="4316463" y="544592"/>
            <a:ext cx="288032" cy="5682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92169" l="9483" r="951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8787" y="588840"/>
            <a:ext cx="297611" cy="4258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45" b="95957" l="3165" r="8955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9464" y="544592"/>
            <a:ext cx="316094" cy="470139"/>
          </a:xfrm>
          <a:prstGeom prst="rect">
            <a:avLst/>
          </a:prstGeom>
        </p:spPr>
      </p:pic>
      <p:pic>
        <p:nvPicPr>
          <p:cNvPr id="30" name="Content Placeholder 11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902" b="92647" l="19608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2" y="559583"/>
            <a:ext cx="557608" cy="557608"/>
          </a:xfrm>
          <a:prstGeom prst="rect">
            <a:avLst/>
          </a:prstGeom>
        </p:spPr>
      </p:pic>
      <p:pic>
        <p:nvPicPr>
          <p:cNvPr id="31" name="Content Placeholder 11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902" b="92647" l="19608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10" y="580103"/>
            <a:ext cx="546378" cy="54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420796"/>
              </p:ext>
            </p:extLst>
          </p:nvPr>
        </p:nvGraphicFramePr>
        <p:xfrm>
          <a:off x="251520" y="768619"/>
          <a:ext cx="8712966" cy="583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1"/>
                <a:gridCol w="1452161"/>
                <a:gridCol w="1452161"/>
                <a:gridCol w="1452161"/>
                <a:gridCol w="1452161"/>
                <a:gridCol w="1452161"/>
              </a:tblGrid>
              <a:tr h="83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07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DS4208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DS6707 -SR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SR31T2D-H001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GD4430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Xenon 1900 HD</a:t>
                      </a: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Scan pattern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Aiming pattern: 617 nm LED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Illumination: 625 nm LEDs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Aiming: 650 nm laser diode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Illumination: 630 nm LED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LED</a:t>
                      </a: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tolerance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 to 25 inch /s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in. (12.7 cm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)/s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 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400’’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 10.16m/s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 in/s</a:t>
                      </a: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 contrast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mininum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Down 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mininum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</a:tr>
              <a:tr h="217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Reading distance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5895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 39 – 5 mil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0.2” - 6.86”  (6.84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0.5 - 17.3 cm (16.8 cm)</a:t>
                      </a:r>
                    </a:p>
                  </a:txBody>
                  <a:tcPr marL="0" marR="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 ”- 6.5 ” (5.4”)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2.8 - 16.5 cm (13.7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0.79”– 7.87” (7.08”)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– 20 cm (18 cm)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1.6” -7.5”(5.9”)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4.0 - 19cm (15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0˝ - 4.1˝(4.1˝)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0 - 10.41 cm (10.41 cm)</a:t>
                      </a:r>
                    </a:p>
                  </a:txBody>
                  <a:tcPr marL="0" marR="0" marT="0" marB="0">
                    <a:solidFill>
                      <a:srgbClr val="F0F5F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UPC – 13 mil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0.3 ” - 15.2 ”(14.9”)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- 38.6 cm (37.8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 ”- 9.7 ”(9.2”)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1.3 - 24.6 cm (23.3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1.18” – 14.96” (13.78”)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– 38 cm (35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0.6” - 15.7” (15.1”)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1.5 - 40cm (38.5 cm) </a:t>
                      </a:r>
                    </a:p>
                  </a:txBody>
                  <a:tcPr marL="0" marR="0" marT="0" marB="0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 – 6.6'' (6.2˝)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 – 16.76 cm (15.74 cm)</a:t>
                      </a:r>
                    </a:p>
                  </a:txBody>
                  <a:tcPr marL="0" marR="0" marT="0" marB="0">
                    <a:solidFill>
                      <a:srgbClr val="DFE9F1"/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Datamatrix – 10 mil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 ” -  7.2 ” (6.8” 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- 18.3 cm (17.3 cm)</a:t>
                      </a:r>
                    </a:p>
                  </a:txBody>
                  <a:tcPr marL="0" marR="0" marT="0" marB="0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1.1” -  7.5 ” (6.4”)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2.8 - 19.1 cm (16.3 cm)</a:t>
                      </a:r>
                    </a:p>
                  </a:txBody>
                  <a:tcPr marL="0" marR="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1.18” – 6.69” (5.51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”)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– 17 cm (14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0.8” - 6.3” (5.5 ”)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2.0 - 16cm (14 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0˝ - 5˝ (5˝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0 - 12.7 cm (12.7 cm)</a:t>
                      </a:r>
                    </a:p>
                  </a:txBody>
                  <a:tcPr marL="0" marR="0" marT="0" marB="0">
                    <a:solidFill>
                      <a:srgbClr val="F0F5F8"/>
                    </a:solidFill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temperature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0° to 40°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  <a:p>
                      <a:pPr algn="ctr" fontAlgn="ctr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+104°F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0° 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+122°F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0°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+122°F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0° to 55°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+131°F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0° to 50°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+32°F to +122°F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3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Storage temperature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-40°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- 40°F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- 40°F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-20° to 70°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-20° to 70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- 4°F to +158°F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-40° to 70°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</a:tr>
              <a:tr h="294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Humidity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5-95% non condensing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5-95% non condensing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5-95% non condensing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5-90% non condensing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5-95% non condensing</a:t>
                      </a: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Withstands multiple 6 ft. (1.83 m) drops to concrete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Withstands multiple 6 ft. (1.83 m) drops to concrete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drops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1,83m concrete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drops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1,5 m concrete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drops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1,8 m concrete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Tumble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F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 2000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sealing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IP41</a:t>
                      </a:r>
                    </a:p>
                  </a:txBody>
                  <a:tcPr marL="0" marR="0" marT="0" marB="0" anchor="ctr">
                    <a:solidFill>
                      <a:srgbClr val="F0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IP53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IP41</a:t>
                      </a:r>
                    </a:p>
                  </a:txBody>
                  <a:tcPr marL="0" marR="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Light levels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1600 - 86 000 lux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Immune to normal artificial indoor and natural outdoor (direct sunlight) lighting.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0-100 000 lux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0-100 000 lux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0-100 000 lux</a:t>
                      </a:r>
                    </a:p>
                  </a:txBody>
                  <a:tcPr marL="0" marR="0" marT="0" marB="0" anchor="ctr"/>
                </a:tc>
              </a:tr>
              <a:tr h="18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Scanner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$485</a:t>
                      </a:r>
                    </a:p>
                  </a:txBody>
                  <a:tcPr marL="0" marR="0" marT="0" marB="0" anchor="ctr"/>
                </a:tc>
              </a:tr>
              <a:tr h="256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USB Kit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$465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$504</a:t>
                      </a:r>
                    </a:p>
                  </a:txBody>
                  <a:tcPr marL="0" marR="0" marT="0" marB="0" anchor="ctr"/>
                </a:tc>
              </a:tr>
              <a:tr h="18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USB + Stand kit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$500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dirty="0" smtClean="0"/>
              <a:t>HC </a:t>
            </a:r>
            <a:r>
              <a:rPr lang="fr-FR" dirty="0" err="1"/>
              <a:t>C</a:t>
            </a:r>
            <a:r>
              <a:rPr lang="fr-FR" dirty="0" err="1" smtClean="0"/>
              <a:t>ompetitive</a:t>
            </a:r>
            <a:r>
              <a:rPr lang="fr-FR" dirty="0" smtClean="0"/>
              <a:t> </a:t>
            </a:r>
            <a:r>
              <a:rPr lang="fr-FR" dirty="0" err="1" smtClean="0"/>
              <a:t>Landscape</a:t>
            </a:r>
            <a:r>
              <a:rPr lang="fr-FR" dirty="0" smtClean="0"/>
              <a:t> (US)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8000" l="32250" r="7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06760"/>
            <a:ext cx="948321" cy="948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160" b="94867" l="4221" r="46104"/>
                    </a14:imgEffect>
                  </a14:imgLayer>
                </a14:imgProps>
              </a:ext>
            </a:extLst>
          </a:blip>
          <a:srcRect r="54197"/>
          <a:stretch/>
        </p:blipFill>
        <p:spPr>
          <a:xfrm>
            <a:off x="3605891" y="696611"/>
            <a:ext cx="432048" cy="805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53" b="96846" l="4323" r="899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7744" y="840666"/>
            <a:ext cx="365532" cy="567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57" b="96966" l="3696" r="986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0896" y="806760"/>
            <a:ext cx="397220" cy="683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4" b="94612" l="0" r="971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208" y="764221"/>
            <a:ext cx="858141" cy="8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Marketing </a:t>
            </a:r>
            <a:r>
              <a:rPr lang="fr-FR" dirty="0" err="1" smtClean="0"/>
              <a:t>Collaterals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6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Where</a:t>
            </a:r>
            <a:r>
              <a:rPr lang="fr-FR" dirty="0" smtClean="0"/>
              <a:t> to </a:t>
            </a:r>
            <a:r>
              <a:rPr lang="fr-FR" dirty="0" err="1" smtClean="0"/>
              <a:t>find</a:t>
            </a:r>
            <a:r>
              <a:rPr lang="fr-FR" dirty="0" smtClean="0"/>
              <a:t> more info?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7"/>
          <a:stretch/>
        </p:blipFill>
        <p:spPr bwMode="auto">
          <a:xfrm>
            <a:off x="314456" y="890759"/>
            <a:ext cx="8636000" cy="353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101" y="4832307"/>
            <a:ext cx="87388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Rugged Scanner section on Insider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Look at the resources tab for each product to find more support material : </a:t>
            </a:r>
          </a:p>
          <a:p>
            <a:pPr marL="271463"/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Available now : Preliminary Product Profile, Sales PPT, Pre-recorded </a:t>
            </a:r>
            <a:r>
              <a:rPr lang="en-US" sz="1400" b="0" dirty="0" err="1" smtClean="0">
                <a:solidFill>
                  <a:schemeClr val="tx1"/>
                </a:solidFill>
                <a:latin typeface="+mn-lt"/>
              </a:rPr>
              <a:t>Webex</a:t>
            </a: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 Training </a:t>
            </a:r>
          </a:p>
          <a:p>
            <a:pPr marL="271463"/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Available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 in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September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 : Final Product profile, FAQ, Migration Guide, 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Competitive </a:t>
            </a: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Info, Accessory Guide</a:t>
            </a:r>
          </a:p>
          <a:p>
            <a:pPr marL="271463"/>
            <a:r>
              <a:rPr lang="en-US" sz="1400" b="0" dirty="0">
                <a:solidFill>
                  <a:schemeClr val="tx1"/>
                </a:solidFill>
                <a:latin typeface="+mn-lt"/>
              </a:rPr>
              <a:t>Approved D</a:t>
            </a: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isinfectant, Product Videos, Updated Product Matrix 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  <a:p>
            <a:pPr marL="271463"/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576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SR31T </a:t>
            </a:r>
            <a:r>
              <a:rPr lang="fr-FR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Durable General </a:t>
            </a:r>
            <a:r>
              <a:rPr lang="fr-FR" sz="2800" dirty="0" err="1" smtClean="0"/>
              <a:t>Duty</a:t>
            </a:r>
            <a:r>
              <a:rPr lang="fr-FR" sz="2800" dirty="0" smtClean="0"/>
              <a:t> Scanner </a:t>
            </a:r>
          </a:p>
          <a:p>
            <a:r>
              <a:rPr lang="fr-FR" sz="2800" dirty="0" err="1" smtClean="0"/>
              <a:t>Available</a:t>
            </a:r>
            <a:r>
              <a:rPr lang="fr-FR" sz="2800" dirty="0" smtClean="0"/>
              <a:t> in 1D, 2D, HP and HC</a:t>
            </a:r>
          </a:p>
          <a:p>
            <a:r>
              <a:rPr lang="fr-FR" sz="2800" dirty="0" err="1" smtClean="0"/>
              <a:t>User’s</a:t>
            </a:r>
            <a:r>
              <a:rPr lang="fr-FR" sz="2800" dirty="0" smtClean="0"/>
              <a:t> interface : </a:t>
            </a:r>
            <a:r>
              <a:rPr lang="fr-FR" sz="2800" dirty="0" err="1" smtClean="0"/>
              <a:t>Oversized</a:t>
            </a:r>
            <a:r>
              <a:rPr lang="fr-FR" sz="2800" dirty="0" smtClean="0"/>
              <a:t> LED, Beeper &amp; </a:t>
            </a:r>
            <a:r>
              <a:rPr lang="fr-FR" sz="2800" dirty="0" err="1"/>
              <a:t>V</a:t>
            </a:r>
            <a:r>
              <a:rPr lang="fr-FR" sz="2800" dirty="0" err="1" smtClean="0"/>
              <a:t>ibrator</a:t>
            </a:r>
            <a:r>
              <a:rPr lang="fr-FR" sz="2800" dirty="0" smtClean="0"/>
              <a:t>  </a:t>
            </a:r>
          </a:p>
          <a:p>
            <a:r>
              <a:rPr lang="fr-FR" sz="2800" dirty="0" err="1" smtClean="0"/>
              <a:t>Better</a:t>
            </a:r>
            <a:r>
              <a:rPr lang="fr-FR" sz="2800" dirty="0" smtClean="0"/>
              <a:t> Drop, IP rating and </a:t>
            </a:r>
            <a:r>
              <a:rPr lang="fr-FR" sz="2800" dirty="0" err="1"/>
              <a:t>T</a:t>
            </a:r>
            <a:r>
              <a:rPr lang="fr-FR" sz="2800" dirty="0" err="1" smtClean="0"/>
              <a:t>umble</a:t>
            </a:r>
            <a:r>
              <a:rPr lang="fr-FR" sz="2800" dirty="0" smtClean="0"/>
              <a:t> test </a:t>
            </a:r>
            <a:r>
              <a:rPr lang="fr-FR" sz="2800" dirty="0" err="1" smtClean="0"/>
              <a:t>specs</a:t>
            </a:r>
            <a:endParaRPr lang="fr-FR" sz="2800" dirty="0" smtClean="0"/>
          </a:p>
          <a:p>
            <a:r>
              <a:rPr lang="fr-FR" sz="2800" dirty="0" smtClean="0"/>
              <a:t>Wide range of </a:t>
            </a:r>
            <a:r>
              <a:rPr lang="fr-FR" sz="2800" dirty="0" err="1" smtClean="0"/>
              <a:t>accessories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Target </a:t>
            </a:r>
            <a:r>
              <a:rPr lang="fr-FR" sz="2800" dirty="0" err="1" smtClean="0"/>
              <a:t>markets</a:t>
            </a:r>
            <a:r>
              <a:rPr lang="fr-FR" sz="2800" dirty="0" smtClean="0"/>
              <a:t> : In-Store </a:t>
            </a:r>
            <a:r>
              <a:rPr lang="fr-FR" sz="2800" dirty="0" err="1" smtClean="0"/>
              <a:t>Retail</a:t>
            </a:r>
            <a:r>
              <a:rPr lang="fr-FR" sz="2800" dirty="0" smtClean="0"/>
              <a:t>, </a:t>
            </a:r>
            <a:r>
              <a:rPr lang="fr-FR" sz="2800" dirty="0" err="1" smtClean="0"/>
              <a:t>Manufacturing</a:t>
            </a:r>
            <a:r>
              <a:rPr lang="fr-FR" sz="2800" dirty="0" smtClean="0"/>
              <a:t>, </a:t>
            </a:r>
          </a:p>
          <a:p>
            <a:pPr marL="0" indent="354013">
              <a:buNone/>
            </a:pPr>
            <a:r>
              <a:rPr lang="fr-FR" sz="2800" dirty="0" err="1" smtClean="0"/>
              <a:t>Healthcare</a:t>
            </a:r>
            <a:endParaRPr lang="fr-FR" sz="2800" dirty="0" smtClean="0"/>
          </a:p>
          <a:p>
            <a:r>
              <a:rPr lang="fr-FR" sz="2800" dirty="0" err="1" smtClean="0"/>
              <a:t>Competitive</a:t>
            </a:r>
            <a:r>
              <a:rPr lang="fr-FR" sz="2800" dirty="0" smtClean="0"/>
              <a:t> </a:t>
            </a:r>
            <a:r>
              <a:rPr lang="fr-FR" sz="2800" dirty="0" err="1" smtClean="0"/>
              <a:t>list</a:t>
            </a:r>
            <a:r>
              <a:rPr lang="fr-FR" sz="2800" dirty="0" smtClean="0"/>
              <a:t> </a:t>
            </a:r>
            <a:r>
              <a:rPr lang="fr-FR" sz="2800" dirty="0" err="1" smtClean="0"/>
              <a:t>prices</a:t>
            </a:r>
            <a:endParaRPr lang="fr-FR" sz="2800" dirty="0" smtClean="0"/>
          </a:p>
          <a:p>
            <a:pPr marL="0" indent="354013">
              <a:buNone/>
            </a:pPr>
            <a:r>
              <a:rPr lang="fr-FR" sz="2800" dirty="0"/>
              <a:t>	</a:t>
            </a:r>
            <a:endParaRPr lang="fr-FR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SR31T Line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Product </a:t>
            </a:r>
            <a:r>
              <a:rPr lang="en-US" dirty="0"/>
              <a:t>Line Positioning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711984" y="2180960"/>
            <a:ext cx="4955318" cy="3825082"/>
          </a:xfrm>
          <a:prstGeom prst="ellipse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+mj-lt"/>
              <a:ea typeface="ＭＳ Ｐゴシック" pitchFamily="8" charset="-128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494586" y="939375"/>
            <a:ext cx="3581400" cy="3352800"/>
          </a:xfrm>
          <a:prstGeom prst="ellipse">
            <a:avLst/>
          </a:prstGeom>
          <a:solidFill>
            <a:schemeClr val="accent4">
              <a:alpha val="63922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+mj-lt"/>
              <a:ea typeface="ＭＳ Ｐゴシック" pitchFamily="8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7740" y="3143660"/>
            <a:ext cx="1462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General 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Duty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9" name="Picture 8" descr="SR61_Wireless_360Tour013 copy.png"/>
          <p:cNvPicPr>
            <a:picLocks noChangeAspect="1"/>
          </p:cNvPicPr>
          <p:nvPr/>
        </p:nvPicPr>
        <p:blipFill>
          <a:blip r:embed="rId3"/>
          <a:srcRect l="5556" t="11167" r="16667" b="11104"/>
          <a:stretch>
            <a:fillRect/>
          </a:stretch>
        </p:blipFill>
        <p:spPr>
          <a:xfrm>
            <a:off x="7509124" y="1868063"/>
            <a:ext cx="838200" cy="129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SR61_Tethered_360Tour_013_1 copy.png"/>
          <p:cNvPicPr>
            <a:picLocks noChangeAspect="1"/>
          </p:cNvPicPr>
          <p:nvPr/>
        </p:nvPicPr>
        <p:blipFill>
          <a:blip r:embed="rId4"/>
          <a:srcRect l="14071" t="12500" r="20263"/>
          <a:stretch>
            <a:fillRect/>
          </a:stretch>
        </p:blipFill>
        <p:spPr bwMode="auto">
          <a:xfrm>
            <a:off x="6689973" y="1877588"/>
            <a:ext cx="809625" cy="1576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 bwMode="auto">
          <a:xfrm>
            <a:off x="6689973" y="3463500"/>
            <a:ext cx="821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SR61T</a:t>
            </a:r>
            <a:endParaRPr lang="en-US" sz="16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580562" y="3215850"/>
            <a:ext cx="1050925" cy="349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SR61B</a:t>
            </a:r>
            <a:endParaRPr lang="en-US" sz="16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298882" y="1261047"/>
            <a:ext cx="2024062" cy="322262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 algn="ctr" eaLnBrk="0" hangingPunct="0">
              <a:spcBef>
                <a:spcPct val="20000"/>
              </a:spcBef>
              <a:buSzPct val="65000"/>
              <a:defRPr/>
            </a:pP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Industrial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08924" y="2985663"/>
            <a:ext cx="685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SF51</a:t>
            </a:r>
            <a:endParaRPr lang="en-US" sz="16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83342" y="4262761"/>
            <a:ext cx="2852103" cy="1981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+mj-lt"/>
              <a:ea typeface="ＭＳ Ｐゴシック" pitchFamily="8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9031" y="4502474"/>
            <a:ext cx="1585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Value Scanner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34906" y="5667488"/>
            <a:ext cx="1741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SG10T Tethered</a:t>
            </a:r>
            <a:endParaRPr lang="en-US" sz="1100" i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3" t="29604" r="12700" b="24330"/>
          <a:stretch>
            <a:fillRect/>
          </a:stretch>
        </p:blipFill>
        <p:spPr bwMode="auto">
          <a:xfrm>
            <a:off x="929156" y="4883474"/>
            <a:ext cx="1644050" cy="849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3540769" y="5252760"/>
            <a:ext cx="1417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SG20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Family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3558">
            <a:off x="5606042" y="1784742"/>
            <a:ext cx="1224111" cy="1224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149944" y="2582895"/>
            <a:ext cx="5672103" cy="3855046"/>
            <a:chOff x="149944" y="2567781"/>
            <a:chExt cx="5672103" cy="3855046"/>
          </a:xfrm>
        </p:grpSpPr>
        <p:sp>
          <p:nvSpPr>
            <p:cNvPr id="22" name="TextBox 21"/>
            <p:cNvSpPr txBox="1"/>
            <p:nvPr/>
          </p:nvSpPr>
          <p:spPr>
            <a:xfrm>
              <a:off x="4021245" y="6115050"/>
              <a:ext cx="1800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2"/>
                  </a:solidFill>
                  <a:latin typeface="Arial" pitchFamily="34" charset="0"/>
                </a:rPr>
                <a:t>Ruggedness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flipV="1">
              <a:off x="149944" y="2567781"/>
              <a:ext cx="400110" cy="89931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2"/>
                  </a:solidFill>
                  <a:latin typeface="Arial" pitchFamily="34" charset="0"/>
                </a:rPr>
                <a:t>Price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474027" y="1111923"/>
            <a:ext cx="1" cy="50400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74028" y="6137721"/>
            <a:ext cx="8460000" cy="2286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697" b="79030" l="7879" r="97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0" t="21667" r="2450" b="21111"/>
          <a:stretch/>
        </p:blipFill>
        <p:spPr>
          <a:xfrm rot="2165023">
            <a:off x="2964536" y="4400844"/>
            <a:ext cx="1342445" cy="853911"/>
          </a:xfrm>
          <a:prstGeom prst="rect">
            <a:avLst/>
          </a:prstGeom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37" b="100000" l="0" r="990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6386">
            <a:off x="2679363" y="3627932"/>
            <a:ext cx="1443984" cy="112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 descr="SR30_360Tour_013 copy.png"/>
          <p:cNvPicPr>
            <a:picLocks noChangeAspect="1"/>
          </p:cNvPicPr>
          <p:nvPr/>
        </p:nvPicPr>
        <p:blipFill>
          <a:blip r:embed="rId12" cstate="print"/>
          <a:srcRect l="10714" t="7145" r="17859"/>
          <a:stretch>
            <a:fillRect/>
          </a:stretch>
        </p:blipFill>
        <p:spPr>
          <a:xfrm>
            <a:off x="4596561" y="2917825"/>
            <a:ext cx="1143000" cy="148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Rectangle 53"/>
          <p:cNvSpPr/>
          <p:nvPr/>
        </p:nvSpPr>
        <p:spPr>
          <a:xfrm>
            <a:off x="4722086" y="2200315"/>
            <a:ext cx="1109599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SzPct val="65000"/>
              <a:defRPr/>
            </a:pPr>
            <a:r>
              <a:rPr lang="fr-FR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Light </a:t>
            </a:r>
          </a:p>
          <a:p>
            <a:pPr algn="ctr" eaLnBrk="0" hangingPunct="0">
              <a:spcBef>
                <a:spcPct val="20000"/>
              </a:spcBef>
              <a:buSzPct val="65000"/>
              <a:defRPr/>
            </a:pPr>
            <a:r>
              <a:rPr lang="fr-FR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Industrial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605961" y="2057400"/>
            <a:ext cx="3352800" cy="2590800"/>
          </a:xfrm>
          <a:prstGeom prst="ellipse">
            <a:avLst/>
          </a:prstGeom>
          <a:solidFill>
            <a:srgbClr val="333333">
              <a:alpha val="2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Arial" charset="0"/>
              <a:ea typeface="ＭＳ Ｐゴシック" pitchFamily="8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817" y="1322479"/>
            <a:ext cx="1186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+mj-lt"/>
              </a:rPr>
              <a:t>Current</a:t>
            </a:r>
            <a:endParaRPr lang="en-US" sz="20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58670" y="4148805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SR30</a:t>
            </a:r>
            <a:endParaRPr lang="en-US" sz="1600" dirty="0">
              <a:solidFill>
                <a:schemeClr val="tx2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1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Product </a:t>
            </a:r>
            <a:r>
              <a:rPr lang="en-US" dirty="0"/>
              <a:t>Line Positioning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711984" y="2180960"/>
            <a:ext cx="4955318" cy="3825082"/>
          </a:xfrm>
          <a:prstGeom prst="ellipse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+mj-lt"/>
              <a:ea typeface="ＭＳ Ｐゴシック" pitchFamily="8" charset="-128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494586" y="939375"/>
            <a:ext cx="3581400" cy="3352800"/>
          </a:xfrm>
          <a:prstGeom prst="ellipse">
            <a:avLst/>
          </a:prstGeom>
          <a:solidFill>
            <a:schemeClr val="accent4">
              <a:alpha val="63922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+mj-lt"/>
              <a:ea typeface="ＭＳ Ｐゴシック" pitchFamily="8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7964" y="4644870"/>
            <a:ext cx="15872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SR31T Family </a:t>
            </a:r>
            <a:endParaRPr lang="en-US" sz="1600" dirty="0">
              <a:solidFill>
                <a:srgbClr val="C00000"/>
              </a:solidFill>
              <a:latin typeface="+mj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9631" y="2552667"/>
            <a:ext cx="1462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General 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Duty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9" name="Picture 8" descr="SR61_Wireless_360Tour013 copy.png"/>
          <p:cNvPicPr>
            <a:picLocks noChangeAspect="1"/>
          </p:cNvPicPr>
          <p:nvPr/>
        </p:nvPicPr>
        <p:blipFill>
          <a:blip r:embed="rId3"/>
          <a:srcRect l="5556" t="11167" r="16667" b="11104"/>
          <a:stretch>
            <a:fillRect/>
          </a:stretch>
        </p:blipFill>
        <p:spPr>
          <a:xfrm>
            <a:off x="7509124" y="1868063"/>
            <a:ext cx="838200" cy="129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SR61_Tethered_360Tour_013_1 copy.png"/>
          <p:cNvPicPr>
            <a:picLocks noChangeAspect="1"/>
          </p:cNvPicPr>
          <p:nvPr/>
        </p:nvPicPr>
        <p:blipFill>
          <a:blip r:embed="rId4"/>
          <a:srcRect l="14071" t="12500" r="20263"/>
          <a:stretch>
            <a:fillRect/>
          </a:stretch>
        </p:blipFill>
        <p:spPr bwMode="auto">
          <a:xfrm>
            <a:off x="6689973" y="1877588"/>
            <a:ext cx="809625" cy="1576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 bwMode="auto">
          <a:xfrm>
            <a:off x="6689973" y="3463500"/>
            <a:ext cx="821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SR61T</a:t>
            </a:r>
            <a:endParaRPr lang="en-US" sz="16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580562" y="3215850"/>
            <a:ext cx="1050925" cy="349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SR61B</a:t>
            </a:r>
            <a:endParaRPr lang="en-US" sz="16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298882" y="1261047"/>
            <a:ext cx="2024062" cy="322262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 algn="ctr" eaLnBrk="0" hangingPunct="0">
              <a:spcBef>
                <a:spcPct val="20000"/>
              </a:spcBef>
              <a:buSzPct val="65000"/>
              <a:defRPr/>
            </a:pP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Industrial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08924" y="2985663"/>
            <a:ext cx="685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SF51</a:t>
            </a:r>
            <a:endParaRPr lang="en-US" sz="16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83342" y="4262761"/>
            <a:ext cx="2852103" cy="1981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endParaRPr lang="en-US" sz="2400" baseline="-25000" dirty="0">
              <a:solidFill>
                <a:srgbClr val="000000"/>
              </a:solidFill>
              <a:latin typeface="+mj-lt"/>
              <a:ea typeface="ＭＳ Ｐゴシック" pitchFamily="8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9031" y="4502474"/>
            <a:ext cx="1585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Value Scanner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34906" y="5667488"/>
            <a:ext cx="1741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SG10T Tethered</a:t>
            </a:r>
            <a:endParaRPr lang="en-US" sz="1100" i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3" t="29604" r="12700" b="24330"/>
          <a:stretch>
            <a:fillRect/>
          </a:stretch>
        </p:blipFill>
        <p:spPr bwMode="auto">
          <a:xfrm>
            <a:off x="929156" y="4883474"/>
            <a:ext cx="1644050" cy="849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3540769" y="5252760"/>
            <a:ext cx="1417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SG20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Family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3558">
            <a:off x="5606042" y="1784742"/>
            <a:ext cx="1224111" cy="1224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149944" y="2582895"/>
            <a:ext cx="5672103" cy="3855046"/>
            <a:chOff x="149944" y="2567781"/>
            <a:chExt cx="5672103" cy="3855046"/>
          </a:xfrm>
        </p:grpSpPr>
        <p:sp>
          <p:nvSpPr>
            <p:cNvPr id="22" name="TextBox 21"/>
            <p:cNvSpPr txBox="1"/>
            <p:nvPr/>
          </p:nvSpPr>
          <p:spPr>
            <a:xfrm>
              <a:off x="4021245" y="6115050"/>
              <a:ext cx="1800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2"/>
                  </a:solidFill>
                  <a:latin typeface="Arial" pitchFamily="34" charset="0"/>
                </a:rPr>
                <a:t>Ruggedness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flipV="1">
              <a:off x="149944" y="2567781"/>
              <a:ext cx="400110" cy="89931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2"/>
                  </a:solidFill>
                  <a:latin typeface="Arial" pitchFamily="34" charset="0"/>
                </a:rPr>
                <a:t>Price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474027" y="1111923"/>
            <a:ext cx="1" cy="50400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74028" y="6137721"/>
            <a:ext cx="8460000" cy="2286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ethompso\AppData\Local\Microsoft\Windows\Temporary Internet Files\Content.IE5\XKIG88OH\SR31_13_PRO1b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95" y="3061245"/>
            <a:ext cx="1120034" cy="149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ethompso\AppData\Local\Microsoft\Windows\Temporary Internet Files\Content.Outlook\RDIE95HS\SR31_Healthcare_13_PRO1v2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67" y="3429074"/>
            <a:ext cx="756753" cy="127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697" b="79030" l="7879" r="97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0" t="21667" r="2450" b="21111"/>
          <a:stretch/>
        </p:blipFill>
        <p:spPr>
          <a:xfrm rot="2165023">
            <a:off x="2964536" y="4400844"/>
            <a:ext cx="1342445" cy="853911"/>
          </a:xfrm>
          <a:prstGeom prst="rect">
            <a:avLst/>
          </a:prstGeom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37" b="100000" l="0" r="990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6386">
            <a:off x="2679363" y="3627932"/>
            <a:ext cx="1443984" cy="112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519154" y="4515114"/>
            <a:ext cx="2367908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C00000"/>
                </a:solidFill>
                <a:latin typeface="+mj-lt"/>
              </a:rPr>
              <a:t>Includes</a:t>
            </a:r>
            <a:r>
              <a:rPr lang="fr-FR" sz="16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C00000"/>
                </a:solidFill>
                <a:latin typeface="+mj-lt"/>
              </a:rPr>
              <a:t>1D &amp; 2D </a:t>
            </a:r>
            <a:r>
              <a:rPr lang="fr-FR" sz="1600" dirty="0" err="1" smtClean="0">
                <a:solidFill>
                  <a:srgbClr val="C00000"/>
                </a:solidFill>
                <a:latin typeface="+mj-lt"/>
              </a:rPr>
              <a:t>models</a:t>
            </a:r>
            <a:endParaRPr lang="fr-FR" sz="1600" dirty="0" smtClean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err="1" smtClean="0">
                <a:solidFill>
                  <a:srgbClr val="C00000"/>
                </a:solidFill>
                <a:latin typeface="+mj-lt"/>
              </a:rPr>
              <a:t>Healthcare</a:t>
            </a:r>
            <a:r>
              <a:rPr lang="fr-FR" sz="1600" dirty="0" smtClean="0">
                <a:solidFill>
                  <a:srgbClr val="C00000"/>
                </a:solidFill>
                <a:latin typeface="+mj-lt"/>
              </a:rPr>
              <a:t> model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C00000"/>
                </a:solidFill>
                <a:latin typeface="+mj-lt"/>
              </a:rPr>
              <a:t>Wide range of </a:t>
            </a:r>
            <a:r>
              <a:rPr lang="fr-FR" sz="1600" dirty="0" err="1" smtClean="0">
                <a:solidFill>
                  <a:srgbClr val="C00000"/>
                </a:solidFill>
                <a:latin typeface="+mj-lt"/>
              </a:rPr>
              <a:t>acccessories</a:t>
            </a:r>
            <a:endParaRPr lang="en-US" sz="1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0817" y="1322479"/>
            <a:ext cx="1186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C00000"/>
                </a:solidFill>
                <a:latin typeface="+mj-lt"/>
              </a:rPr>
              <a:t>New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61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ethompso\AppData\Local\Microsoft\Windows\Temporary Internet Files\Content.IE5\XKIG88OH\SR31_13_PRO1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8" y="939864"/>
            <a:ext cx="3556810" cy="474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220710" y="190554"/>
            <a:ext cx="922283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0" dirty="0" smtClean="0"/>
              <a:t>Redefining General Duty </a:t>
            </a:r>
            <a:endParaRPr lang="en-US" b="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925188" y="1443212"/>
            <a:ext cx="3863113" cy="40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137178" rIns="68589" bIns="137178">
            <a:spAutoFit/>
          </a:bodyPr>
          <a:lstStyle/>
          <a:p>
            <a:pPr marL="348900" lvl="1" indent="-348900">
              <a:spcBef>
                <a:spcPts val="900"/>
              </a:spcBef>
              <a:buSzPct val="80000"/>
              <a:buBlip>
                <a:blip r:embed="rId5"/>
              </a:buBlip>
            </a:pPr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Class leading scanning performance with class leading motion tolerance </a:t>
            </a:r>
          </a:p>
          <a:p>
            <a:pPr marL="348900" lvl="1" indent="-348900">
              <a:spcBef>
                <a:spcPts val="900"/>
              </a:spcBef>
              <a:buSzPct val="80000"/>
              <a:buBlip>
                <a:blip r:embed="rId5"/>
              </a:buBlip>
            </a:pPr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Enhanced and leading drop  (1.83m/6ft), IP (IP53) rating &amp; tumble test (Over 2,000)  for general duty</a:t>
            </a:r>
          </a:p>
          <a:p>
            <a:pPr marL="348900" lvl="1" indent="-348900">
              <a:spcBef>
                <a:spcPts val="900"/>
              </a:spcBef>
              <a:buSzPct val="80000"/>
              <a:buBlip>
                <a:blip r:embed="rId5"/>
              </a:buBlip>
            </a:pPr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Oversized LED indicator &amp; Vibrator</a:t>
            </a:r>
          </a:p>
          <a:p>
            <a:pPr marL="348900" lvl="1" indent="-348900">
              <a:spcBef>
                <a:spcPts val="900"/>
              </a:spcBef>
              <a:buSzPct val="80000"/>
              <a:buBlip>
                <a:blip r:embed="rId5"/>
              </a:buBlip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Accessories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include cables, stands, holders</a:t>
            </a:r>
          </a:p>
          <a:p>
            <a:pPr marL="348900" lvl="1" indent="-348900">
              <a:spcBef>
                <a:spcPts val="900"/>
              </a:spcBef>
              <a:buSzPct val="80000"/>
              <a:buBlip>
                <a:blip r:embed="rId5"/>
              </a:buBlip>
            </a:pPr>
            <a:r>
              <a:rPr lang="fr-FR" sz="1800" b="0" dirty="0" smtClean="0">
                <a:solidFill>
                  <a:prstClr val="black"/>
                </a:solidFill>
                <a:latin typeface="Arial" charset="0"/>
              </a:rPr>
              <a:t>5 </a:t>
            </a:r>
            <a:r>
              <a:rPr lang="fr-FR" sz="1800" b="0" dirty="0" err="1" smtClean="0">
                <a:solidFill>
                  <a:prstClr val="black"/>
                </a:solidFill>
                <a:latin typeface="Arial" charset="0"/>
              </a:rPr>
              <a:t>years</a:t>
            </a:r>
            <a:r>
              <a:rPr lang="fr-FR" sz="18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sz="1800" b="0" dirty="0" err="1" smtClean="0">
                <a:solidFill>
                  <a:prstClr val="black"/>
                </a:solidFill>
                <a:latin typeface="Arial" charset="0"/>
              </a:rPr>
              <a:t>warranty</a:t>
            </a:r>
            <a:endParaRPr lang="en-US" sz="1400" b="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4" y="2845970"/>
            <a:ext cx="865604" cy="504329"/>
          </a:xfrm>
          <a:prstGeom prst="rect">
            <a:avLst/>
          </a:prstGeom>
        </p:spPr>
      </p:pic>
      <p:pic>
        <p:nvPicPr>
          <p:cNvPr id="2050" name="Picture 2" descr="C:\Users\ethompso\AppData\Local\Microsoft\Windows\Temporary Internet Files\Content.Outlook\RDIE95HS\SR31_Healthcare_13_PRO1v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59" y="2335539"/>
            <a:ext cx="2424858" cy="40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SR31T Model </a:t>
            </a:r>
            <a:r>
              <a:rPr lang="fr-FR" dirty="0" err="1" smtClean="0"/>
              <a:t>Number</a:t>
            </a:r>
            <a:r>
              <a:rPr lang="fr-FR" dirty="0" smtClean="0"/>
              <a:t> </a:t>
            </a:r>
            <a:r>
              <a:rPr lang="fr-FR" dirty="0" err="1" smtClean="0"/>
              <a:t>Configurator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SR31</a:t>
            </a:r>
            <a:r>
              <a:rPr lang="fr-FR" u="sng" dirty="0" smtClean="0"/>
              <a:t>T</a:t>
            </a:r>
            <a:r>
              <a:rPr lang="fr-FR" dirty="0" smtClean="0"/>
              <a:t> </a:t>
            </a:r>
            <a:r>
              <a:rPr lang="fr-FR" u="sng" dirty="0" smtClean="0"/>
              <a:t>xx</a:t>
            </a:r>
            <a:r>
              <a:rPr lang="fr-FR" dirty="0" smtClean="0"/>
              <a:t>-</a:t>
            </a:r>
            <a:r>
              <a:rPr lang="fr-FR" u="sng" dirty="0" smtClean="0"/>
              <a:t>x</a:t>
            </a:r>
            <a:r>
              <a:rPr lang="fr-FR" dirty="0" smtClean="0"/>
              <a:t> </a:t>
            </a:r>
            <a:r>
              <a:rPr lang="fr-FR" u="sng" dirty="0" smtClean="0"/>
              <a:t>xx</a:t>
            </a:r>
            <a:r>
              <a:rPr lang="fr-FR" dirty="0" smtClean="0"/>
              <a:t> </a:t>
            </a:r>
            <a:r>
              <a:rPr lang="fr-FR" u="sng" dirty="0" smtClean="0"/>
              <a:t>xxx</a:t>
            </a:r>
            <a:endParaRPr lang="en-US" u="sng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04119" y="1597054"/>
            <a:ext cx="3777" cy="3798124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56755" y="5471280"/>
            <a:ext cx="156430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u="sng" dirty="0" smtClean="0">
                <a:solidFill>
                  <a:schemeClr val="tx1"/>
                </a:solidFill>
                <a:latin typeface="+mn-lt"/>
              </a:rPr>
              <a:t>Type</a:t>
            </a: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T = </a:t>
            </a:r>
            <a:r>
              <a:rPr lang="fr-FR" sz="1400" b="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ethered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45573" y="1597054"/>
            <a:ext cx="0" cy="2847734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22778" y="4430931"/>
            <a:ext cx="4207996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u="sng" dirty="0" smtClean="0">
                <a:solidFill>
                  <a:schemeClr val="tx1"/>
                </a:solidFill>
                <a:latin typeface="+mn-lt"/>
              </a:rPr>
              <a:t>Scan </a:t>
            </a:r>
            <a:r>
              <a:rPr lang="fr-FR" sz="1400" b="0" u="sng" dirty="0" err="1" smtClean="0">
                <a:solidFill>
                  <a:schemeClr val="tx1"/>
                </a:solidFill>
                <a:latin typeface="+mn-lt"/>
              </a:rPr>
              <a:t>Engine</a:t>
            </a:r>
            <a:r>
              <a:rPr lang="fr-FR" sz="1400" b="0" u="sng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HP = High Performance Laser 2D (EA30)</a:t>
            </a: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2D = High </a:t>
            </a:r>
            <a:r>
              <a:rPr lang="fr-FR" sz="1400" b="0" dirty="0">
                <a:solidFill>
                  <a:schemeClr val="tx1"/>
                </a:solidFill>
                <a:latin typeface="+mn-lt"/>
              </a:rPr>
              <a:t>Performance 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LED </a:t>
            </a:r>
            <a:r>
              <a:rPr lang="fr-FR" sz="1400" b="0" dirty="0">
                <a:solidFill>
                  <a:schemeClr val="tx1"/>
                </a:solidFill>
                <a:latin typeface="+mn-lt"/>
              </a:rPr>
              <a:t>2D (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EA31)</a:t>
            </a:r>
            <a:endParaRPr lang="fr-FR" sz="1400" b="0" dirty="0">
              <a:solidFill>
                <a:schemeClr val="tx1"/>
              </a:solidFill>
              <a:latin typeface="+mn-lt"/>
            </a:endParaRP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1D =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Linear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 Imager (EV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series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64357" y="1609649"/>
            <a:ext cx="0" cy="2011426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19512" y="3605961"/>
            <a:ext cx="2598351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u="sng" dirty="0" smtClean="0">
                <a:solidFill>
                  <a:schemeClr val="tx1"/>
                </a:solidFill>
                <a:latin typeface="+mn-lt"/>
              </a:rPr>
              <a:t>Casing </a:t>
            </a: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S = Standard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Dark</a:t>
            </a:r>
            <a:endParaRPr lang="fr-FR" sz="14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H=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Healthcare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087050" y="1609649"/>
            <a:ext cx="0" cy="1181416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64876" y="2783508"/>
            <a:ext cx="2598351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u="sng" dirty="0" err="1" smtClean="0">
                <a:solidFill>
                  <a:schemeClr val="tx1"/>
                </a:solidFill>
                <a:latin typeface="+mn-lt"/>
              </a:rPr>
              <a:t>Accessories</a:t>
            </a:r>
            <a:r>
              <a:rPr lang="fr-FR" sz="1400" b="0" u="sng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fr-FR" sz="1400" b="0" dirty="0">
                <a:solidFill>
                  <a:schemeClr val="tx1"/>
                </a:solidFill>
                <a:latin typeface="+mn-lt"/>
              </a:rPr>
              <a:t>U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 = USB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cable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A=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Adjustable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 Stand 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617300" y="1586977"/>
            <a:ext cx="0" cy="374078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64899" y="1957281"/>
            <a:ext cx="2598351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u="sng" dirty="0" err="1" smtClean="0">
                <a:solidFill>
                  <a:schemeClr val="tx1"/>
                </a:solidFill>
                <a:latin typeface="+mn-lt"/>
              </a:rPr>
              <a:t>Revision</a:t>
            </a:r>
            <a:r>
              <a:rPr lang="fr-FR" sz="1400" b="0" u="sng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001 = Standard Initial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Revision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  </a:t>
            </a:r>
          </a:p>
          <a:p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00x =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Revision</a:t>
            </a:r>
            <a:r>
              <a:rPr lang="fr-FR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400" b="0" dirty="0" err="1" smtClean="0">
                <a:solidFill>
                  <a:schemeClr val="tx1"/>
                </a:solidFill>
                <a:latin typeface="+mn-lt"/>
              </a:rPr>
              <a:t>level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74" y="3027350"/>
            <a:ext cx="2486955" cy="248695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146377" y="5191676"/>
            <a:ext cx="8589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+mn-lt"/>
              </a:rPr>
              <a:t>SR31T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50800" y="5188253"/>
            <a:ext cx="4661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+mn-lt"/>
              </a:rPr>
              <a:t>2D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77136" y="5188253"/>
            <a:ext cx="468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+mn-lt"/>
              </a:rPr>
              <a:t>UA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21737" y="5188253"/>
            <a:ext cx="4525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+mn-lt"/>
              </a:rPr>
              <a:t>- H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58005" y="5195810"/>
            <a:ext cx="5128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+mn-lt"/>
              </a:rPr>
              <a:t>001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063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SR31T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82971"/>
              </p:ext>
            </p:extLst>
          </p:nvPr>
        </p:nvGraphicFramePr>
        <p:xfrm>
          <a:off x="238046" y="1433679"/>
          <a:ext cx="8686801" cy="418874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54942"/>
                <a:gridCol w="1108387"/>
                <a:gridCol w="1874142"/>
                <a:gridCol w="4549330"/>
              </a:tblGrid>
              <a:tr h="408721">
                <a:tc>
                  <a:txBody>
                    <a:bodyPr/>
                    <a:lstStyle/>
                    <a:p>
                      <a:r>
                        <a:rPr lang="fr-FR" baseline="0" dirty="0" err="1" smtClean="0"/>
                        <a:t>Engine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Picture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Part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1739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1D</a:t>
                      </a:r>
                    </a:p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(EV14+)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SR31T1D-S001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SR31T1D (EV14+) LINEAR IMAGER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4952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SR31T1D-SU001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SR31T1D W/ USB CABLE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348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SR31T1D-SUA001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SR31T1D W/ USB CABLE AND ADJ STAND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2737"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(EA31)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SR31T2D-S001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 (EA31) 2D IMAGER, LED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839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SR31T2D-SU001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 W/USB CABLE 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281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SR31T2D-SUA001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 W/USB CABLE AND ADJ STAND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296"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(EA30)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SR31THP-S001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SR31THP (EA30) HP, 2D IMAGER, LASER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2053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SR31THP-SU001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SR31THP W/USB CABLE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952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SR31THP-SUA001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SR31THP W/ USB CABLE AND ADJ STAND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9610"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HC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(EA31)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SR31T2D-H001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HC SR31T2D (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EA31) 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2D IMAGER, LED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472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SR31T2D-HU001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HC SR31T2D W/ USB CABLE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38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SR31T2D-HUA001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HC SR31T2D W/ USB CABLE AND ADJ STAND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 descr="C:\Users\ethompso\AppData\Local\Microsoft\Windows\Temporary Internet Files\Content.Outlook\RDIE95HS\SR31_Healthcare_13_PRO1v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16" y="4800307"/>
            <a:ext cx="473186" cy="7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ethompso\AppData\Local\Microsoft\Windows\Temporary Internet Files\Content.IE5\XKIG88OH\SR31_13_PRO1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41" y="3754165"/>
            <a:ext cx="738068" cy="9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ethompso\AppData\Local\Microsoft\Windows\Temporary Internet Files\Content.IE5\XKIG88OH\SR31_13_PRO1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72" y="2818357"/>
            <a:ext cx="738068" cy="9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ethompso\AppData\Local\Microsoft\Windows\Temporary Internet Files\Content.IE5\XKIG88OH\SR31_13_PRO1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79" y="1864495"/>
            <a:ext cx="738068" cy="9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53948" y="5851654"/>
            <a:ext cx="1670102" cy="279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22612" y="5851655"/>
            <a:ext cx="1670102" cy="279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76453" y="5852766"/>
            <a:ext cx="176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Scanner </a:t>
            </a:r>
            <a:r>
              <a:rPr lang="fr-FR" sz="1600" b="0" dirty="0" err="1" smtClean="0">
                <a:solidFill>
                  <a:schemeClr val="tx1"/>
                </a:solidFill>
                <a:latin typeface="+mn-lt"/>
              </a:rPr>
              <a:t>Only</a:t>
            </a:r>
            <a:endParaRPr lang="en-US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67788" y="5852766"/>
            <a:ext cx="2137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Channel </a:t>
            </a:r>
            <a:r>
              <a:rPr lang="fr-FR" sz="1600" b="0" dirty="0" err="1" smtClean="0">
                <a:solidFill>
                  <a:schemeClr val="tx1"/>
                </a:solidFill>
                <a:latin typeface="+mn-lt"/>
              </a:rPr>
              <a:t>Friendly</a:t>
            </a: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 Kit</a:t>
            </a:r>
            <a:endParaRPr lang="en-US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6776" y="997527"/>
            <a:ext cx="3929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12 scanner </a:t>
            </a:r>
            <a:r>
              <a:rPr lang="fr-FR" sz="1600" dirty="0" err="1" smtClean="0">
                <a:latin typeface="+mn-lt"/>
              </a:rPr>
              <a:t>models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02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SR31T </a:t>
            </a:r>
            <a:r>
              <a:rPr lang="fr-FR" dirty="0" err="1" smtClean="0"/>
              <a:t>Family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604518"/>
              </p:ext>
            </p:extLst>
          </p:nvPr>
        </p:nvGraphicFramePr>
        <p:xfrm>
          <a:off x="238045" y="1433679"/>
          <a:ext cx="8686801" cy="231737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49992"/>
                <a:gridCol w="1922113"/>
                <a:gridCol w="5214696"/>
              </a:tblGrid>
              <a:tr h="408721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Accessories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Part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24952">
                <a:tc row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Cables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SR31-CAB-K001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KBW Cable,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PS2, Y Connection, 6.5ft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SR31-CAB-R001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RS232 Cable,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9 pin fem w/ PSU,6.5ft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550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SR31-CAB-U001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USB Cable, Straight, 6.5ft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SR31-CAB-U002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PWD USB Cable, Straight, w/ PSU, 6.5ft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245"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Stands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SR31-STA-0001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 Adjustable Stand Dark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434"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SR31-FLX-0001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 Gooseneck Stand Dark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SR31-STA-H001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SR31 Adjustable Stand HC White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00" y="997527"/>
            <a:ext cx="3929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+mn-lt"/>
              </a:rPr>
              <a:t>Accessories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available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at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launch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68" y="4111021"/>
            <a:ext cx="869057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Same discount structure for cables and accessories </a:t>
            </a:r>
          </a:p>
          <a:p>
            <a:pPr algn="ctr"/>
            <a:r>
              <a:rPr lang="en-US" sz="1800" dirty="0" smtClean="0">
                <a:latin typeface="+mj-lt"/>
                <a:sym typeface="Wingdings" pitchFamily="2" charset="2"/>
              </a:rPr>
              <a:t> </a:t>
            </a:r>
            <a:r>
              <a:rPr lang="en-US" sz="1800" dirty="0">
                <a:latin typeface="+mj-lt"/>
                <a:sym typeface="Wingdings" pitchFamily="2" charset="2"/>
              </a:rPr>
              <a:t>E</a:t>
            </a:r>
            <a:r>
              <a:rPr lang="en-US" sz="1800" dirty="0" smtClean="0">
                <a:latin typeface="+mj-lt"/>
              </a:rPr>
              <a:t>nables </a:t>
            </a:r>
            <a:r>
              <a:rPr lang="en-US" sz="1800" dirty="0">
                <a:latin typeface="+mj-lt"/>
              </a:rPr>
              <a:t>easy partner </a:t>
            </a:r>
            <a:r>
              <a:rPr lang="en-US" sz="1800" dirty="0" smtClean="0">
                <a:latin typeface="+mj-lt"/>
              </a:rPr>
              <a:t>Mix n’ </a:t>
            </a:r>
            <a:r>
              <a:rPr lang="en-US" sz="1800" dirty="0">
                <a:latin typeface="+mj-lt"/>
              </a:rPr>
              <a:t>M</a:t>
            </a:r>
            <a:r>
              <a:rPr lang="en-US" sz="1800" dirty="0" smtClean="0">
                <a:latin typeface="+mj-lt"/>
              </a:rPr>
              <a:t>atch </a:t>
            </a:r>
            <a:r>
              <a:rPr lang="en-US" sz="1800" dirty="0">
                <a:latin typeface="+mj-lt"/>
              </a:rPr>
              <a:t>kitting.</a:t>
            </a:r>
          </a:p>
          <a:p>
            <a:pPr algn="ctr"/>
            <a:endParaRPr lang="en-US" sz="18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7" b="989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98" y="4582513"/>
            <a:ext cx="1663002" cy="1663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05" y="4742172"/>
            <a:ext cx="1637808" cy="16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mecMarketing_Template_11Q4">
  <a:themeElements>
    <a:clrScheme name="Intermec Template Light">
      <a:dk1>
        <a:srgbClr val="000000"/>
      </a:dk1>
      <a:lt1>
        <a:srgbClr val="FFFFFF"/>
      </a:lt1>
      <a:dk2>
        <a:srgbClr val="003D78"/>
      </a:dk2>
      <a:lt2>
        <a:srgbClr val="D2D2D2"/>
      </a:lt2>
      <a:accent1>
        <a:srgbClr val="003D78"/>
      </a:accent1>
      <a:accent2>
        <a:srgbClr val="478BD5"/>
      </a:accent2>
      <a:accent3>
        <a:srgbClr val="AB9E6E"/>
      </a:accent3>
      <a:accent4>
        <a:srgbClr val="90999E"/>
      </a:accent4>
      <a:accent5>
        <a:srgbClr val="7D8749"/>
      </a:accent5>
      <a:accent6>
        <a:srgbClr val="937657"/>
      </a:accent6>
      <a:hlink>
        <a:srgbClr val="729EAE"/>
      </a:hlink>
      <a:folHlink>
        <a:srgbClr val="729EAE"/>
      </a:folHlink>
    </a:clrScheme>
    <a:fontScheme name="2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ption 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ption 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ption 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ption 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ption 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ption 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ption 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ption 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ption 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ption 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ption 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ption 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ption B 13">
        <a:dk1>
          <a:srgbClr val="000000"/>
        </a:dk1>
        <a:lt1>
          <a:srgbClr val="FFFFFF"/>
        </a:lt1>
        <a:dk2>
          <a:srgbClr val="FFFFFF"/>
        </a:dk2>
        <a:lt2>
          <a:srgbClr val="DDDDDD"/>
        </a:lt2>
        <a:accent1>
          <a:srgbClr val="003D78"/>
        </a:accent1>
        <a:accent2>
          <a:srgbClr val="A6C2CC"/>
        </a:accent2>
        <a:accent3>
          <a:srgbClr val="FFFFFF"/>
        </a:accent3>
        <a:accent4>
          <a:srgbClr val="000000"/>
        </a:accent4>
        <a:accent5>
          <a:srgbClr val="AAAFBE"/>
        </a:accent5>
        <a:accent6>
          <a:srgbClr val="96B0B9"/>
        </a:accent6>
        <a:hlink>
          <a:srgbClr val="478BD5"/>
        </a:hlink>
        <a:folHlink>
          <a:srgbClr val="478B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ption B 14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003D78"/>
        </a:accent1>
        <a:accent2>
          <a:srgbClr val="478BD5"/>
        </a:accent2>
        <a:accent3>
          <a:srgbClr val="FFFFFF"/>
        </a:accent3>
        <a:accent4>
          <a:srgbClr val="000000"/>
        </a:accent4>
        <a:accent5>
          <a:srgbClr val="AAAFBE"/>
        </a:accent5>
        <a:accent6>
          <a:srgbClr val="3F7DC1"/>
        </a:accent6>
        <a:hlink>
          <a:srgbClr val="478BD5"/>
        </a:hlink>
        <a:folHlink>
          <a:srgbClr val="478B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ption B 15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003D78"/>
        </a:accent1>
        <a:accent2>
          <a:srgbClr val="A6C2CC"/>
        </a:accent2>
        <a:accent3>
          <a:srgbClr val="FFFFFF"/>
        </a:accent3>
        <a:accent4>
          <a:srgbClr val="000000"/>
        </a:accent4>
        <a:accent5>
          <a:srgbClr val="AAAFBE"/>
        </a:accent5>
        <a:accent6>
          <a:srgbClr val="96B0B9"/>
        </a:accent6>
        <a:hlink>
          <a:srgbClr val="478BD5"/>
        </a:hlink>
        <a:folHlink>
          <a:srgbClr val="478B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ption B 16">
        <a:dk1>
          <a:srgbClr val="000000"/>
        </a:dk1>
        <a:lt1>
          <a:srgbClr val="FFFFFF"/>
        </a:lt1>
        <a:dk2>
          <a:srgbClr val="FFFFFF"/>
        </a:dk2>
        <a:lt2>
          <a:srgbClr val="DDDDDD"/>
        </a:lt2>
        <a:accent1>
          <a:srgbClr val="003D78"/>
        </a:accent1>
        <a:accent2>
          <a:srgbClr val="86B2C8"/>
        </a:accent2>
        <a:accent3>
          <a:srgbClr val="FFFFFF"/>
        </a:accent3>
        <a:accent4>
          <a:srgbClr val="000000"/>
        </a:accent4>
        <a:accent5>
          <a:srgbClr val="AAAFBE"/>
        </a:accent5>
        <a:accent6>
          <a:srgbClr val="79A1B5"/>
        </a:accent6>
        <a:hlink>
          <a:srgbClr val="478BD5"/>
        </a:hlink>
        <a:folHlink>
          <a:srgbClr val="478B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-theme-Q2-2012">
  <a:themeElements>
    <a:clrScheme name="Intermec">
      <a:dk1>
        <a:sysClr val="windowText" lastClr="000000"/>
      </a:dk1>
      <a:lt1>
        <a:sysClr val="window" lastClr="FFFFFF"/>
      </a:lt1>
      <a:dk2>
        <a:srgbClr val="003D79"/>
      </a:dk2>
      <a:lt2>
        <a:srgbClr val="E9E3DB"/>
      </a:lt2>
      <a:accent1>
        <a:srgbClr val="A0C3DA"/>
      </a:accent1>
      <a:accent2>
        <a:srgbClr val="C8B18B"/>
      </a:accent2>
      <a:accent3>
        <a:srgbClr val="566423"/>
      </a:accent3>
      <a:accent4>
        <a:srgbClr val="AFBD22"/>
      </a:accent4>
      <a:accent5>
        <a:srgbClr val="776441"/>
      </a:accent5>
      <a:accent6>
        <a:srgbClr val="B06010"/>
      </a:accent6>
      <a:hlink>
        <a:srgbClr val="FBDA64"/>
      </a:hlink>
      <a:folHlink>
        <a:srgbClr val="DD6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DA9E5E1349247A59E1BA45B296449" ma:contentTypeVersion="1" ma:contentTypeDescription="Create a new document." ma:contentTypeScope="" ma:versionID="12646b911e960044d26243b220cab7b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12606-5E72-4586-BF6F-97B11B488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4CA5CC-E6CD-49D3-9A83-C6A7889D1268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AC701FA-BB3B-469E-AFCF-EA0E3B816F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IntermecMarketing_Template_11Q4</Template>
  <TotalTime>4687</TotalTime>
  <Words>2799</Words>
  <Application>Microsoft Office PowerPoint</Application>
  <PresentationFormat>On-screen Show (4:3)</PresentationFormat>
  <Paragraphs>768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IntermecMarketing_Template_11Q4</vt:lpstr>
      <vt:lpstr>IN-theme-Q2-2012</vt:lpstr>
      <vt:lpstr>SR31T Introduction</vt:lpstr>
      <vt:lpstr>Content</vt:lpstr>
      <vt:lpstr>SR31T Line Up</vt:lpstr>
      <vt:lpstr>Product Line Positioning</vt:lpstr>
      <vt:lpstr>Product Line Positioning</vt:lpstr>
      <vt:lpstr>PowerPoint Presentation</vt:lpstr>
      <vt:lpstr>SR31T Model Number Configurator</vt:lpstr>
      <vt:lpstr>SR31T Family </vt:lpstr>
      <vt:lpstr>SR31T Family</vt:lpstr>
      <vt:lpstr>Target Markets &amp; Applications </vt:lpstr>
      <vt:lpstr>Target Markets: In Store Retail</vt:lpstr>
      <vt:lpstr>Target Markets: Manufacturing</vt:lpstr>
      <vt:lpstr>Target Markets: Healthcare</vt:lpstr>
      <vt:lpstr>Launch Schedule</vt:lpstr>
      <vt:lpstr>Availability Schedule</vt:lpstr>
      <vt:lpstr>Transition Plan</vt:lpstr>
      <vt:lpstr>SR30 vs SR31T</vt:lpstr>
      <vt:lpstr>Pricing &amp; Competition</vt:lpstr>
      <vt:lpstr>Competitive Positioning General Duty Category</vt:lpstr>
      <vt:lpstr> $ US Pricing</vt:lpstr>
      <vt:lpstr>1D Competitive landscape (US) </vt:lpstr>
      <vt:lpstr>2D Competitive Landscape (US)</vt:lpstr>
      <vt:lpstr>HC Competitive Landscape (US)</vt:lpstr>
      <vt:lpstr>Marketing Collaterals</vt:lpstr>
      <vt:lpstr>Where to find more info?</vt:lpstr>
      <vt:lpstr>SR31T Summary</vt:lpstr>
    </vt:vector>
  </TitlesOfParts>
  <Company>Intermec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Corporate Presentation (Product &amp; Services Profiles)</dc:title>
  <dc:subject>Intermec Template 4x3</dc:subject>
  <dc:creator>Intermec Technologies</dc:creator>
  <dc:description>Template: Lisa Torrence, IN Creative Services</dc:description>
  <cp:lastModifiedBy>Julie Onephandara</cp:lastModifiedBy>
  <cp:revision>305</cp:revision>
  <cp:lastPrinted>2012-08-14T16:09:40Z</cp:lastPrinted>
  <dcterms:created xsi:type="dcterms:W3CDTF">2012-02-09T07:55:45Z</dcterms:created>
  <dcterms:modified xsi:type="dcterms:W3CDTF">2013-09-23T16:13:54Z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0x01010015DDA9E5E1349247A59E1BA45B296449</vt:lpwstr>
  </property>
</Properties>
</file>