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4"/>
  </p:sldMasterIdLst>
  <p:notesMasterIdLst>
    <p:notesMasterId r:id="rId39"/>
  </p:notesMasterIdLst>
  <p:handoutMasterIdLst>
    <p:handoutMasterId r:id="rId40"/>
  </p:handoutMasterIdLst>
  <p:sldIdLst>
    <p:sldId id="387" r:id="rId5"/>
    <p:sldId id="600" r:id="rId6"/>
    <p:sldId id="601" r:id="rId7"/>
    <p:sldId id="602" r:id="rId8"/>
    <p:sldId id="603" r:id="rId9"/>
    <p:sldId id="604" r:id="rId10"/>
    <p:sldId id="605" r:id="rId11"/>
    <p:sldId id="606" r:id="rId12"/>
    <p:sldId id="607" r:id="rId13"/>
    <p:sldId id="608" r:id="rId14"/>
    <p:sldId id="609" r:id="rId15"/>
    <p:sldId id="610" r:id="rId16"/>
    <p:sldId id="611" r:id="rId17"/>
    <p:sldId id="612" r:id="rId18"/>
    <p:sldId id="613" r:id="rId19"/>
    <p:sldId id="614" r:id="rId20"/>
    <p:sldId id="615" r:id="rId21"/>
    <p:sldId id="616" r:id="rId22"/>
    <p:sldId id="617" r:id="rId23"/>
    <p:sldId id="618" r:id="rId24"/>
    <p:sldId id="619" r:id="rId25"/>
    <p:sldId id="620" r:id="rId26"/>
    <p:sldId id="621" r:id="rId27"/>
    <p:sldId id="622" r:id="rId28"/>
    <p:sldId id="623" r:id="rId29"/>
    <p:sldId id="624" r:id="rId30"/>
    <p:sldId id="625" r:id="rId31"/>
    <p:sldId id="626" r:id="rId32"/>
    <p:sldId id="627" r:id="rId33"/>
    <p:sldId id="628" r:id="rId34"/>
    <p:sldId id="629" r:id="rId35"/>
    <p:sldId id="630" r:id="rId36"/>
    <p:sldId id="631" r:id="rId37"/>
    <p:sldId id="599" r:id="rId38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1500" b="1" kern="1200">
        <a:solidFill>
          <a:srgbClr val="003D78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383D1"/>
    <a:srgbClr val="2963A9"/>
    <a:srgbClr val="003D78"/>
    <a:srgbClr val="5A5A5A"/>
    <a:srgbClr val="004F9E"/>
    <a:srgbClr val="996633"/>
    <a:srgbClr val="669900"/>
    <a:srgbClr val="9966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50" autoAdjust="0"/>
    <p:restoredTop sz="95726" autoAdjust="0"/>
  </p:normalViewPr>
  <p:slideViewPr>
    <p:cSldViewPr snapToGrid="0">
      <p:cViewPr varScale="1">
        <p:scale>
          <a:sx n="112" d="100"/>
          <a:sy n="112" d="100"/>
        </p:scale>
        <p:origin x="-20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11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spcBef>
                <a:spcPct val="20000"/>
              </a:spcBef>
              <a:buSzPct val="65000"/>
              <a:defRPr sz="1300" dirty="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1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spcBef>
                <a:spcPct val="20000"/>
              </a:spcBef>
              <a:buSzPct val="65000"/>
              <a:defRPr sz="1300" smtClean="0">
                <a:cs typeface="Arial" pitchFamily="34" charset="0"/>
              </a:defRPr>
            </a:lvl1pPr>
          </a:lstStyle>
          <a:p>
            <a:pPr>
              <a:defRPr/>
            </a:pPr>
            <a:fld id="{AA6BB76F-C039-45CB-9A7C-1C726C6F2E9B}" type="datetimeFigureOut">
              <a:rPr lang="en-US"/>
              <a:pPr>
                <a:defRPr/>
              </a:pPr>
              <a:t>9/18/2013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spcBef>
                <a:spcPct val="20000"/>
              </a:spcBef>
              <a:buSzPct val="65000"/>
              <a:defRPr sz="1300" dirty="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1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spcBef>
                <a:spcPct val="20000"/>
              </a:spcBef>
              <a:buSzPct val="65000"/>
              <a:defRPr sz="1300" smtClean="0">
                <a:cs typeface="Arial" pitchFamily="34" charset="0"/>
              </a:defRPr>
            </a:lvl1pPr>
          </a:lstStyle>
          <a:p>
            <a:pPr>
              <a:defRPr/>
            </a:pPr>
            <a:fld id="{91D93E54-F50B-4C42-9F9D-1536B5F8E2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261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spcBef>
                <a:spcPct val="20000"/>
              </a:spcBef>
              <a:buSzPct val="65000"/>
              <a:defRPr sz="1300" dirty="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spcBef>
                <a:spcPct val="20000"/>
              </a:spcBef>
              <a:buSzPct val="65000"/>
              <a:defRPr sz="1300" smtClean="0">
                <a:cs typeface="Arial" pitchFamily="34" charset="0"/>
              </a:defRPr>
            </a:lvl1pPr>
          </a:lstStyle>
          <a:p>
            <a:pPr>
              <a:defRPr/>
            </a:pPr>
            <a:fld id="{FCD782F2-767A-42E1-AB63-34A8A3B9EF9F}" type="datetimeFigureOut">
              <a:rPr lang="en-US"/>
              <a:pPr>
                <a:defRPr/>
              </a:pPr>
              <a:t>9/18/2013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spcBef>
                <a:spcPct val="20000"/>
              </a:spcBef>
              <a:buSzPct val="65000"/>
              <a:defRPr sz="1300" dirty="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spcBef>
                <a:spcPct val="20000"/>
              </a:spcBef>
              <a:buSzPct val="65000"/>
              <a:defRPr sz="1300" smtClean="0">
                <a:cs typeface="Arial" pitchFamily="34" charset="0"/>
              </a:defRPr>
            </a:lvl1pPr>
          </a:lstStyle>
          <a:p>
            <a:pPr>
              <a:defRPr/>
            </a:pPr>
            <a:fld id="{8D0E7734-3547-4974-8093-15E82C0AE1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7546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328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595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19F2E4-8FB2-4F34-BC99-55BE55CE1A92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1392"/>
            <a:fld id="{A48E965A-C239-4ABF-AE34-23CCA031548B}" type="slidenum">
              <a:rPr lang="en-US" smtClean="0">
                <a:latin typeface="Arial" charset="0"/>
                <a:ea typeface="ＭＳ Ｐゴシック" pitchFamily="8" charset="-128"/>
              </a:rPr>
              <a:pPr defTabSz="931392"/>
              <a:t>22</a:t>
            </a:fld>
            <a:endParaRPr lang="en-US" dirty="0" smtClean="0">
              <a:latin typeface="Arial" charset="0"/>
              <a:ea typeface="ＭＳ Ｐゴシック" pitchFamily="8" charset="-128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620" y="4422136"/>
            <a:ext cx="5617870" cy="4189711"/>
          </a:xfrm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ea typeface="ＭＳ Ｐゴシック" pitchFamily="8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000" dirty="0"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328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9479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  <a:lvl2pPr marL="742314" indent="-285505" defTabSz="929479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2pPr>
            <a:lvl3pPr marL="1142022" indent="-228404" defTabSz="929479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3pPr>
            <a:lvl4pPr marL="1598833" indent="-228404" defTabSz="929479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4pPr>
            <a:lvl5pPr marL="2055642" indent="-228404" defTabSz="929479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5pPr>
            <a:lvl6pPr marL="2512450" indent="-228404" defTabSz="92947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6pPr>
            <a:lvl7pPr marL="2969258" indent="-228404" defTabSz="92947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7pPr>
            <a:lvl8pPr marL="3426067" indent="-228404" defTabSz="92947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8pPr>
            <a:lvl9pPr marL="3882875" indent="-228404" defTabSz="92947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fld id="{BB6F5322-BFC7-48E7-94CB-FFA76A8413F5}" type="slidenum">
              <a:rPr lang="en-US" sz="1200">
                <a:solidFill>
                  <a:prstClr val="black"/>
                </a:solidFill>
              </a:rPr>
              <a:pPr/>
              <a:t>24</a:t>
            </a:fld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030989-891D-4850-A007-02D3E292E53C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300" dirty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1pPr>
            <a:lvl2pPr marL="717132" indent="-275821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2pPr>
            <a:lvl3pPr marL="1103279" indent="-220656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3pPr>
            <a:lvl4pPr marL="1544591" indent="-220656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4pPr>
            <a:lvl5pPr marL="1985904" indent="-220656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5pPr>
            <a:lvl6pPr marL="2427215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6pPr>
            <a:lvl7pPr marL="2868528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7pPr>
            <a:lvl8pPr marL="3309840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8pPr>
            <a:lvl9pPr marL="3751151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fld id="{1B2259C2-98B9-4860-87EB-3329435A4855}" type="slidenum">
              <a:rPr lang="en-US" sz="1200"/>
              <a:pPr eaLnBrk="1" hangingPunct="1"/>
              <a:t>28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277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1pPr>
            <a:lvl2pPr marL="717132" indent="-275821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2pPr>
            <a:lvl3pPr marL="1103279" indent="-220656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3pPr>
            <a:lvl4pPr marL="1544591" indent="-220656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4pPr>
            <a:lvl5pPr marL="1985904" indent="-220656" defTabSz="919400" eaLnBrk="0" hangingPunct="0"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5pPr>
            <a:lvl6pPr marL="2427215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6pPr>
            <a:lvl7pPr marL="2868528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7pPr>
            <a:lvl8pPr marL="3309840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8pPr>
            <a:lvl9pPr marL="3751151" indent="-220656" defTabSz="919400" eaLnBrk="0" fontAlgn="base" hangingPunct="0">
              <a:spcBef>
                <a:spcPct val="0"/>
              </a:spcBef>
              <a:spcAft>
                <a:spcPct val="0"/>
              </a:spcAft>
              <a:defRPr sz="1100" b="1">
                <a:solidFill>
                  <a:srgbClr val="003D78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fld id="{08D0C91C-4EDB-4B2D-81B0-1331CCAE05FA}" type="slidenum">
              <a:rPr lang="en-US" sz="1200"/>
              <a:pPr eaLnBrk="1" hangingPunct="1"/>
              <a:t>4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83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sz="10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354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54895" indent="-290344" eaLnBrk="0" hangingPunct="0"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61380" indent="-232274" eaLnBrk="0" hangingPunct="0"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25930" indent="-232274" eaLnBrk="0" hangingPunct="0"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90482" indent="-232274" eaLnBrk="0" hangingPunct="0"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55036" indent="-2322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3019587" indent="-2322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84135" indent="-2322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948689" indent="-2322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999197A6-8AD6-47B5-8C77-75C2FE9522AA}" type="slidenum">
              <a:rPr lang="en-US" sz="1200">
                <a:solidFill>
                  <a:prstClr val="black"/>
                </a:solidFill>
              </a:rPr>
              <a:pPr/>
              <a:t>9</a:t>
            </a:fld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6913"/>
            <a:ext cx="4652962" cy="3490912"/>
          </a:xfrm>
          <a:ln/>
        </p:spPr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0C2E1-7753-4DD1-8A2A-2FCD9DCB116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83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43464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502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93643"/>
            <a:ext cx="4040188" cy="3951288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5025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993643"/>
            <a:ext cx="4041775" cy="3951288"/>
          </a:xfrm>
        </p:spPr>
        <p:txBody>
          <a:bodyPr/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099746"/>
      </p:ext>
    </p:extLst>
  </p:cSld>
  <p:clrMapOvr>
    <a:masterClrMapping/>
  </p:clrMapOvr>
  <p:transition spd="med">
    <p:fade/>
  </p:transition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06374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432550" y="6567488"/>
            <a:ext cx="2133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r"/>
            <a:fld id="{554A2F7C-2EAD-48DF-AAAE-D559C2999D1F}" type="slidenum">
              <a:rPr lang="en-US" sz="800" b="0">
                <a:solidFill>
                  <a:srgbClr val="5A5A5A"/>
                </a:solidFill>
              </a:rPr>
              <a:pPr algn="r"/>
              <a:t>‹#›</a:t>
            </a:fld>
            <a:endParaRPr lang="en-US" sz="800" b="0">
              <a:solidFill>
                <a:srgbClr val="5A5A5A"/>
              </a:solidFill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3910013" y="6519863"/>
            <a:ext cx="132397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</a:pPr>
            <a:r>
              <a:rPr lang="en-US" sz="800" b="0">
                <a:solidFill>
                  <a:srgbClr val="5A5A5A"/>
                </a:solidFill>
                <a:latin typeface="Arial" charset="0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115838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8335"/>
            <a:ext cx="9144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1059" y="1644034"/>
            <a:ext cx="8137526" cy="584775"/>
          </a:xfrm>
        </p:spPr>
        <p:txBody>
          <a:bodyPr anchor="t">
            <a:spAutoFit/>
          </a:bodyPr>
          <a:lstStyle>
            <a:lvl1pPr>
              <a:defRPr sz="3200" smtClean="0"/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64883" y="2188133"/>
            <a:ext cx="8137526" cy="276999"/>
          </a:xfrm>
        </p:spPr>
        <p:txBody>
          <a:bodyPr lIns="0" tIns="0" rIns="0" bIns="0" anchor="ctr">
            <a:spAutoFit/>
          </a:bodyPr>
          <a:lstStyle>
            <a:lvl1pPr marL="0" indent="0">
              <a:buFontTx/>
              <a:buNone/>
              <a:defRPr sz="1800" b="0" smtClean="0">
                <a:solidFill>
                  <a:srgbClr val="5A5A5A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41145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3910601" y="6460759"/>
            <a:ext cx="13227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en-US" sz="800" b="0" kern="1200" dirty="0" smtClean="0">
                <a:solidFill>
                  <a:srgbClr val="5A5A5A"/>
                </a:solidFill>
                <a:latin typeface="+mn-lt"/>
                <a:ea typeface="+mn-ea"/>
                <a:cs typeface="Arial" charset="0"/>
              </a:rPr>
              <a:t>COMPANY CONFIDENTIAL</a:t>
            </a:r>
            <a:endParaRPr lang="en-US" sz="800" b="0" kern="1200" dirty="0">
              <a:solidFill>
                <a:srgbClr val="5A5A5A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3875" y="1697038"/>
            <a:ext cx="4086225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697038"/>
            <a:ext cx="40878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6"/>
          <p:cNvSpPr>
            <a:spLocks noChangeArrowheads="1"/>
          </p:cNvSpPr>
          <p:nvPr userDrawn="1"/>
        </p:nvSpPr>
        <p:spPr bwMode="auto">
          <a:xfrm>
            <a:off x="6432550" y="6508750"/>
            <a:ext cx="21336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algn="r">
              <a:spcBef>
                <a:spcPct val="0"/>
              </a:spcBef>
              <a:buSzTx/>
              <a:defRPr/>
            </a:pPr>
            <a:fld id="{AC027628-634E-4DE6-B09B-C745D4B75624}" type="slidenum">
              <a:rPr lang="en-US" sz="800" b="0">
                <a:solidFill>
                  <a:srgbClr val="5A5A5A"/>
                </a:solidFill>
                <a:cs typeface="Arial" charset="0"/>
              </a:rPr>
              <a:pPr algn="r">
                <a:spcBef>
                  <a:spcPct val="0"/>
                </a:spcBef>
                <a:buSzTx/>
                <a:defRPr/>
              </a:pPr>
              <a:t>‹#›</a:t>
            </a:fld>
            <a:endParaRPr lang="en-US" sz="800" b="0" dirty="0">
              <a:solidFill>
                <a:srgbClr val="5A5A5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97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954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6432550" y="6526719"/>
            <a:ext cx="2133600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r"/>
            <a:fld id="{43DC4641-8A36-4F16-9637-DB838D69B2A6}" type="slidenum">
              <a:rPr lang="en-US" sz="800" b="0">
                <a:solidFill>
                  <a:srgbClr val="5A5A5A"/>
                </a:solidFill>
              </a:rPr>
              <a:pPr algn="r"/>
              <a:t>‹#›</a:t>
            </a:fld>
            <a:endParaRPr lang="en-US" sz="800" b="0" dirty="0">
              <a:solidFill>
                <a:srgbClr val="5A5A5A"/>
              </a:solidFill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10013" y="6479094"/>
            <a:ext cx="13239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defRPr sz="1500" b="1">
                <a:solidFill>
                  <a:srgbClr val="003D78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</a:pPr>
            <a:r>
              <a:rPr lang="en-US" sz="800" b="0" dirty="0">
                <a:solidFill>
                  <a:srgbClr val="5A5A5A"/>
                </a:solidFill>
                <a:latin typeface="Arial" charset="0"/>
              </a:rPr>
              <a:t>COMPANY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2" r:id="rId4"/>
    <p:sldLayoutId id="2147483813" r:id="rId5"/>
    <p:sldLayoutId id="2147483814" r:id="rId6"/>
  </p:sldLayoutIdLst>
  <p:transition spd="med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9"/>
        </a:buBlip>
        <a:defRPr sz="2800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0"/>
        </a:buBlip>
        <a:defRPr sz="24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78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17" Type="http://schemas.openxmlformats.org/officeDocument/2006/relationships/image" Target="../media/image82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70.jpeg"/><Relationship Id="rId15" Type="http://schemas.openxmlformats.org/officeDocument/2006/relationships/image" Target="../media/image8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Relationship Id="rId14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13" Type="http://schemas.openxmlformats.org/officeDocument/2006/relationships/image" Target="../media/image91.jpeg"/><Relationship Id="rId3" Type="http://schemas.openxmlformats.org/officeDocument/2006/relationships/hyperlink" Target="http://imgasset.intermec.com/netpub/server.np?find&amp;catalog=catalog&amp;template=detail.np&amp;field=itemid&amp;op=matches&amp;value=19972&amp;site=intermec-confidential" TargetMode="External"/><Relationship Id="rId7" Type="http://schemas.openxmlformats.org/officeDocument/2006/relationships/hyperlink" Target="http://imgasset.intermec.com/netpub/server.np?find&amp;catalog=catalog&amp;template=detail.np&amp;field=itemid&amp;op=matches&amp;value=19991&amp;site=intermec-confidential" TargetMode="External"/><Relationship Id="rId12" Type="http://schemas.openxmlformats.org/officeDocument/2006/relationships/image" Target="../media/image9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jpeg"/><Relationship Id="rId11" Type="http://schemas.openxmlformats.org/officeDocument/2006/relationships/image" Target="../media/image89.jpeg"/><Relationship Id="rId5" Type="http://schemas.openxmlformats.org/officeDocument/2006/relationships/hyperlink" Target="http://imgasset.intermec.com/netpub/server.np?find&amp;catalog=catalog&amp;template=detail.np&amp;field=itemid&amp;op=matches&amp;value=20110&amp;site=intermec-confidential" TargetMode="External"/><Relationship Id="rId15" Type="http://schemas.openxmlformats.org/officeDocument/2006/relationships/image" Target="../media/image34.png"/><Relationship Id="rId10" Type="http://schemas.openxmlformats.org/officeDocument/2006/relationships/image" Target="../media/image88.jpeg"/><Relationship Id="rId4" Type="http://schemas.openxmlformats.org/officeDocument/2006/relationships/image" Target="../media/image85.jpeg"/><Relationship Id="rId9" Type="http://schemas.openxmlformats.org/officeDocument/2006/relationships/hyperlink" Target="http://imgasset.intermec.com/netpub/server.np?find&amp;catalog=catalog&amp;template=detail.np&amp;field=itemid&amp;op=matches&amp;value=19569&amp;site=intermec" TargetMode="External"/><Relationship Id="rId14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png"/><Relationship Id="rId18" Type="http://schemas.openxmlformats.org/officeDocument/2006/relationships/hyperlink" Target="http://imgasset.intermec.com/netpub/server.np?find&amp;catalog=catalog&amp;template=detail.np&amp;field=itemid&amp;op=matches&amp;value=17722&amp;site=intermec" TargetMode="External"/><Relationship Id="rId3" Type="http://schemas.openxmlformats.org/officeDocument/2006/relationships/image" Target="../media/image24.png"/><Relationship Id="rId21" Type="http://schemas.openxmlformats.org/officeDocument/2006/relationships/image" Target="../media/image40.jpe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6" Type="http://schemas.openxmlformats.org/officeDocument/2006/relationships/hyperlink" Target="http://imgasset.intermec.com/netpub/server.np?find&amp;catalog=catalog&amp;template=detail.np&amp;field=itemid&amp;op=matches&amp;value=15197&amp;site=intermec" TargetMode="External"/><Relationship Id="rId20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5" Type="http://schemas.openxmlformats.org/officeDocument/2006/relationships/image" Target="../media/image36.jpeg"/><Relationship Id="rId10" Type="http://schemas.openxmlformats.org/officeDocument/2006/relationships/image" Target="../media/image31.png"/><Relationship Id="rId19" Type="http://schemas.openxmlformats.org/officeDocument/2006/relationships/image" Target="../media/image38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411163" y="1612770"/>
            <a:ext cx="8137525" cy="708804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CN51Executive Selling Presentation</a:t>
            </a:r>
            <a:endParaRPr lang="en-US" dirty="0">
              <a:latin typeface="Arial" charset="0"/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9" r="15276"/>
          <a:stretch/>
        </p:blipFill>
        <p:spPr>
          <a:xfrm>
            <a:off x="0" y="2639324"/>
            <a:ext cx="9144000" cy="3661172"/>
          </a:xfrm>
          <a:prstGeom prst="rect">
            <a:avLst/>
          </a:prstGeom>
        </p:spPr>
      </p:pic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CN51 Target Customers</a:t>
            </a:r>
            <a:endParaRPr lang="en-US" dirty="0"/>
          </a:p>
        </p:txBody>
      </p:sp>
      <p:sp>
        <p:nvSpPr>
          <p:cNvPr id="34" name="Content Placeholder 3"/>
          <p:cNvSpPr>
            <a:spLocks noGrp="1"/>
          </p:cNvSpPr>
          <p:nvPr>
            <p:ph idx="1"/>
          </p:nvPr>
        </p:nvSpPr>
        <p:spPr>
          <a:xfrm>
            <a:off x="446567" y="987055"/>
            <a:ext cx="7307172" cy="427201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Not ‘first time’ field mobility users</a:t>
            </a:r>
          </a:p>
          <a:p>
            <a:pPr lvl="1"/>
            <a:r>
              <a:rPr lang="en-US" sz="1500" dirty="0" smtClean="0"/>
              <a:t>Likely 2nd or 3rd automation refresh</a:t>
            </a:r>
          </a:p>
          <a:p>
            <a:pPr lvl="1"/>
            <a:r>
              <a:rPr lang="en-US" sz="1500" dirty="0" smtClean="0"/>
              <a:t>Possibly tried smartphones or use PTT devices</a:t>
            </a:r>
          </a:p>
          <a:p>
            <a:pPr lvl="1"/>
            <a:r>
              <a:rPr lang="en-US" sz="1500" dirty="0" smtClean="0"/>
              <a:t>Appreciate the value of rugged, purpose build ergonomics &amp; battery life</a:t>
            </a:r>
          </a:p>
          <a:p>
            <a:r>
              <a:rPr lang="en-US" sz="2000" dirty="0" smtClean="0"/>
              <a:t>Can’t afford to disrupt operations</a:t>
            </a:r>
          </a:p>
          <a:p>
            <a:pPr lvl="1"/>
            <a:r>
              <a:rPr lang="en-US" sz="1400" dirty="0" smtClean="0"/>
              <a:t>Mission critical legacy applications</a:t>
            </a:r>
          </a:p>
          <a:p>
            <a:r>
              <a:rPr lang="en-US" sz="2000" dirty="0" smtClean="0"/>
              <a:t>Want more out of refresh purchase</a:t>
            </a:r>
          </a:p>
          <a:p>
            <a:pPr lvl="1"/>
            <a:r>
              <a:rPr lang="en-US" sz="1400" dirty="0" smtClean="0"/>
              <a:t>OS versatility; capabilities for new applications</a:t>
            </a:r>
          </a:p>
          <a:p>
            <a:pPr lvl="1"/>
            <a:r>
              <a:rPr lang="en-US" sz="1400" dirty="0" smtClean="0"/>
              <a:t>Looking for investment “protection”</a:t>
            </a:r>
          </a:p>
          <a:p>
            <a:r>
              <a:rPr lang="en-US" sz="2000" dirty="0" smtClean="0"/>
              <a:t>Need larger display for applications</a:t>
            </a:r>
            <a:endParaRPr lang="en-US" sz="2000" dirty="0"/>
          </a:p>
        </p:txBody>
      </p:sp>
      <p:pic>
        <p:nvPicPr>
          <p:cNvPr id="15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6595" y="3669994"/>
            <a:ext cx="1592067" cy="115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"/>
          <p:cNvGrpSpPr/>
          <p:nvPr/>
        </p:nvGrpSpPr>
        <p:grpSpPr>
          <a:xfrm>
            <a:off x="5758559" y="2942918"/>
            <a:ext cx="1759821" cy="1502315"/>
            <a:chOff x="3070739" y="4120198"/>
            <a:chExt cx="1759821" cy="1502315"/>
          </a:xfrm>
        </p:grpSpPr>
        <p:pic>
          <p:nvPicPr>
            <p:cNvPr id="16" name="Picture 2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70739" y="4120198"/>
              <a:ext cx="1759821" cy="1177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Delivery quote"/>
            <p:cNvSpPr/>
            <p:nvPr/>
          </p:nvSpPr>
          <p:spPr>
            <a:xfrm flipH="1">
              <a:off x="3285966" y="5371591"/>
              <a:ext cx="1396307" cy="250922"/>
            </a:xfrm>
            <a:prstGeom prst="roundRect">
              <a:avLst>
                <a:gd name="adj" fmla="val 5955"/>
              </a:avLst>
            </a:prstGeom>
            <a:solidFill>
              <a:srgbClr val="003D78"/>
            </a:solidFill>
            <a:ln w="19050">
              <a:solidFill>
                <a:srgbClr val="003D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bg1"/>
                  </a:solidFill>
                </a:rPr>
                <a:t>Field Service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35967" y="4173323"/>
            <a:ext cx="2850565" cy="1877724"/>
            <a:chOff x="5486400" y="762000"/>
            <a:chExt cx="3276428" cy="2117627"/>
          </a:xfrm>
        </p:grpSpPr>
        <p:sp>
          <p:nvSpPr>
            <p:cNvPr id="11" name="Delivery quote"/>
            <p:cNvSpPr/>
            <p:nvPr/>
          </p:nvSpPr>
          <p:spPr>
            <a:xfrm flipH="1">
              <a:off x="6211994" y="2596423"/>
              <a:ext cx="2550834" cy="283204"/>
            </a:xfrm>
            <a:prstGeom prst="roundRect">
              <a:avLst>
                <a:gd name="adj" fmla="val 5955"/>
              </a:avLst>
            </a:prstGeom>
            <a:solidFill>
              <a:srgbClr val="003D78"/>
            </a:solidFill>
            <a:ln w="19050">
              <a:solidFill>
                <a:srgbClr val="003D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bg1"/>
                  </a:solidFill>
                </a:rPr>
                <a:t>T &amp; L / Postal &amp; CEP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562600" y="762000"/>
              <a:ext cx="2895600" cy="1834423"/>
            </a:xfrm>
            <a:prstGeom prst="rect">
              <a:avLst/>
            </a:prstGeom>
          </p:spPr>
        </p:pic>
        <p:pic>
          <p:nvPicPr>
            <p:cNvPr id="13" name="Picture 12" descr="global express van left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486400" y="1600200"/>
              <a:ext cx="896031" cy="772441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27350" y="4017976"/>
            <a:ext cx="2607276" cy="2230684"/>
            <a:chOff x="114396" y="4051844"/>
            <a:chExt cx="2607276" cy="2230684"/>
          </a:xfrm>
        </p:grpSpPr>
        <p:pic>
          <p:nvPicPr>
            <p:cNvPr id="9" name="Picture 20" descr="Store_illustration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14396" y="4051844"/>
              <a:ext cx="2607276" cy="1890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Delivery quote"/>
            <p:cNvSpPr/>
            <p:nvPr/>
          </p:nvSpPr>
          <p:spPr>
            <a:xfrm flipH="1">
              <a:off x="658104" y="6039285"/>
              <a:ext cx="839209" cy="243243"/>
            </a:xfrm>
            <a:prstGeom prst="roundRect">
              <a:avLst>
                <a:gd name="adj" fmla="val 5955"/>
              </a:avLst>
            </a:prstGeom>
            <a:solidFill>
              <a:srgbClr val="003D78"/>
            </a:solidFill>
            <a:ln w="19050">
              <a:solidFill>
                <a:srgbClr val="003D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smtClean="0">
                  <a:solidFill>
                    <a:schemeClr val="bg1"/>
                  </a:solidFill>
                </a:rPr>
                <a:t>DSD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1" name="Picture 6" descr="C:\Users\jdewente\Desktop\Documents\Products - Computers\Catalina\Photos\CN51_13_PRO2a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07" y="-176849"/>
            <a:ext cx="2340126" cy="234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jdewente\Desktop\Documents\Products - Computers\Catalina\Photos\CN51_13_PRO5a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179" y="649874"/>
            <a:ext cx="2260459" cy="226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40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CN51 …  Key Product Differentiators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051875" y="4545342"/>
            <a:ext cx="1910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dirty="0" smtClean="0">
                <a:solidFill>
                  <a:schemeClr val="tx1"/>
                </a:solidFill>
              </a:rPr>
              <a:t>Android 4.1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4652" y="4545343"/>
            <a:ext cx="1440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dirty="0" smtClean="0">
                <a:solidFill>
                  <a:schemeClr val="tx1"/>
                </a:solidFill>
              </a:rPr>
              <a:t>WEH 6.5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57399" y="990600"/>
            <a:ext cx="4846191" cy="461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WEH 6.5 &amp; Android OS Options</a:t>
            </a:r>
          </a:p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Large, Outdoor-Viewable WVGA Display with Full-Size Keypad</a:t>
            </a:r>
          </a:p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Resistive Multi-Touch </a:t>
            </a: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Touch Panel</a:t>
            </a:r>
          </a:p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1.5 GHz Dual Core, Multi-Engine Processing with Superior Battery Life</a:t>
            </a:r>
          </a:p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Voice &amp; Data WAN Radio </a:t>
            </a:r>
            <a:endParaRPr 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Market-Leading Scanning Performance</a:t>
            </a:r>
          </a:p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On-Board Diagnostics for Device Health Monitoring &amp; Smart Battery Management </a:t>
            </a:r>
          </a:p>
          <a:p>
            <a:pPr marL="628650" lvl="1" indent="-171450">
              <a:spcBef>
                <a:spcPct val="20000"/>
              </a:spcBef>
              <a:spcAft>
                <a:spcPts val="600"/>
              </a:spcAft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Leverages CN50 Eco-System of Accessories  </a:t>
            </a:r>
            <a:endParaRPr lang="en-US" sz="1800" b="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3" y="1493774"/>
            <a:ext cx="1531921" cy="30515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940" y="1493774"/>
            <a:ext cx="1531921" cy="305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0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Features and Benefits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0723" y="117663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One Hardware Design + Two OS Options</a:t>
            </a:r>
          </a:p>
          <a:p>
            <a:pPr marL="0" indent="0">
              <a:buNone/>
            </a:pPr>
            <a:r>
              <a:rPr lang="en-US" sz="2400" dirty="0" smtClean="0"/>
              <a:t> =  Investment Protection</a:t>
            </a:r>
          </a:p>
          <a:p>
            <a:pPr lvl="1"/>
            <a:endParaRPr lang="en-US" sz="700" dirty="0" smtClean="0"/>
          </a:p>
          <a:p>
            <a:r>
              <a:rPr lang="en-US" sz="2000" dirty="0" smtClean="0"/>
              <a:t>Support legacy applications using WEH 6.5 w/HTML5</a:t>
            </a:r>
          </a:p>
          <a:p>
            <a:pPr lvl="1"/>
            <a:r>
              <a:rPr lang="en-US" sz="1600" dirty="0" smtClean="0"/>
              <a:t>Re-use existing applications and support tools</a:t>
            </a:r>
          </a:p>
          <a:p>
            <a:pPr lvl="1"/>
            <a:r>
              <a:rPr lang="en-US" sz="1600" dirty="0" smtClean="0"/>
              <a:t>Bridge to new hardware designs and new applications</a:t>
            </a:r>
          </a:p>
          <a:p>
            <a:pPr lvl="1"/>
            <a:r>
              <a:rPr lang="en-US" sz="1600" dirty="0" smtClean="0"/>
              <a:t>Re-use </a:t>
            </a:r>
            <a:r>
              <a:rPr lang="en-US" sz="1600" dirty="0"/>
              <a:t>same hardware when </a:t>
            </a:r>
            <a:r>
              <a:rPr lang="en-US" sz="1600" dirty="0" smtClean="0"/>
              <a:t>ready to migrate </a:t>
            </a:r>
            <a:r>
              <a:rPr lang="en-US" sz="1600" dirty="0"/>
              <a:t>from WEH6.5 to Android</a:t>
            </a:r>
          </a:p>
          <a:p>
            <a:r>
              <a:rPr lang="en-US" sz="2000" dirty="0" smtClean="0"/>
              <a:t>Implement Android applications to achieve new business objectives when ready</a:t>
            </a:r>
          </a:p>
          <a:p>
            <a:pPr lvl="1"/>
            <a:r>
              <a:rPr lang="en-US" sz="1600" dirty="0" smtClean="0"/>
              <a:t>Android 4.1 (Jelly Bean)</a:t>
            </a:r>
          </a:p>
          <a:p>
            <a:pPr lvl="1"/>
            <a:r>
              <a:rPr lang="en-US" sz="1600" dirty="0" smtClean="0"/>
              <a:t>Enterprise enhancements for mission critical applications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977167" y="5095516"/>
            <a:ext cx="859568" cy="864741"/>
            <a:chOff x="7414256" y="1916427"/>
            <a:chExt cx="1805944" cy="1805946"/>
          </a:xfrm>
        </p:grpSpPr>
        <p:sp>
          <p:nvSpPr>
            <p:cNvPr id="12" name="Rounded Rectangle 11"/>
            <p:cNvSpPr/>
            <p:nvPr/>
          </p:nvSpPr>
          <p:spPr>
            <a:xfrm>
              <a:off x="7414256" y="1916427"/>
              <a:ext cx="1805944" cy="180594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2" descr="http://www.android.com/media/android_vector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10" r="18804"/>
            <a:stretch/>
          </p:blipFill>
          <p:spPr bwMode="auto">
            <a:xfrm>
              <a:off x="7605989" y="1998348"/>
              <a:ext cx="1412420" cy="1647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2303" y="5089323"/>
            <a:ext cx="870934" cy="87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947" y="260398"/>
            <a:ext cx="926579" cy="184573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329" y="1354667"/>
            <a:ext cx="926579" cy="1845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54" y="5304308"/>
            <a:ext cx="2979222" cy="58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and Benefits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05776" y="1121040"/>
            <a:ext cx="788734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Large Vibrant Multi-Touch Display + Full-Size Keypad </a:t>
            </a:r>
          </a:p>
          <a:p>
            <a:pPr marL="0" indent="0">
              <a:buNone/>
            </a:pPr>
            <a:r>
              <a:rPr lang="en-US" sz="2400" dirty="0" smtClean="0"/>
              <a:t>=  Versatility</a:t>
            </a:r>
          </a:p>
          <a:p>
            <a:pPr marL="0" indent="0">
              <a:buNone/>
            </a:pPr>
            <a:endParaRPr lang="en-US" sz="400" dirty="0" smtClean="0"/>
          </a:p>
          <a:p>
            <a:pPr marL="342900" indent="-403225"/>
            <a:r>
              <a:rPr lang="en-US" sz="2000" dirty="0" smtClean="0"/>
              <a:t>25% more screen real estate for application viewing</a:t>
            </a:r>
          </a:p>
          <a:p>
            <a:pPr lvl="1"/>
            <a:r>
              <a:rPr lang="en-US" sz="1600" dirty="0"/>
              <a:t>Less scrolling leading to greater productivity </a:t>
            </a:r>
          </a:p>
          <a:p>
            <a:pPr lvl="1"/>
            <a:r>
              <a:rPr lang="en-US" sz="1600" dirty="0"/>
              <a:t>More space </a:t>
            </a:r>
            <a:r>
              <a:rPr lang="en-US" sz="1600" dirty="0" smtClean="0"/>
              <a:t>for convenient capture of  legible </a:t>
            </a:r>
            <a:r>
              <a:rPr lang="en-US" sz="1600" dirty="0"/>
              <a:t>signatures</a:t>
            </a:r>
          </a:p>
          <a:p>
            <a:pPr marL="342900" lvl="1" indent="-403225">
              <a:buBlip>
                <a:blip r:embed="rId3"/>
              </a:buBlip>
            </a:pPr>
            <a:r>
              <a:rPr lang="en-US" sz="2000" dirty="0"/>
              <a:t>Resistive Multi-Touch  </a:t>
            </a:r>
          </a:p>
          <a:p>
            <a:pPr lvl="1"/>
            <a:r>
              <a:rPr lang="en-US" sz="1600" dirty="0"/>
              <a:t>Touch panel works in the rain and with </a:t>
            </a:r>
            <a:r>
              <a:rPr lang="en-US" sz="1600" dirty="0" smtClean="0"/>
              <a:t>gloves</a:t>
            </a:r>
            <a:endParaRPr lang="en-US" sz="1600" dirty="0"/>
          </a:p>
          <a:p>
            <a:pPr lvl="1"/>
            <a:r>
              <a:rPr lang="en-US" sz="1600" dirty="0"/>
              <a:t>Capture more legible signatures with common stylus/pen</a:t>
            </a:r>
          </a:p>
          <a:p>
            <a:pPr lvl="1"/>
            <a:r>
              <a:rPr lang="en-US" sz="1600" dirty="0"/>
              <a:t>Zoom in and out with maps using thumb and finger </a:t>
            </a:r>
          </a:p>
          <a:p>
            <a:pPr marL="342900" lvl="1" indent="-403225">
              <a:buBlip>
                <a:blip r:embed="rId3"/>
              </a:buBlip>
            </a:pPr>
            <a:r>
              <a:rPr lang="en-US" sz="2000" dirty="0"/>
              <a:t>Full-size numeric or QWERTY keypads</a:t>
            </a:r>
          </a:p>
          <a:p>
            <a:pPr lvl="1"/>
            <a:r>
              <a:rPr lang="en-US" sz="1600" dirty="0"/>
              <a:t>True tactile feedback for more reliable &amp; faster data capture</a:t>
            </a:r>
          </a:p>
          <a:p>
            <a:pPr lvl="1"/>
            <a:r>
              <a:rPr lang="en-US" sz="1600" dirty="0"/>
              <a:t>No screen real estate loss due to soft input panel (SIP)</a:t>
            </a:r>
          </a:p>
          <a:p>
            <a:pPr lvl="1"/>
            <a:endParaRPr lang="en-US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1378420" y="5322627"/>
            <a:ext cx="3143214" cy="878735"/>
            <a:chOff x="1444460" y="5207587"/>
            <a:chExt cx="3309190" cy="993775"/>
          </a:xfrm>
        </p:grpSpPr>
        <p:pic>
          <p:nvPicPr>
            <p:cNvPr id="8" name="Picture 7" descr="C:\Users\jdewente\Desktop\Documents\Products - Computers\Catalina\Photos\CN51_Numeric Keypad.jpg"/>
            <p:cNvPicPr/>
            <p:nvPr/>
          </p:nvPicPr>
          <p:blipFill>
            <a:blip r:embed="rId4">
              <a:clrChange>
                <a:clrFrom>
                  <a:srgbClr val="FEFEFF"/>
                </a:clrFrom>
                <a:clrTo>
                  <a:srgbClr val="FE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4460" y="5207587"/>
              <a:ext cx="1433830" cy="9937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Picture 8" descr="C:\Users\jdewente\Desktop\Documents\Products - Computers\Catalina\Photos\CN51_QWERTY Keypad.jpg"/>
            <p:cNvPicPr/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0615" y="5207587"/>
              <a:ext cx="1423035" cy="9855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7729059" y="4216150"/>
            <a:ext cx="1329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CN51 Display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291619" y="2115732"/>
            <a:ext cx="2780299" cy="2048833"/>
            <a:chOff x="6291619" y="2361396"/>
            <a:chExt cx="2780299" cy="2048833"/>
          </a:xfrm>
        </p:grpSpPr>
        <p:pic>
          <p:nvPicPr>
            <p:cNvPr id="1026" name="Picture 2" descr="C:\Users\jdewente\Desktop\Documents\Products - Computers\Catalina\Photos\CN50Start_Soundwaves_240x32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1619" y="2771163"/>
              <a:ext cx="1361162" cy="16390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jdewente\Desktop\Documents\Products - Computers\Catalina\Photos\Home Screen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0756" y="2361396"/>
              <a:ext cx="1361162" cy="2048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6323570" y="4204139"/>
            <a:ext cx="1329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CN50 Display</a:t>
            </a:r>
          </a:p>
        </p:txBody>
      </p:sp>
    </p:spTree>
    <p:extLst>
      <p:ext uri="{BB962C8B-B14F-4D97-AF65-F5344CB8AC3E}">
        <p14:creationId xmlns:p14="http://schemas.microsoft.com/office/powerpoint/2010/main" val="18212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6575" y="274638"/>
            <a:ext cx="8229600" cy="606425"/>
          </a:xfrm>
        </p:spPr>
        <p:txBody>
          <a:bodyPr/>
          <a:lstStyle/>
          <a:p>
            <a:r>
              <a:rPr lang="en-US" dirty="0" smtClean="0"/>
              <a:t>Features and Benefits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1" y="1117275"/>
            <a:ext cx="7716416" cy="4788159"/>
          </a:xfrm>
        </p:spPr>
        <p:txBody>
          <a:bodyPr wrap="square"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Dual Core Multi-Engine TI OMAP 4470 + Smart Battery</a:t>
            </a:r>
          </a:p>
          <a:p>
            <a:pPr marL="0" indent="0">
              <a:buNone/>
            </a:pPr>
            <a:r>
              <a:rPr lang="en-US" sz="2400" dirty="0" smtClean="0"/>
              <a:t>=  Efficient Processing &amp; All-day Battery Life</a:t>
            </a:r>
          </a:p>
          <a:p>
            <a:endParaRPr lang="en-US" sz="20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endParaRPr lang="en-US" sz="2000" dirty="0" smtClean="0"/>
          </a:p>
          <a:p>
            <a:r>
              <a:rPr lang="en-US" sz="2000" dirty="0" smtClean="0"/>
              <a:t>Industry leading processing power for complex applications</a:t>
            </a:r>
          </a:p>
          <a:p>
            <a:pPr lvl="1"/>
            <a:r>
              <a:rPr lang="en-US" sz="1600" dirty="0"/>
              <a:t>Increased capability within a single </a:t>
            </a:r>
            <a:r>
              <a:rPr lang="en-US" sz="1600" dirty="0" smtClean="0"/>
              <a:t>device, reduces operator </a:t>
            </a:r>
            <a:r>
              <a:rPr lang="en-US" sz="1600" dirty="0"/>
              <a:t>wait </a:t>
            </a:r>
            <a:r>
              <a:rPr lang="en-US" sz="1600" dirty="0" smtClean="0"/>
              <a:t>time</a:t>
            </a:r>
          </a:p>
          <a:p>
            <a:pPr lvl="1"/>
            <a:r>
              <a:rPr lang="en-US" sz="1600" dirty="0" smtClean="0"/>
              <a:t>Fast &amp; secure data read/ write with 16GB on-board flash memory</a:t>
            </a:r>
            <a:endParaRPr lang="en-US" sz="1600" dirty="0"/>
          </a:p>
          <a:p>
            <a:r>
              <a:rPr lang="en-US" sz="2000" dirty="0" smtClean="0"/>
              <a:t>Leading power management and battery life</a:t>
            </a:r>
          </a:p>
          <a:p>
            <a:pPr lvl="1"/>
            <a:r>
              <a:rPr lang="en-US" sz="1600" dirty="0" smtClean="0"/>
              <a:t>Eliminates operator downtime due to battery swap</a:t>
            </a:r>
          </a:p>
          <a:p>
            <a:pPr lvl="1"/>
            <a:r>
              <a:rPr lang="en-US" sz="1600" dirty="0"/>
              <a:t>Reduces battery deep discharge cycle wear out </a:t>
            </a:r>
            <a:r>
              <a:rPr lang="en-US" sz="1600" dirty="0" smtClean="0"/>
              <a:t>which extends </a:t>
            </a:r>
            <a:r>
              <a:rPr lang="en-US" sz="1600" dirty="0"/>
              <a:t>useful life</a:t>
            </a:r>
          </a:p>
          <a:p>
            <a:pPr lvl="1"/>
            <a:r>
              <a:rPr lang="en-US" sz="1600" dirty="0" smtClean="0"/>
              <a:t>Smart battery technology prevents premature battery replacement</a:t>
            </a:r>
          </a:p>
          <a:p>
            <a:pPr lvl="1"/>
            <a:endParaRPr lang="en-US" sz="1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652767" y="2185735"/>
            <a:ext cx="4774410" cy="1401465"/>
            <a:chOff x="329740" y="1429543"/>
            <a:chExt cx="4774410" cy="1440657"/>
          </a:xfrm>
        </p:grpSpPr>
        <p:pic>
          <p:nvPicPr>
            <p:cNvPr id="9" name="Picture 6" descr="gauges4"/>
            <p:cNvPicPr>
              <a:picLocks noChangeAspect="1" noChangeArrowheads="1" noCrop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40" y="1429543"/>
              <a:ext cx="4774410" cy="1440657"/>
            </a:xfrm>
            <a:prstGeom prst="rect">
              <a:avLst/>
            </a:prstGeom>
            <a:noFill/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5421" y="1500154"/>
              <a:ext cx="128587" cy="146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2889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692" y="2436155"/>
            <a:ext cx="2080926" cy="3400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Features and Benefits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832" y="1072116"/>
            <a:ext cx="6273209" cy="50522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Industry-leading bar code reading</a:t>
            </a:r>
          </a:p>
          <a:p>
            <a:pPr marL="0" indent="0">
              <a:buNone/>
            </a:pPr>
            <a:r>
              <a:rPr lang="en-US" sz="2400" dirty="0" smtClean="0"/>
              <a:t>=  Faster times to get a good read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/>
              <a:t>Pioneer in fast pulse white LED illumination</a:t>
            </a:r>
          </a:p>
          <a:p>
            <a:r>
              <a:rPr lang="en-US" sz="2000" dirty="0" smtClean="0"/>
              <a:t>Industry-leading scan rates up to 500 </a:t>
            </a:r>
            <a:r>
              <a:rPr lang="en-US" sz="2000" dirty="0" err="1" smtClean="0"/>
              <a:t>ips</a:t>
            </a:r>
            <a:endParaRPr lang="en-US" sz="2000" dirty="0" smtClean="0"/>
          </a:p>
          <a:p>
            <a:pPr lvl="1"/>
            <a:r>
              <a:rPr lang="en-US" sz="1600" dirty="0"/>
              <a:t>Very snappy &amp; motion tolerant</a:t>
            </a:r>
          </a:p>
          <a:p>
            <a:r>
              <a:rPr lang="en-US" sz="2000" dirty="0" smtClean="0"/>
              <a:t>Highly visible pointer for outdoor applications</a:t>
            </a:r>
          </a:p>
          <a:p>
            <a:pPr lvl="1"/>
            <a:r>
              <a:rPr lang="en-US" sz="1600" dirty="0" smtClean="0"/>
              <a:t>Ideal for field service, store or home delivery, </a:t>
            </a:r>
            <a:br>
              <a:rPr lang="en-US" sz="1600" dirty="0" smtClean="0"/>
            </a:br>
            <a:r>
              <a:rPr lang="en-US" sz="1600" dirty="0" smtClean="0"/>
              <a:t>parcel and postal services</a:t>
            </a:r>
          </a:p>
          <a:p>
            <a:pPr lvl="1"/>
            <a:r>
              <a:rPr lang="en-US" sz="1600" dirty="0" smtClean="0"/>
              <a:t>Continuous laser line optimal for 1D code reading</a:t>
            </a:r>
          </a:p>
          <a:p>
            <a:r>
              <a:rPr lang="en-US" sz="2000" dirty="0" smtClean="0"/>
              <a:t>White illumination supports the truest </a:t>
            </a:r>
            <a:br>
              <a:rPr lang="en-US" sz="2000" dirty="0" smtClean="0"/>
            </a:br>
            <a:r>
              <a:rPr lang="en-US" sz="2000" dirty="0" smtClean="0"/>
              <a:t>grayscale image representation</a:t>
            </a:r>
          </a:p>
          <a:p>
            <a:r>
              <a:rPr lang="en-US" sz="2000" dirty="0" smtClean="0"/>
              <a:t>Only imager to read colored bar codes well</a:t>
            </a:r>
          </a:p>
          <a:p>
            <a:pPr lvl="2"/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947" y="260398"/>
            <a:ext cx="926579" cy="18457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329" y="1354667"/>
            <a:ext cx="926579" cy="184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46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Features and Benefits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Maximize uptime with fast deployment and high reliability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2000" dirty="0" smtClean="0"/>
              <a:t>Most efficient device provisioning</a:t>
            </a:r>
          </a:p>
          <a:p>
            <a:pPr marL="455613" lvl="1" indent="-115888"/>
            <a:r>
              <a:rPr lang="en-US" sz="1600" dirty="0" smtClean="0"/>
              <a:t>  For  customers with no IT resource – </a:t>
            </a:r>
            <a:r>
              <a:rPr lang="en-US" sz="1600" dirty="0" err="1" smtClean="0"/>
              <a:t>CloneNGo</a:t>
            </a:r>
            <a:r>
              <a:rPr lang="en-US" sz="1600" dirty="0" smtClean="0"/>
              <a:t> will simplify</a:t>
            </a:r>
          </a:p>
          <a:p>
            <a:pPr marL="339725" lvl="1" indent="0">
              <a:buNone/>
            </a:pPr>
            <a:r>
              <a:rPr lang="en-US" sz="1600" dirty="0" smtClean="0"/>
              <a:t>  device configuration / deployment</a:t>
            </a:r>
          </a:p>
          <a:p>
            <a:pPr marL="455613" lvl="1" indent="-115888"/>
            <a:r>
              <a:rPr lang="en-US" sz="1600" dirty="0" smtClean="0"/>
              <a:t>  Larger customers – </a:t>
            </a:r>
            <a:r>
              <a:rPr lang="en-US" sz="1600" dirty="0" err="1" smtClean="0"/>
              <a:t>ScanNGo</a:t>
            </a:r>
            <a:r>
              <a:rPr lang="en-US" sz="1600" dirty="0" smtClean="0"/>
              <a:t>, </a:t>
            </a:r>
            <a:r>
              <a:rPr lang="en-US" sz="1600" dirty="0" err="1" smtClean="0"/>
              <a:t>SmartSystems</a:t>
            </a:r>
            <a:r>
              <a:rPr lang="en-US" sz="1600" dirty="0" smtClean="0"/>
              <a:t> and </a:t>
            </a:r>
          </a:p>
          <a:p>
            <a:pPr marL="339725" lvl="1" indent="0">
              <a:buNone/>
            </a:pPr>
            <a:r>
              <a:rPr lang="en-US" sz="1600" dirty="0" smtClean="0"/>
              <a:t>   3rd party Device Management support</a:t>
            </a:r>
          </a:p>
          <a:p>
            <a:pPr marL="339725" lvl="1" indent="0">
              <a:buNone/>
            </a:pPr>
            <a:endParaRPr lang="en-US" sz="1000" dirty="0" smtClean="0"/>
          </a:p>
          <a:p>
            <a:r>
              <a:rPr lang="en-US" sz="2000" dirty="0" smtClean="0"/>
              <a:t>Device Health Dashboard</a:t>
            </a:r>
          </a:p>
          <a:p>
            <a:pPr marL="514350" lvl="1" indent="-174625"/>
            <a:r>
              <a:rPr lang="en-US" sz="1600" dirty="0" smtClean="0"/>
              <a:t> Proactive monitoring &amp; effective </a:t>
            </a:r>
            <a:br>
              <a:rPr lang="en-US" sz="1600" dirty="0" smtClean="0"/>
            </a:br>
            <a:r>
              <a:rPr lang="en-US" sz="1600" dirty="0" smtClean="0"/>
              <a:t>“on-board” diagnostics</a:t>
            </a:r>
          </a:p>
          <a:p>
            <a:pPr marL="339725" lvl="1" indent="0">
              <a:buNone/>
            </a:pPr>
            <a:endParaRPr lang="en-US" sz="1000" dirty="0" smtClean="0"/>
          </a:p>
          <a:p>
            <a:r>
              <a:rPr lang="en-US" sz="2000" dirty="0" smtClean="0"/>
              <a:t>HTML5 Ready Browser</a:t>
            </a:r>
            <a:endParaRPr lang="en-US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2179" y="2704008"/>
            <a:ext cx="2430016" cy="304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6997" y="3118352"/>
            <a:ext cx="568393" cy="76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5051824" y="3960026"/>
            <a:ext cx="1916555" cy="1423194"/>
            <a:chOff x="3673822" y="4738759"/>
            <a:chExt cx="1916555" cy="1423194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3822" y="4839566"/>
              <a:ext cx="1785937" cy="1322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8377" y="4738759"/>
              <a:ext cx="762000" cy="76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872" y="3530902"/>
            <a:ext cx="377840" cy="35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09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CN51 Configuration Flexibility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4044" cy="4525963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CN51 </a:t>
            </a:r>
            <a:r>
              <a:rPr lang="en-US" sz="2000" dirty="0" smtClean="0">
                <a:solidFill>
                  <a:schemeClr val="tx1"/>
                </a:solidFill>
              </a:rPr>
              <a:t>extends the reach of the successful CN50 series 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Existing </a:t>
            </a:r>
            <a:r>
              <a:rPr lang="en-US" sz="1600" dirty="0">
                <a:solidFill>
                  <a:schemeClr val="tx1"/>
                </a:solidFill>
              </a:rPr>
              <a:t>install base can </a:t>
            </a:r>
            <a:r>
              <a:rPr lang="en-US" sz="1600" dirty="0" smtClean="0">
                <a:solidFill>
                  <a:schemeClr val="tx1"/>
                </a:solidFill>
              </a:rPr>
              <a:t>leverage previously made investments </a:t>
            </a:r>
            <a:r>
              <a:rPr lang="en-US" sz="1600" dirty="0">
                <a:solidFill>
                  <a:schemeClr val="tx1"/>
                </a:solidFill>
              </a:rPr>
              <a:t>in </a:t>
            </a:r>
            <a:r>
              <a:rPr lang="en-US" sz="1600" dirty="0" smtClean="0">
                <a:solidFill>
                  <a:schemeClr val="tx1"/>
                </a:solidFill>
              </a:rPr>
              <a:t>CN50 accessories</a:t>
            </a:r>
            <a:endParaRPr lang="en-US" sz="1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Increased configuration capability to match the job at hand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WEH 6.5 or Android 4.1 Operating System option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No imager configuration option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2 imager choices (EA30 or EA31)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No camera </a:t>
            </a:r>
            <a:r>
              <a:rPr lang="en-US" sz="1600" dirty="0" err="1" smtClean="0">
                <a:solidFill>
                  <a:schemeClr val="tx1"/>
                </a:solidFill>
              </a:rPr>
              <a:t>confirguration</a:t>
            </a:r>
            <a:r>
              <a:rPr lang="en-US" sz="1600" dirty="0" smtClean="0">
                <a:solidFill>
                  <a:schemeClr val="tx1"/>
                </a:solidFill>
              </a:rPr>
              <a:t> option</a:t>
            </a:r>
          </a:p>
          <a:p>
            <a:pPr lvl="1"/>
            <a:r>
              <a:rPr lang="en-US" sz="1600" dirty="0">
                <a:solidFill>
                  <a:schemeClr val="tx1"/>
                </a:solidFill>
              </a:rPr>
              <a:t>5 MP Color Camera with Flash / </a:t>
            </a:r>
            <a:r>
              <a:rPr lang="en-US" sz="1600" dirty="0" smtClean="0">
                <a:solidFill>
                  <a:schemeClr val="tx1"/>
                </a:solidFill>
              </a:rPr>
              <a:t>Autofocus  option</a:t>
            </a:r>
            <a:endParaRPr lang="en-US" sz="1600" dirty="0">
              <a:solidFill>
                <a:schemeClr val="tx1"/>
              </a:solidFill>
            </a:endParaRP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27 key numeric or 43 key QWERTY keypad option</a:t>
            </a:r>
          </a:p>
          <a:p>
            <a:pPr lvl="1"/>
            <a:r>
              <a:rPr lang="en-US" sz="1600" dirty="0">
                <a:solidFill>
                  <a:schemeClr val="tx1"/>
                </a:solidFill>
              </a:rPr>
              <a:t>802.11 </a:t>
            </a:r>
            <a:r>
              <a:rPr lang="en-US" sz="1600" dirty="0" err="1" smtClean="0">
                <a:solidFill>
                  <a:schemeClr val="tx1"/>
                </a:solidFill>
              </a:rPr>
              <a:t>abgn</a:t>
            </a:r>
            <a:r>
              <a:rPr lang="en-US" sz="1600" dirty="0" smtClean="0">
                <a:solidFill>
                  <a:schemeClr val="tx1"/>
                </a:solidFill>
              </a:rPr>
              <a:t> WLAN  only configuration</a:t>
            </a:r>
          </a:p>
          <a:p>
            <a:pPr lvl="1"/>
            <a:r>
              <a:rPr lang="en-US" sz="1600" dirty="0" smtClean="0">
                <a:solidFill>
                  <a:schemeClr val="tx1"/>
                </a:solidFill>
              </a:rPr>
              <a:t>3.XG UMTS or SDR voice-capable WWAN radio option</a:t>
            </a:r>
          </a:p>
          <a:p>
            <a:pPr lvl="1"/>
            <a:endParaRPr lang="en-US" sz="1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130230" y="3325742"/>
            <a:ext cx="3188043" cy="2335190"/>
            <a:chOff x="-579328" y="990552"/>
            <a:chExt cx="6376085" cy="4670379"/>
          </a:xfrm>
        </p:grpSpPr>
        <p:pic>
          <p:nvPicPr>
            <p:cNvPr id="4" name="Picture 2" descr="C:\Users\jdewente\Desktop\Documents\Products - Computers\Catalina\Photos\CN51_13_PRO1b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9328" y="1065164"/>
              <a:ext cx="4595767" cy="4595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3" descr="C:\Users\jdewente\Desktop\Documents\Products - Computers\Catalina\Photos\CN51_13_PRO4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962" y="990552"/>
              <a:ext cx="4287795" cy="4287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2906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CN51 Accessories Eco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3875" y="1058453"/>
            <a:ext cx="8162925" cy="4525962"/>
          </a:xfrm>
        </p:spPr>
        <p:txBody>
          <a:bodyPr/>
          <a:lstStyle/>
          <a:p>
            <a:r>
              <a:rPr lang="en-US" sz="2000" dirty="0" smtClean="0"/>
              <a:t>Backward compatible with CN50</a:t>
            </a:r>
          </a:p>
          <a:p>
            <a:pPr lvl="1"/>
            <a:r>
              <a:rPr lang="en-US" sz="1600" dirty="0" smtClean="0"/>
              <a:t>Communication docks, charging docks, vehicle docks,  snap-</a:t>
            </a:r>
            <a:r>
              <a:rPr lang="en-US" sz="1600" dirty="0" err="1" smtClean="0"/>
              <a:t>ons</a:t>
            </a:r>
            <a:endParaRPr lang="en-US" sz="1600" dirty="0" smtClean="0"/>
          </a:p>
          <a:p>
            <a:r>
              <a:rPr lang="en-US" sz="2000" dirty="0"/>
              <a:t>Compatible with </a:t>
            </a:r>
            <a:r>
              <a:rPr lang="en-US" sz="2000" dirty="0" err="1"/>
              <a:t>FlexDock</a:t>
            </a:r>
            <a:endParaRPr lang="en-US" sz="2000" dirty="0"/>
          </a:p>
          <a:p>
            <a:pPr lvl="1"/>
            <a:r>
              <a:rPr lang="en-US" sz="1600" dirty="0"/>
              <a:t>Quad-Ethernet, Quad-Charge only, </a:t>
            </a:r>
            <a:r>
              <a:rPr lang="en-US" sz="1600" dirty="0" err="1"/>
              <a:t>FlexDock</a:t>
            </a:r>
            <a:r>
              <a:rPr lang="en-US" sz="1600" dirty="0"/>
              <a:t> Cups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sz="2000" dirty="0"/>
              <a:t>New Accessories</a:t>
            </a:r>
          </a:p>
          <a:p>
            <a:pPr lvl="1"/>
            <a:r>
              <a:rPr lang="en-US" sz="1600" dirty="0"/>
              <a:t>Scan Handle, USB Snap-on, Holsters</a:t>
            </a:r>
          </a:p>
          <a:p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508038" y="2764658"/>
            <a:ext cx="8352564" cy="1026932"/>
            <a:chOff x="127941" y="2764657"/>
            <a:chExt cx="8860052" cy="1089327"/>
          </a:xfrm>
        </p:grpSpPr>
        <p:grpSp>
          <p:nvGrpSpPr>
            <p:cNvPr id="16" name="Group 15"/>
            <p:cNvGrpSpPr/>
            <p:nvPr/>
          </p:nvGrpSpPr>
          <p:grpSpPr>
            <a:xfrm>
              <a:off x="127941" y="2767126"/>
              <a:ext cx="1014975" cy="1085549"/>
              <a:chOff x="127941" y="3037585"/>
              <a:chExt cx="1014975" cy="1085549"/>
            </a:xfrm>
          </p:grpSpPr>
          <p:pic>
            <p:nvPicPr>
              <p:cNvPr id="25" name="Picture 9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7941" y="3037585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Picture 10" descr="C:\Documents and Settings\jdewente\My Documents\Products - Computers\CN50\Photos\CN50 Single Dock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6927" y="3193724"/>
                <a:ext cx="777002" cy="775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9" name="Group 18"/>
            <p:cNvGrpSpPr/>
            <p:nvPr/>
          </p:nvGrpSpPr>
          <p:grpSpPr>
            <a:xfrm>
              <a:off x="3080595" y="2767126"/>
              <a:ext cx="1014975" cy="1085549"/>
              <a:chOff x="3080595" y="3037585"/>
              <a:chExt cx="1014975" cy="1085549"/>
            </a:xfrm>
          </p:grpSpPr>
          <p:pic>
            <p:nvPicPr>
              <p:cNvPr id="34" name="Picture 22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80595" y="3037585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7" descr="CN5_VehicleDock_08_PRO1_low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164803" y="3193743"/>
                <a:ext cx="846558" cy="8456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" name="Group 16"/>
            <p:cNvGrpSpPr/>
            <p:nvPr/>
          </p:nvGrpSpPr>
          <p:grpSpPr>
            <a:xfrm>
              <a:off x="1112159" y="2767126"/>
              <a:ext cx="1014975" cy="1085549"/>
              <a:chOff x="1112159" y="3037585"/>
              <a:chExt cx="1014975" cy="1085549"/>
            </a:xfrm>
          </p:grpSpPr>
          <p:pic>
            <p:nvPicPr>
              <p:cNvPr id="28" name="Picture 20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2159" y="3037585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8" descr="CN5_AC_Adapter_08_PRO2_low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42916" y="3083763"/>
                <a:ext cx="895816" cy="894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0" name="Group 19"/>
            <p:cNvGrpSpPr/>
            <p:nvPr/>
          </p:nvGrpSpPr>
          <p:grpSpPr>
            <a:xfrm>
              <a:off x="5042925" y="2767276"/>
              <a:ext cx="1014975" cy="1085549"/>
              <a:chOff x="5042925" y="3037735"/>
              <a:chExt cx="1014975" cy="1085549"/>
            </a:xfrm>
          </p:grpSpPr>
          <p:pic>
            <p:nvPicPr>
              <p:cNvPr id="39" name="Picture 41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2925" y="3037735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3" name="Picture 9" descr="CN5_QuadCharger_08_PRO1_low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058095" y="3243560"/>
                <a:ext cx="961168" cy="575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8" name="Group 17"/>
            <p:cNvGrpSpPr/>
            <p:nvPr/>
          </p:nvGrpSpPr>
          <p:grpSpPr>
            <a:xfrm>
              <a:off x="2082226" y="2767126"/>
              <a:ext cx="1029126" cy="1085549"/>
              <a:chOff x="2082226" y="3037585"/>
              <a:chExt cx="1029126" cy="1085549"/>
            </a:xfrm>
          </p:grpSpPr>
          <p:pic>
            <p:nvPicPr>
              <p:cNvPr id="31" name="Picture 21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6377" y="3037585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10" descr="CN5_VehicleAdapter_08_PRO2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82226" y="3112498"/>
                <a:ext cx="1008167" cy="10081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" name="Group 21"/>
            <p:cNvGrpSpPr/>
            <p:nvPr/>
          </p:nvGrpSpPr>
          <p:grpSpPr>
            <a:xfrm>
              <a:off x="6019800" y="2765816"/>
              <a:ext cx="1014975" cy="1085549"/>
              <a:chOff x="6019800" y="3036275"/>
              <a:chExt cx="1014975" cy="1085549"/>
            </a:xfrm>
          </p:grpSpPr>
          <p:pic>
            <p:nvPicPr>
              <p:cNvPr id="43" name="Picture 41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9800" y="3036275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9" descr="C:\Documents and Settings\jdewente\My Documents\Products - Computers\CN50\Photos\CN50_MagStripe_Reader_PRO1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184387" y="3273681"/>
                <a:ext cx="685800" cy="685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1" name="Group 20"/>
            <p:cNvGrpSpPr/>
            <p:nvPr/>
          </p:nvGrpSpPr>
          <p:grpSpPr>
            <a:xfrm>
              <a:off x="4063553" y="2764657"/>
              <a:ext cx="1014975" cy="1085549"/>
              <a:chOff x="4063553" y="3035116"/>
              <a:chExt cx="1014975" cy="1085549"/>
            </a:xfrm>
          </p:grpSpPr>
          <p:pic>
            <p:nvPicPr>
              <p:cNvPr id="37" name="Picture 32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3553" y="3035116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Picture 11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180920" y="3281308"/>
                <a:ext cx="780239" cy="593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168" name="Group 7167"/>
            <p:cNvGrpSpPr/>
            <p:nvPr/>
          </p:nvGrpSpPr>
          <p:grpSpPr>
            <a:xfrm>
              <a:off x="7002552" y="2768435"/>
              <a:ext cx="1014975" cy="1085549"/>
              <a:chOff x="7002552" y="3038894"/>
              <a:chExt cx="1014975" cy="1085549"/>
            </a:xfrm>
          </p:grpSpPr>
          <p:pic>
            <p:nvPicPr>
              <p:cNvPr id="44" name="Picture 41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02552" y="3038894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2" descr="C:\Users\jdewente\Desktop\Documents\Products - Computers\CN50\Photos\FlexDock_Ethernet_CN50_001.jpg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43981" y="3160763"/>
                <a:ext cx="941916" cy="7535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5" name="Picture 41" descr="Rounded Corners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100"/>
                </a:clrFrom>
                <a:clrTo>
                  <a:srgbClr val="FFF1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3018" y="2768435"/>
              <a:ext cx="1014975" cy="1085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69" name="Picture 3" descr="C:\Users\jdewente\Desktop\Documents\Products - Computers\CN50\Photos\FlexDock_Cup_CN50_0015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1585" y="2862909"/>
              <a:ext cx="917050" cy="91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C:\Users\jdewente\Desktop\Documents\Products - Computers\Catalina\Photos\CN51_Scan_Handle_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64" y="3788028"/>
            <a:ext cx="2504268" cy="250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620209" y="4815857"/>
            <a:ext cx="3734054" cy="1037665"/>
            <a:chOff x="620209" y="4815857"/>
            <a:chExt cx="3734054" cy="1037665"/>
          </a:xfrm>
        </p:grpSpPr>
        <p:grpSp>
          <p:nvGrpSpPr>
            <p:cNvPr id="8" name="Group 7"/>
            <p:cNvGrpSpPr/>
            <p:nvPr/>
          </p:nvGrpSpPr>
          <p:grpSpPr>
            <a:xfrm>
              <a:off x="620209" y="4822234"/>
              <a:ext cx="950554" cy="1020777"/>
              <a:chOff x="865492" y="4739090"/>
              <a:chExt cx="1014975" cy="1085549"/>
            </a:xfrm>
          </p:grpSpPr>
          <p:pic>
            <p:nvPicPr>
              <p:cNvPr id="41" name="Picture 9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5492" y="4739090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4600" t="10848" r="17088" b="17546"/>
              <a:stretch/>
            </p:blipFill>
            <p:spPr>
              <a:xfrm rot="17205217">
                <a:off x="982690" y="4866403"/>
                <a:ext cx="770315" cy="817357"/>
              </a:xfrm>
              <a:prstGeom prst="rect">
                <a:avLst/>
              </a:prstGeom>
            </p:spPr>
          </p:pic>
        </p:grpSp>
        <p:grpSp>
          <p:nvGrpSpPr>
            <p:cNvPr id="7177" name="Group 7176"/>
            <p:cNvGrpSpPr/>
            <p:nvPr/>
          </p:nvGrpSpPr>
          <p:grpSpPr>
            <a:xfrm>
              <a:off x="1542364" y="4824467"/>
              <a:ext cx="950554" cy="1020777"/>
              <a:chOff x="1850143" y="5011923"/>
              <a:chExt cx="1014975" cy="1085549"/>
            </a:xfrm>
          </p:grpSpPr>
          <p:pic>
            <p:nvPicPr>
              <p:cNvPr id="42" name="Picture 9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50143" y="5011923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2" descr="C:\Users\jdewente\Desktop\Documents\Products - Computers\CN50\Photos\CN50_RS232 Snap-on Adapter_PRO1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4777" y="5121546"/>
                <a:ext cx="873310" cy="873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7" name="Group 56"/>
            <p:cNvGrpSpPr/>
            <p:nvPr/>
          </p:nvGrpSpPr>
          <p:grpSpPr>
            <a:xfrm>
              <a:off x="3403709" y="4832745"/>
              <a:ext cx="950554" cy="1020777"/>
              <a:chOff x="2851807" y="5002767"/>
              <a:chExt cx="1014975" cy="1085549"/>
            </a:xfrm>
          </p:grpSpPr>
          <p:pic>
            <p:nvPicPr>
              <p:cNvPr id="58" name="Picture 9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1807" y="5002767"/>
                <a:ext cx="1014975" cy="1085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4" descr="C:\Users\jdewente\Desktop\X11954-Intermec-Rev0-161012-Front.jpg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clrChange>
                  <a:clrFrom>
                    <a:srgbClr val="D2D8D8"/>
                  </a:clrFrom>
                  <a:clrTo>
                    <a:srgbClr val="D2D8D8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2299" y="5268687"/>
                <a:ext cx="633989" cy="6300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" name="Group 3"/>
            <p:cNvGrpSpPr/>
            <p:nvPr/>
          </p:nvGrpSpPr>
          <p:grpSpPr>
            <a:xfrm>
              <a:off x="2480451" y="4815857"/>
              <a:ext cx="950554" cy="1020777"/>
              <a:chOff x="2480451" y="4815857"/>
              <a:chExt cx="950554" cy="1020777"/>
            </a:xfrm>
          </p:grpSpPr>
          <p:pic>
            <p:nvPicPr>
              <p:cNvPr id="46" name="Picture 9" descr="Rounded Corners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100"/>
                  </a:clrFrom>
                  <a:clrTo>
                    <a:srgbClr val="FFF1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0451" y="4815857"/>
                <a:ext cx="950554" cy="10207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7" name="Picture 3" descr="C:\Users\jdewente\Desktop\Documents\Products - Computers\Catalina\Photos\CN51_USB_Desktop_Adapter.jpg"/>
              <p:cNvPicPr>
                <a:picLocks noChangeAspect="1" noChangeArrowheads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5713" y="4968493"/>
                <a:ext cx="765438" cy="765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51904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/>
          <p:cNvSpPr/>
          <p:nvPr/>
        </p:nvSpPr>
        <p:spPr bwMode="auto">
          <a:xfrm>
            <a:off x="1358460" y="1598783"/>
            <a:ext cx="5072761" cy="415172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86000">
                <a:schemeClr val="accent1">
                  <a:tint val="44500"/>
                  <a:satMod val="160000"/>
                  <a:alpha val="0"/>
                  <a:lumMod val="0"/>
                  <a:lumOff val="10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Intermec Field Mobility Price Comparison</a:t>
            </a:r>
            <a:br>
              <a:rPr lang="en-US" dirty="0" smtClean="0"/>
            </a:br>
            <a:r>
              <a:rPr lang="en-US" sz="2000" dirty="0" smtClean="0"/>
              <a:t>Battery included 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1001468" y="1560161"/>
            <a:ext cx="0" cy="430412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 flipH="1">
            <a:off x="1001468" y="5864289"/>
            <a:ext cx="60960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30753" y="2356856"/>
            <a:ext cx="62388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 smtClean="0">
                <a:latin typeface="+mn-lt"/>
              </a:rPr>
              <a:t>Price</a:t>
            </a:r>
            <a:endParaRPr lang="en-US" b="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69088" y="5871389"/>
            <a:ext cx="26035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 smtClean="0">
                <a:latin typeface="+mn-lt"/>
              </a:rPr>
              <a:t>Performance &amp; Functionality</a:t>
            </a:r>
            <a:endParaRPr lang="en-US" b="0" dirty="0"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969088" y="3076202"/>
            <a:ext cx="1176536" cy="1757236"/>
            <a:chOff x="3213478" y="2863260"/>
            <a:chExt cx="1295400" cy="1757236"/>
          </a:xfrm>
        </p:grpSpPr>
        <p:sp>
          <p:nvSpPr>
            <p:cNvPr id="28" name="TextBox 27"/>
            <p:cNvSpPr txBox="1"/>
            <p:nvPr/>
          </p:nvSpPr>
          <p:spPr>
            <a:xfrm>
              <a:off x="3473740" y="4281942"/>
              <a:ext cx="686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CN50</a:t>
              </a:r>
            </a:p>
          </p:txBody>
        </p:sp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3" cstate="screen"/>
            <a:srcRect l="65829"/>
            <a:stretch>
              <a:fillRect/>
            </a:stretch>
          </p:blipFill>
          <p:spPr bwMode="auto">
            <a:xfrm>
              <a:off x="3213478" y="2863260"/>
              <a:ext cx="1295400" cy="1493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6"/>
          <p:cNvGrpSpPr/>
          <p:nvPr/>
        </p:nvGrpSpPr>
        <p:grpSpPr>
          <a:xfrm>
            <a:off x="2025543" y="4028489"/>
            <a:ext cx="1320046" cy="1470427"/>
            <a:chOff x="2326167" y="3903229"/>
            <a:chExt cx="1320046" cy="1470427"/>
          </a:xfrm>
        </p:grpSpPr>
        <p:sp>
          <p:nvSpPr>
            <p:cNvPr id="15" name="TextBox 14"/>
            <p:cNvSpPr txBox="1"/>
            <p:nvPr/>
          </p:nvSpPr>
          <p:spPr>
            <a:xfrm>
              <a:off x="2326167" y="5035102"/>
              <a:ext cx="12552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/>
                <a:t>CS40</a:t>
              </a:r>
              <a:endParaRPr lang="en-US" sz="1600" dirty="0"/>
            </a:p>
          </p:txBody>
        </p:sp>
        <p:pic>
          <p:nvPicPr>
            <p:cNvPr id="25" name="Picture 24" descr="CS40_Numeric_10_PRO3b.jpg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0813" y="3903229"/>
              <a:ext cx="1295400" cy="1295400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4574657" y="1835733"/>
            <a:ext cx="1386918" cy="1920231"/>
            <a:chOff x="5106044" y="1560161"/>
            <a:chExt cx="1386918" cy="1920231"/>
          </a:xfrm>
        </p:grpSpPr>
        <p:sp>
          <p:nvSpPr>
            <p:cNvPr id="20" name="TextBox 19"/>
            <p:cNvSpPr txBox="1"/>
            <p:nvPr/>
          </p:nvSpPr>
          <p:spPr>
            <a:xfrm>
              <a:off x="5106044" y="1560161"/>
              <a:ext cx="13869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CN70/CN70e</a:t>
              </a:r>
              <a:endParaRPr lang="en-US" sz="1600" dirty="0"/>
            </a:p>
          </p:txBody>
        </p:sp>
        <p:pic>
          <p:nvPicPr>
            <p:cNvPr id="30" name="Picture 29" descr="cn70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37275" y="1879791"/>
              <a:ext cx="583472" cy="1600601"/>
            </a:xfrm>
            <a:prstGeom prst="rect">
              <a:avLst/>
            </a:prstGeom>
          </p:spPr>
        </p:pic>
        <p:pic>
          <p:nvPicPr>
            <p:cNvPr id="31" name="Picture 30" descr="cn70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89440" y="2123123"/>
              <a:ext cx="566920" cy="1348629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3802024" y="2698671"/>
            <a:ext cx="1524000" cy="1716276"/>
            <a:chOff x="3802024" y="2698671"/>
            <a:chExt cx="1524000" cy="1716276"/>
          </a:xfrm>
        </p:grpSpPr>
        <p:sp>
          <p:nvSpPr>
            <p:cNvPr id="18" name="TextBox 17"/>
            <p:cNvSpPr txBox="1"/>
            <p:nvPr/>
          </p:nvSpPr>
          <p:spPr>
            <a:xfrm>
              <a:off x="4203241" y="4076393"/>
              <a:ext cx="686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/>
                <a:t>CN51</a:t>
              </a:r>
            </a:p>
          </p:txBody>
        </p:sp>
        <p:pic>
          <p:nvPicPr>
            <p:cNvPr id="21" name="Picture 2" descr="C:\Users\jdewente\Desktop\Documents\Products - Computers\Catalina\Photos\CN51_13_PRO6b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2024" y="2698671"/>
              <a:ext cx="1524000" cy="152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36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CN51 Introduction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Topics</a:t>
            </a:r>
          </a:p>
          <a:p>
            <a:pPr lvl="1"/>
            <a:r>
              <a:rPr lang="en-US" dirty="0" smtClean="0"/>
              <a:t>The OS Transition</a:t>
            </a:r>
          </a:p>
          <a:p>
            <a:pPr lvl="1"/>
            <a:r>
              <a:rPr lang="en-US" dirty="0" smtClean="0"/>
              <a:t>Overview</a:t>
            </a:r>
          </a:p>
          <a:p>
            <a:pPr lvl="1"/>
            <a:r>
              <a:rPr lang="en-US" dirty="0" smtClean="0"/>
              <a:t>Target Customers</a:t>
            </a:r>
          </a:p>
          <a:p>
            <a:pPr lvl="1"/>
            <a:r>
              <a:rPr lang="en-US" dirty="0" smtClean="0"/>
              <a:t>Features &amp; Benefits</a:t>
            </a:r>
          </a:p>
          <a:p>
            <a:pPr lvl="1"/>
            <a:r>
              <a:rPr lang="en-US" dirty="0" smtClean="0"/>
              <a:t>Comparisons</a:t>
            </a:r>
          </a:p>
          <a:p>
            <a:endParaRPr lang="en-US" dirty="0" smtClean="0"/>
          </a:p>
        </p:txBody>
      </p:sp>
      <p:pic>
        <p:nvPicPr>
          <p:cNvPr id="7" name="Picture 12" descr="Repairman in the field"/>
          <p:cNvPicPr>
            <a:picLocks noChangeAspect="1" noChangeArrowheads="1"/>
          </p:cNvPicPr>
          <p:nvPr/>
        </p:nvPicPr>
        <p:blipFill>
          <a:blip r:embed="rId3" cstate="print"/>
          <a:srcRect t="40410" b="7535"/>
          <a:stretch>
            <a:fillRect/>
          </a:stretch>
        </p:blipFill>
        <p:spPr bwMode="auto">
          <a:xfrm>
            <a:off x="6943927" y="1887259"/>
            <a:ext cx="2200074" cy="164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RealLife_PS_Gov_79"/>
          <p:cNvPicPr>
            <a:picLocks noChangeAspect="1" noChangeArrowheads="1"/>
          </p:cNvPicPr>
          <p:nvPr/>
        </p:nvPicPr>
        <p:blipFill>
          <a:blip r:embed="rId4" cstate="print"/>
          <a:srcRect l="40425" b="8824"/>
          <a:stretch>
            <a:fillRect/>
          </a:stretch>
        </p:blipFill>
        <p:spPr bwMode="auto">
          <a:xfrm>
            <a:off x="6943927" y="3533146"/>
            <a:ext cx="2200074" cy="172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jdewente\Desktop\Pictur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927" y="0"/>
            <a:ext cx="2200073" cy="188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62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ourier_Downtown_137 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9793" y="756354"/>
            <a:ext cx="1219200" cy="1172564"/>
          </a:xfrm>
          <a:prstGeom prst="rect">
            <a:avLst/>
          </a:prstGeom>
          <a:noFill/>
        </p:spPr>
      </p:pic>
      <p:pic>
        <p:nvPicPr>
          <p:cNvPr id="33" name="Picture 22" descr="Field_Service_10_048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6095" y="756354"/>
            <a:ext cx="1371600" cy="1252728"/>
          </a:xfrm>
          <a:prstGeom prst="rect">
            <a:avLst/>
          </a:prstGeom>
          <a:noFill/>
        </p:spPr>
      </p:pic>
      <p:pic>
        <p:nvPicPr>
          <p:cNvPr id="31" name="Picture 10" descr="Courier_Downtown_211.tif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31643" y="752381"/>
            <a:ext cx="1311517" cy="1214368"/>
          </a:xfrm>
          <a:prstGeom prst="rect">
            <a:avLst/>
          </a:prstGeom>
          <a:noFill/>
        </p:spPr>
      </p:pic>
      <p:pic>
        <p:nvPicPr>
          <p:cNvPr id="2050" name="Picture 2" descr="VERDEX_Shipping_091.tif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87760" y="756353"/>
            <a:ext cx="1647611" cy="1176865"/>
          </a:xfrm>
          <a:prstGeom prst="rect">
            <a:avLst/>
          </a:prstGeom>
          <a:noFill/>
        </p:spPr>
      </p:pic>
      <p:pic>
        <p:nvPicPr>
          <p:cNvPr id="29" name="Picture 9" descr="Postal_Carrier_09_248"/>
          <p:cNvPicPr>
            <a:picLocks noChangeAspect="1" noChangeArrowheads="1"/>
          </p:cNvPicPr>
          <p:nvPr/>
        </p:nvPicPr>
        <p:blipFill>
          <a:blip r:embed="rId11" cstate="print"/>
          <a:srcRect b="4762"/>
          <a:stretch>
            <a:fillRect/>
          </a:stretch>
        </p:blipFill>
        <p:spPr bwMode="auto">
          <a:xfrm>
            <a:off x="2221993" y="756354"/>
            <a:ext cx="990600" cy="1199997"/>
          </a:xfrm>
          <a:prstGeom prst="rect">
            <a:avLst/>
          </a:prstGeom>
          <a:noFill/>
        </p:spPr>
      </p:pic>
      <p:pic>
        <p:nvPicPr>
          <p:cNvPr id="27" name="Picture 7" descr="Couriers_3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" y="783786"/>
            <a:ext cx="987552" cy="1254509"/>
          </a:xfrm>
          <a:prstGeom prst="rect">
            <a:avLst/>
          </a:prstGeom>
          <a:noFill/>
        </p:spPr>
      </p:pic>
      <p:pic>
        <p:nvPicPr>
          <p:cNvPr id="28" name="Picture 8" descr="Postal_Carrier_09_5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231393" y="756354"/>
            <a:ext cx="987552" cy="1297475"/>
          </a:xfrm>
          <a:prstGeom prst="rect">
            <a:avLst/>
          </a:prstGeom>
          <a:noFill/>
        </p:spPr>
      </p:pic>
      <p:sp>
        <p:nvSpPr>
          <p:cNvPr id="870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Mobility Differentiation</a:t>
            </a:r>
            <a:endParaRPr lang="en-US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6959598" y="3022599"/>
            <a:ext cx="83227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tx2"/>
                </a:solidFill>
                <a:latin typeface="+mn-lt"/>
                <a:ea typeface="+mn-ea"/>
                <a:cs typeface="Osaka"/>
              </a:rPr>
              <a:t>CN70</a:t>
            </a:r>
            <a:endParaRPr lang="en-US" dirty="0">
              <a:solidFill>
                <a:schemeClr val="tx2"/>
              </a:solidFill>
              <a:latin typeface="+mn-lt"/>
              <a:ea typeface="+mn-ea"/>
              <a:cs typeface="Osak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35446" y="3016956"/>
            <a:ext cx="678391" cy="323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tx2"/>
                </a:solidFill>
                <a:latin typeface="+mn-lt"/>
                <a:ea typeface="+mn-ea"/>
                <a:cs typeface="Osaka"/>
              </a:rPr>
              <a:t>CN51</a:t>
            </a:r>
            <a:endParaRPr lang="en-US" dirty="0">
              <a:solidFill>
                <a:schemeClr val="tx2"/>
              </a:solidFill>
              <a:latin typeface="+mn-lt"/>
              <a:ea typeface="+mn-ea"/>
              <a:cs typeface="Osaka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74320" y="1902177"/>
            <a:ext cx="8427157" cy="38100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25000">
                <a:schemeClr val="tx2"/>
              </a:gs>
              <a:gs pos="75000">
                <a:srgbClr val="0087E6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1933218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</a:rPr>
              <a:t>Rugged</a:t>
            </a: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05133" y="1941684"/>
            <a:ext cx="1938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FFFF"/>
                </a:solidFill>
              </a:rPr>
              <a:t>Ultra Rugged </a:t>
            </a: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0" name="Left-Right Arrow 19"/>
          <p:cNvSpPr/>
          <p:nvPr/>
        </p:nvSpPr>
        <p:spPr bwMode="auto">
          <a:xfrm>
            <a:off x="4114800" y="2771418"/>
            <a:ext cx="4648200" cy="304800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" charset="-128"/>
            </a:endParaRPr>
          </a:p>
        </p:txBody>
      </p:sp>
      <p:sp>
        <p:nvSpPr>
          <p:cNvPr id="21" name="Left-Right Arrow 20"/>
          <p:cNvSpPr/>
          <p:nvPr/>
        </p:nvSpPr>
        <p:spPr bwMode="auto">
          <a:xfrm>
            <a:off x="304800" y="2390418"/>
            <a:ext cx="4648200" cy="304800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8" charset="-128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315229"/>
              </p:ext>
            </p:extLst>
          </p:nvPr>
        </p:nvGraphicFramePr>
        <p:xfrm>
          <a:off x="960043" y="3677580"/>
          <a:ext cx="7214523" cy="2045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1333"/>
                <a:gridCol w="3693190"/>
              </a:tblGrid>
              <a:tr h="15723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Rugged (Highly Mobile)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Ultra (Premium)</a:t>
                      </a:r>
                      <a:r>
                        <a:rPr lang="en-US" sz="1400" baseline="0" dirty="0" smtClean="0"/>
                        <a:t> Rugged</a:t>
                      </a:r>
                      <a:endParaRPr lang="en-US" sz="1400" dirty="0"/>
                    </a:p>
                  </a:txBody>
                  <a:tcPr/>
                </a:tc>
              </a:tr>
              <a:tr h="91811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Environment; Pocketable, ‘hold &amp; carry’ applications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050" dirty="0" smtClean="0"/>
                        <a:t> Drop</a:t>
                      </a:r>
                      <a:r>
                        <a:rPr lang="en-US" sz="1050" baseline="0" dirty="0" smtClean="0"/>
                        <a:t> 5-ft/ 1.5m multiple drops to concrete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 smtClean="0"/>
                        <a:t> IP64 sealing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 smtClean="0"/>
                        <a:t> Operating temperature -10</a:t>
                      </a:r>
                      <a:r>
                        <a:rPr lang="en-US" sz="1050" baseline="30000" dirty="0" smtClean="0"/>
                        <a:t>o</a:t>
                      </a:r>
                      <a:r>
                        <a:rPr lang="en-US" sz="1050" baseline="0" dirty="0" smtClean="0"/>
                        <a:t>C - +50</a:t>
                      </a:r>
                      <a:r>
                        <a:rPr lang="en-US" sz="1050" baseline="30000" dirty="0" smtClean="0"/>
                        <a:t>o</a:t>
                      </a:r>
                      <a:r>
                        <a:rPr lang="en-US" sz="1050" baseline="0" dirty="0" smtClean="0"/>
                        <a:t>C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 smtClean="0"/>
                        <a:t>1000 - 0.5m tumbles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Environment</a:t>
                      </a:r>
                      <a:r>
                        <a:rPr lang="en-US" sz="1050" baseline="0" dirty="0" smtClean="0"/>
                        <a:t>; Heavy handling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 Drop 6-ft/ 1.8m multiple drops to concrete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 smtClean="0"/>
                        <a:t> IP67 sealing (100% dust tight &amp; submersible)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 smtClean="0"/>
                        <a:t> Operating temp; -20</a:t>
                      </a:r>
                      <a:r>
                        <a:rPr lang="en-US" sz="1050" baseline="30000" dirty="0" smtClean="0"/>
                        <a:t>o</a:t>
                      </a:r>
                      <a:r>
                        <a:rPr lang="en-US" sz="1050" baseline="0" dirty="0" smtClean="0"/>
                        <a:t>C to +60</a:t>
                      </a:r>
                      <a:r>
                        <a:rPr lang="en-US" sz="1050" baseline="30000" dirty="0" smtClean="0"/>
                        <a:t>o</a:t>
                      </a:r>
                      <a:r>
                        <a:rPr lang="en-US" sz="1050" baseline="0" dirty="0" smtClean="0"/>
                        <a:t>C </a:t>
                      </a:r>
                      <a:r>
                        <a:rPr lang="en-US" sz="1050" dirty="0" smtClean="0"/>
                        <a:t>(Transitory  -30°C)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050" dirty="0" smtClean="0"/>
                        <a:t> </a:t>
                      </a:r>
                      <a:r>
                        <a:rPr lang="en-US" sz="1050" kern="1200" baseline="0" dirty="0" smtClean="0"/>
                        <a:t>2000 – 1m tumbles</a:t>
                      </a:r>
                      <a:endParaRPr lang="en-US" sz="105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51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SDR WWAN with voice, EA30, 5MP camera,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dirty="0" smtClean="0"/>
                        <a:t>WVGA w/resistive,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dirty="0" smtClean="0"/>
                        <a:t>multi-touch</a:t>
                      </a:r>
                      <a:r>
                        <a:rPr lang="en-US" sz="1050" baseline="0" dirty="0" smtClean="0"/>
                        <a:t> touch panel</a:t>
                      </a:r>
                      <a:r>
                        <a:rPr lang="en-US" sz="1050" dirty="0" smtClean="0"/>
                        <a:t> 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-225425" algn="l" defTabSz="914400" rtl="0" eaLnBrk="1" latinLnBrk="0" hangingPunct="1"/>
                      <a:r>
                        <a:rPr lang="en-US" sz="1050" dirty="0" smtClean="0"/>
                        <a:t>High</a:t>
                      </a:r>
                      <a:r>
                        <a:rPr lang="en-US" sz="1050" baseline="0" dirty="0" smtClean="0"/>
                        <a:t>ly durable touch panel</a:t>
                      </a:r>
                      <a:r>
                        <a:rPr lang="en-US" sz="1050" dirty="0" smtClean="0"/>
                        <a:t>, Indestructible</a:t>
                      </a:r>
                      <a:r>
                        <a:rPr lang="en-US" sz="1050" baseline="0" dirty="0" smtClean="0"/>
                        <a:t> keypad, </a:t>
                      </a:r>
                      <a:r>
                        <a:rPr lang="en-US" sz="1050" dirty="0" smtClean="0"/>
                        <a:t>EA30</a:t>
                      </a:r>
                      <a:r>
                        <a:rPr lang="en-US" sz="1050" baseline="0" dirty="0" smtClean="0"/>
                        <a:t>, 5MP camera, VGA, SDR WWAN</a:t>
                      </a:r>
                      <a:endParaRPr lang="en-US" sz="1050" dirty="0"/>
                    </a:p>
                  </a:txBody>
                  <a:tcPr/>
                </a:tc>
              </a:tr>
              <a:tr h="399078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Rugged mobile computer that is optimized for highly mobile workers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 smtClean="0"/>
                        <a:t>Smallest and lightest ultra-rugged mobile computer for most demanding industrial environments</a:t>
                      </a: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4" name="Straight Connector 23"/>
          <p:cNvCxnSpPr/>
          <p:nvPr/>
        </p:nvCxnSpPr>
        <p:spPr bwMode="auto">
          <a:xfrm>
            <a:off x="292608" y="767643"/>
            <a:ext cx="839419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074" name="Picture 2" descr="C:\Users\jdewente\Desktop\Documents\Products - Computers\Catalina\Photos\CN51_13_PRO6b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240" y="2097861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cn70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992061" y="2249503"/>
            <a:ext cx="664377" cy="134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097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0283" y="212347"/>
            <a:ext cx="132600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SzTx/>
              <a:defRPr/>
            </a:pPr>
            <a:r>
              <a:rPr lang="en-US" sz="2000" dirty="0">
                <a:solidFill>
                  <a:schemeClr val="tx2"/>
                </a:solidFill>
                <a:latin typeface="Arial" pitchFamily="34" charset="0"/>
                <a:ea typeface="+mj-ea"/>
              </a:rPr>
              <a:t>Pre </a:t>
            </a:r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ea typeface="+mj-ea"/>
              </a:rPr>
              <a:t>CN51</a:t>
            </a:r>
            <a:endParaRPr lang="en-US" sz="2000" dirty="0">
              <a:solidFill>
                <a:schemeClr val="tx2"/>
              </a:solidFill>
              <a:latin typeface="Arial" pitchFamily="34" charset="0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10138" y="188913"/>
            <a:ext cx="146867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>
              <a:defRPr>
                <a:solidFill>
                  <a:schemeClr val="accent4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spcBef>
                <a:spcPct val="0"/>
              </a:spcBef>
              <a:buSzTx/>
              <a:defRPr/>
            </a:pPr>
            <a:r>
              <a:rPr lang="en-US" sz="2000" dirty="0">
                <a:solidFill>
                  <a:schemeClr val="tx2"/>
                </a:solidFill>
                <a:latin typeface="Arial" pitchFamily="34" charset="0"/>
                <a:ea typeface="+mj-ea"/>
              </a:rPr>
              <a:t>Post </a:t>
            </a:r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ea typeface="+mj-ea"/>
              </a:rPr>
              <a:t>CN51</a:t>
            </a:r>
            <a:endParaRPr lang="en-US" sz="2000" dirty="0">
              <a:solidFill>
                <a:schemeClr val="tx2"/>
              </a:solidFill>
              <a:latin typeface="Arial" pitchFamily="34" charset="0"/>
              <a:ea typeface="+mj-ea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91023" y="3006256"/>
            <a:ext cx="3267172" cy="78898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rgbClr val="AAAFBE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lvl="0" fontAlgn="auto">
              <a:spcAft>
                <a:spcPts val="0"/>
              </a:spcAft>
              <a:defRPr/>
            </a:pPr>
            <a:r>
              <a:rPr lang="en-US" sz="1800" b="0" kern="0" dirty="0" smtClean="0">
                <a:solidFill>
                  <a:srgbClr val="FFFFFF"/>
                </a:solidFill>
                <a:latin typeface="Trebuchet MS"/>
                <a:cs typeface="Arial"/>
              </a:rPr>
              <a:t>New</a:t>
            </a:r>
            <a:endParaRPr lang="en-US" sz="1800" b="0" kern="0" dirty="0">
              <a:solidFill>
                <a:srgbClr val="FFFFFF"/>
              </a:solidFill>
              <a:latin typeface="Trebuchet MS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1238" y="4213618"/>
            <a:ext cx="3865562" cy="161582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CN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51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 </a:t>
            </a:r>
            <a:r>
              <a:rPr kumimoji="0" lang="en-US" sz="1100" i="0" u="sng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compared to 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CN50:</a:t>
            </a:r>
            <a:endParaRPr kumimoji="0" lang="en-US" sz="1100" i="0" u="sng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Re-use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CN50 accessories, docks &amp; snap-on’s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Superior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computing performance &amp; 4” WVGA resolution LCD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802.11 </a:t>
            </a: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abgn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WLAN </a:t>
            </a: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radio 100%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backward </a:t>
            </a: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compatible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Same drop ,</a:t>
            </a:r>
            <a:r>
              <a:rPr kumimoji="0" lang="en-US" sz="1100" i="0" u="none" strike="noStrike" kern="0" cap="none" spc="0" normalizeH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 improved sealing (IP rating  IP64)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Superior scanning</a:t>
            </a:r>
            <a:r>
              <a:rPr kumimoji="0" lang="en-US" sz="1100" i="0" u="none" strike="noStrike" kern="0" cap="none" spc="0" normalizeH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 with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EA30 &amp; EA31 2D Image engine options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CN51 ships </a:t>
            </a: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with </a:t>
            </a: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smart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battery similar to 70 Series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WEH </a:t>
            </a: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6.5 </a:t>
            </a: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and Android 4.1 operating choices</a:t>
            </a:r>
            <a:endParaRPr kumimoji="0" lang="en-US" sz="110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Device health </a:t>
            </a: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&amp; battery management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capability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21238" y="691501"/>
            <a:ext cx="3865562" cy="161582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CN70 </a:t>
            </a:r>
            <a:r>
              <a:rPr lang="en-US" sz="1100" u="sng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c</a:t>
            </a:r>
            <a:r>
              <a:rPr kumimoji="0" lang="en-US" sz="1100" i="0" u="sng" strike="noStrike" kern="0" cap="none" spc="0" normalizeH="0" baseline="0" noProof="0" dirty="0" err="1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ompared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 </a:t>
            </a:r>
            <a:r>
              <a:rPr kumimoji="0" lang="en-US" sz="1100" i="0" u="sng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to 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CN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51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:</a:t>
            </a:r>
            <a:endParaRPr kumimoji="0" lang="en-US" sz="1100" i="0" u="sng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Superior environmental specifications</a:t>
            </a:r>
          </a:p>
          <a:p>
            <a:pPr marL="339725" marR="0" lvl="1" indent="-169863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Industry leading 8-foot / 2.4m drop spec</a:t>
            </a:r>
          </a:p>
          <a:p>
            <a:pPr marL="339725" marR="0" lvl="1" indent="-169863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Completely sealed against dust &amp; moisture</a:t>
            </a:r>
          </a:p>
          <a:p>
            <a:pPr marL="339725" marR="0" lvl="1" indent="-169863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Freezer environment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capable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Larger </a:t>
            </a:r>
            <a:r>
              <a:rPr kumimoji="0" lang="en-US" sz="110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keyboard to 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better support </a:t>
            </a: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use when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 wearing gloves</a:t>
            </a:r>
          </a:p>
          <a:p>
            <a:pPr marL="171450" indent="-17145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3.5” VGA resolution LCD vs 4” WVGA resolution </a:t>
            </a: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LCD</a:t>
            </a:r>
            <a:endParaRPr kumimoji="0" lang="en-US" sz="110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OMAP3 vs. OMAP4</a:t>
            </a:r>
            <a:endParaRPr kumimoji="0" lang="en-US" sz="110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WEH 6.5 only  (no Android)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56643" y="568325"/>
            <a:ext cx="878767" cy="1931988"/>
            <a:chOff x="356643" y="568325"/>
            <a:chExt cx="878767" cy="1931988"/>
          </a:xfrm>
        </p:grpSpPr>
        <p:sp>
          <p:nvSpPr>
            <p:cNvPr id="9" name="TextBox 8"/>
            <p:cNvSpPr txBox="1"/>
            <p:nvPr/>
          </p:nvSpPr>
          <p:spPr bwMode="auto">
            <a:xfrm>
              <a:off x="356643" y="568325"/>
              <a:ext cx="878767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SzTx/>
                <a:defRPr/>
              </a:pPr>
              <a:r>
                <a:rPr lang="en-US" sz="1600" dirty="0" smtClean="0">
                  <a:solidFill>
                    <a:srgbClr val="000000"/>
                  </a:solidFill>
                  <a:latin typeface="Arial" charset="0"/>
                  <a:cs typeface="Arial"/>
                </a:rPr>
                <a:t>CN70/e</a:t>
              </a:r>
              <a:endParaRPr lang="en-US" sz="1600" dirty="0">
                <a:solidFill>
                  <a:srgbClr val="000000"/>
                </a:solidFill>
                <a:latin typeface="Arial" charset="0"/>
                <a:cs typeface="Arial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430372" y="899712"/>
              <a:ext cx="731307" cy="1600601"/>
              <a:chOff x="2192515" y="2147309"/>
              <a:chExt cx="1584191" cy="3065737"/>
            </a:xfrm>
          </p:grpSpPr>
          <p:pic>
            <p:nvPicPr>
              <p:cNvPr id="11" name="Picture 10" descr="cn70e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512762" y="2147309"/>
                <a:ext cx="1263944" cy="3065737"/>
              </a:xfrm>
              <a:prstGeom prst="rect">
                <a:avLst/>
              </a:prstGeom>
            </p:spPr>
          </p:pic>
          <p:pic>
            <p:nvPicPr>
              <p:cNvPr id="12" name="Picture 11" descr="cn70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92515" y="2613378"/>
                <a:ext cx="1228088" cy="2583119"/>
              </a:xfrm>
              <a:prstGeom prst="rect">
                <a:avLst/>
              </a:prstGeom>
            </p:spPr>
          </p:pic>
        </p:grpSp>
      </p:grpSp>
      <p:grpSp>
        <p:nvGrpSpPr>
          <p:cNvPr id="13" name="Group 12"/>
          <p:cNvGrpSpPr/>
          <p:nvPr/>
        </p:nvGrpSpPr>
        <p:grpSpPr>
          <a:xfrm>
            <a:off x="3880070" y="401657"/>
            <a:ext cx="878767" cy="1931988"/>
            <a:chOff x="356643" y="568325"/>
            <a:chExt cx="878767" cy="1931988"/>
          </a:xfrm>
        </p:grpSpPr>
        <p:sp>
          <p:nvSpPr>
            <p:cNvPr id="14" name="TextBox 13"/>
            <p:cNvSpPr txBox="1"/>
            <p:nvPr/>
          </p:nvSpPr>
          <p:spPr bwMode="auto">
            <a:xfrm>
              <a:off x="356643" y="568325"/>
              <a:ext cx="878767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SzTx/>
                <a:defRPr/>
              </a:pPr>
              <a:r>
                <a:rPr lang="en-US" sz="1600" dirty="0" smtClean="0">
                  <a:solidFill>
                    <a:srgbClr val="000000"/>
                  </a:solidFill>
                  <a:latin typeface="Arial" charset="0"/>
                  <a:cs typeface="Arial"/>
                </a:rPr>
                <a:t>CN70/e</a:t>
              </a:r>
              <a:endParaRPr lang="en-US" sz="1600" dirty="0">
                <a:solidFill>
                  <a:srgbClr val="000000"/>
                </a:solidFill>
                <a:latin typeface="Arial" charset="0"/>
                <a:cs typeface="Arial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30372" y="899712"/>
              <a:ext cx="731307" cy="1600601"/>
              <a:chOff x="2192515" y="2147309"/>
              <a:chExt cx="1584191" cy="3065737"/>
            </a:xfrm>
          </p:grpSpPr>
          <p:pic>
            <p:nvPicPr>
              <p:cNvPr id="16" name="Picture 15" descr="cn70e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512762" y="2147309"/>
                <a:ext cx="1263944" cy="3065737"/>
              </a:xfrm>
              <a:prstGeom prst="rect">
                <a:avLst/>
              </a:prstGeom>
            </p:spPr>
          </p:pic>
          <p:pic>
            <p:nvPicPr>
              <p:cNvPr id="17" name="Picture 16" descr="cn70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92515" y="2613378"/>
                <a:ext cx="1228088" cy="2583119"/>
              </a:xfrm>
              <a:prstGeom prst="rect">
                <a:avLst/>
              </a:prstGeom>
            </p:spPr>
          </p:pic>
        </p:grpSp>
      </p:grpSp>
      <p:grpSp>
        <p:nvGrpSpPr>
          <p:cNvPr id="18" name="Group 17"/>
          <p:cNvGrpSpPr/>
          <p:nvPr/>
        </p:nvGrpSpPr>
        <p:grpSpPr>
          <a:xfrm>
            <a:off x="3963277" y="4245552"/>
            <a:ext cx="731251" cy="1755367"/>
            <a:chOff x="3963277" y="2547563"/>
            <a:chExt cx="731251" cy="1755367"/>
          </a:xfrm>
        </p:grpSpPr>
        <p:sp>
          <p:nvSpPr>
            <p:cNvPr id="19" name="TextBox 18"/>
            <p:cNvSpPr txBox="1"/>
            <p:nvPr/>
          </p:nvSpPr>
          <p:spPr bwMode="auto">
            <a:xfrm>
              <a:off x="3987283" y="2547563"/>
              <a:ext cx="70724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SzTx/>
                <a:defRPr/>
              </a:pPr>
              <a:r>
                <a:rPr lang="en-US" sz="1600" dirty="0" smtClean="0">
                  <a:solidFill>
                    <a:srgbClr val="000000"/>
                  </a:solidFill>
                  <a:latin typeface="Arial" charset="0"/>
                  <a:cs typeface="Arial"/>
                </a:rPr>
                <a:t>CN50</a:t>
              </a:r>
              <a:endParaRPr lang="en-US" sz="1600" dirty="0">
                <a:solidFill>
                  <a:srgbClr val="FF0000"/>
                </a:solidFill>
                <a:latin typeface="Arial" charset="0"/>
                <a:cs typeface="Arial"/>
              </a:endParaRPr>
            </a:p>
          </p:txBody>
        </p:sp>
        <p:pic>
          <p:nvPicPr>
            <p:cNvPr id="20" name="Picture 3" descr="C:\Users\jdewente\Desktop\Documents\Products - Computers\CN50\Photos\CN50_Qwerty_09_PRO3b_small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3277" y="2894729"/>
              <a:ext cx="712352" cy="1408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/>
          <p:nvPr/>
        </p:nvGrpSpPr>
        <p:grpSpPr>
          <a:xfrm>
            <a:off x="425818" y="4279615"/>
            <a:ext cx="731251" cy="1755367"/>
            <a:chOff x="3963277" y="2547563"/>
            <a:chExt cx="731251" cy="1755367"/>
          </a:xfrm>
        </p:grpSpPr>
        <p:sp>
          <p:nvSpPr>
            <p:cNvPr id="22" name="TextBox 21"/>
            <p:cNvSpPr txBox="1"/>
            <p:nvPr/>
          </p:nvSpPr>
          <p:spPr bwMode="auto">
            <a:xfrm>
              <a:off x="3987283" y="2547563"/>
              <a:ext cx="70724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SzTx/>
                <a:defRPr/>
              </a:pPr>
              <a:r>
                <a:rPr lang="en-US" sz="1600" dirty="0" smtClean="0">
                  <a:solidFill>
                    <a:srgbClr val="000000"/>
                  </a:solidFill>
                  <a:latin typeface="Arial" charset="0"/>
                  <a:cs typeface="Arial"/>
                </a:rPr>
                <a:t>CN50</a:t>
              </a:r>
              <a:endParaRPr lang="en-US" sz="1600" dirty="0">
                <a:solidFill>
                  <a:srgbClr val="FF0000"/>
                </a:solidFill>
                <a:latin typeface="Arial" charset="0"/>
                <a:cs typeface="Arial"/>
              </a:endParaRPr>
            </a:p>
          </p:txBody>
        </p:sp>
        <p:pic>
          <p:nvPicPr>
            <p:cNvPr id="23" name="Picture 3" descr="C:\Users\jdewente\Desktop\Documents\Products - Computers\CN50\Photos\CN50_Qwerty_09_PRO3b_small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3277" y="2894729"/>
              <a:ext cx="712352" cy="1408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ight Arrow 23"/>
          <p:cNvSpPr/>
          <p:nvPr/>
        </p:nvSpPr>
        <p:spPr>
          <a:xfrm>
            <a:off x="1455738" y="5021531"/>
            <a:ext cx="2330450" cy="78898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rgbClr val="AAAFBE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lvl="0" fontAlgn="auto">
              <a:spcAft>
                <a:spcPts val="0"/>
              </a:spcAft>
              <a:defRPr/>
            </a:pPr>
            <a:r>
              <a:rPr lang="en-US" sz="1800" b="0" kern="0" dirty="0">
                <a:solidFill>
                  <a:srgbClr val="FFFFFF"/>
                </a:solidFill>
                <a:latin typeface="Trebuchet MS"/>
                <a:cs typeface="Arial"/>
              </a:rPr>
              <a:t>No Change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82145" y="2623109"/>
            <a:ext cx="3865562" cy="127727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>
            <a:sp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CN</a:t>
            </a:r>
            <a:r>
              <a:rPr kumimoji="0" lang="en-US" sz="1100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51</a:t>
            </a:r>
            <a:r>
              <a:rPr kumimoji="0" lang="en-US" sz="1100" i="0" u="sng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/>
              </a:rPr>
              <a:t> </a:t>
            </a:r>
            <a:r>
              <a:rPr lang="en-US" sz="1100" u="sng" kern="0" noProof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options:</a:t>
            </a:r>
            <a:endParaRPr lang="en-US" sz="1100" u="sng" kern="0" dirty="0" smtClean="0">
              <a:solidFill>
                <a:srgbClr val="000000">
                  <a:lumMod val="65000"/>
                  <a:lumOff val="35000"/>
                </a:srgbClr>
              </a:solidFill>
              <a:latin typeface="Arial Narrow" pitchFamily="34" charset="0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WEH 6.5 or Android operating systems (w/flexibility to change)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Choice of WWAN or WLAN-only devices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Choice of QWERTY or numeric keypads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With or without a choice of high-performance 2D imagers</a:t>
            </a:r>
            <a:endParaRPr kumimoji="0" lang="en-US" sz="110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With or without a color camera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Arial Narrow" pitchFamily="34" charset="0"/>
                <a:cs typeface="Arial"/>
              </a:rPr>
              <a:t>With or without a scan handle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 Narrow" pitchFamily="34" charset="0"/>
              <a:ea typeface="+mn-ea"/>
              <a:cs typeface="Arial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466960" y="2352452"/>
            <a:ext cx="1758041" cy="1927318"/>
            <a:chOff x="2979783" y="4485176"/>
            <a:chExt cx="1758041" cy="1927318"/>
          </a:xfrm>
        </p:grpSpPr>
        <p:sp>
          <p:nvSpPr>
            <p:cNvPr id="27" name="TextBox 26"/>
            <p:cNvSpPr txBox="1"/>
            <p:nvPr/>
          </p:nvSpPr>
          <p:spPr bwMode="auto">
            <a:xfrm>
              <a:off x="3478653" y="4485176"/>
              <a:ext cx="70724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SzTx/>
                <a:defRPr/>
              </a:pPr>
              <a:r>
                <a:rPr lang="en-US" sz="1600" dirty="0" smtClean="0">
                  <a:solidFill>
                    <a:srgbClr val="000000"/>
                  </a:solidFill>
                  <a:latin typeface="Arial" charset="0"/>
                  <a:cs typeface="Arial"/>
                </a:rPr>
                <a:t>CN</a:t>
              </a:r>
              <a:r>
                <a:rPr lang="en-US" sz="1600" dirty="0" smtClean="0">
                  <a:solidFill>
                    <a:srgbClr val="FF0000"/>
                  </a:solidFill>
                  <a:latin typeface="Arial" charset="0"/>
                  <a:cs typeface="Arial"/>
                </a:rPr>
                <a:t>51</a:t>
              </a:r>
              <a:endParaRPr lang="en-US" sz="1600" dirty="0">
                <a:solidFill>
                  <a:srgbClr val="FF0000"/>
                </a:solidFill>
                <a:latin typeface="Arial" charset="0"/>
                <a:cs typeface="Arial"/>
              </a:endParaRPr>
            </a:p>
          </p:txBody>
        </p:sp>
        <p:pic>
          <p:nvPicPr>
            <p:cNvPr id="28" name="Picture 2" descr="C:\Users\jdewente\Desktop\Documents\Products - Computers\Catalina\Photos\CN51_13_PRO6b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783" y="4654453"/>
              <a:ext cx="1758041" cy="1758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Right Arrow 28"/>
          <p:cNvSpPr/>
          <p:nvPr/>
        </p:nvSpPr>
        <p:spPr>
          <a:xfrm>
            <a:off x="1455738" y="1422864"/>
            <a:ext cx="2330450" cy="78898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rgbClr val="AAAFBE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lvl="0" fontAlgn="auto">
              <a:spcAft>
                <a:spcPts val="0"/>
              </a:spcAft>
              <a:defRPr/>
            </a:pPr>
            <a:r>
              <a:rPr lang="en-US" sz="1800" b="0" kern="0" dirty="0">
                <a:solidFill>
                  <a:srgbClr val="FFFFFF"/>
                </a:solidFill>
                <a:latin typeface="Trebuchet MS"/>
                <a:cs typeface="Arial"/>
              </a:rPr>
              <a:t>No Change</a:t>
            </a:r>
          </a:p>
        </p:txBody>
      </p:sp>
    </p:spTree>
    <p:extLst>
      <p:ext uri="{BB962C8B-B14F-4D97-AF65-F5344CB8AC3E}">
        <p14:creationId xmlns:p14="http://schemas.microsoft.com/office/powerpoint/2010/main" val="40310489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Intermec Product Feature Comparison</a:t>
            </a:r>
            <a:endParaRPr lang="en-US" dirty="0" smtClean="0"/>
          </a:p>
        </p:txBody>
      </p:sp>
      <p:sp>
        <p:nvSpPr>
          <p:cNvPr id="1089" name="Text Box 5"/>
          <p:cNvSpPr txBox="1">
            <a:spLocks noChangeArrowheads="1"/>
          </p:cNvSpPr>
          <p:nvPr/>
        </p:nvSpPr>
        <p:spPr bwMode="auto">
          <a:xfrm>
            <a:off x="6019800" y="6324600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sz="1400" b="1" dirty="0">
              <a:latin typeface="Arial Narrow" pitchFamily="34" charset="0"/>
            </a:endParaRPr>
          </a:p>
        </p:txBody>
      </p:sp>
      <p:graphicFrame>
        <p:nvGraphicFramePr>
          <p:cNvPr id="110770" name="Group 1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782360"/>
              </p:ext>
            </p:extLst>
          </p:nvPr>
        </p:nvGraphicFramePr>
        <p:xfrm>
          <a:off x="207917" y="793251"/>
          <a:ext cx="8776594" cy="5290325"/>
        </p:xfrm>
        <a:graphic>
          <a:graphicData uri="http://schemas.openxmlformats.org/drawingml/2006/table">
            <a:tbl>
              <a:tblPr/>
              <a:tblGrid>
                <a:gridCol w="1411778"/>
                <a:gridCol w="2433675"/>
                <a:gridCol w="2362806"/>
                <a:gridCol w="2568335"/>
              </a:tblGrid>
              <a:tr h="6468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Feature Comparison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D78"/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Intermec </a:t>
                      </a:r>
                    </a:p>
                    <a:p>
                      <a:pPr marL="173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CN51</a:t>
                      </a:r>
                    </a:p>
                    <a:p>
                      <a:pPr marL="1730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82058" marR="82058" marT="41029" marB="410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D78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Intermec</a:t>
                      </a:r>
                    </a:p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CN50</a:t>
                      </a:r>
                    </a:p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82058" marR="82058" marT="41029" marB="410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D78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Intermec</a:t>
                      </a:r>
                    </a:p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CN70</a:t>
                      </a:r>
                    </a:p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82058" marR="82058" marT="41029" marB="4102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D78"/>
                    </a:solidFill>
                  </a:tcPr>
                </a:tc>
              </a:tr>
              <a:tr h="739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Communications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Flexible Network Radio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8872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UMTS HSPA+,</a:t>
                      </a:r>
                    </a:p>
                    <a:p>
                      <a:pPr marL="118872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CDMA EVDO  - Rev A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118872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802.11 a/b/g/n and b/g/n, BT, GPS</a:t>
                      </a:r>
                      <a:endParaRPr kumimoji="0" 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/>
                        <a:cs typeface="Times New Roman" pitchFamily="18" charset="0"/>
                      </a:endParaRPr>
                    </a:p>
                    <a:p>
                      <a:pPr marL="118872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Yes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UMTS HSDPA / HSUPA,</a:t>
                      </a:r>
                    </a:p>
                    <a:p>
                      <a:pPr marL="1143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CDMA EVDO  - Rev A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1143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802.11 b/g, BT, GPS</a:t>
                      </a:r>
                    </a:p>
                    <a:p>
                      <a:pPr marL="1143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Yes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ＭＳ Ｐゴシック"/>
                        </a:rPr>
                        <a:t>3.75G UMTS  HSUPA,</a:t>
                      </a:r>
                    </a:p>
                    <a:p>
                      <a:pPr marL="1143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ＭＳ Ｐゴシック"/>
                        </a:rPr>
                        <a:t>CDMA EV-DO Rev A</a:t>
                      </a:r>
                    </a:p>
                    <a:p>
                      <a:pPr marL="1143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ＭＳ Ｐゴシック"/>
                        </a:rPr>
                        <a:t>802.11 a/b/g/n, BT, GPS</a:t>
                      </a:r>
                    </a:p>
                    <a:p>
                      <a:pPr marL="1143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ＭＳ Ｐゴシック"/>
                        </a:rPr>
                        <a:t>Yes  (Gobi 3000; data only)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28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Drop / IP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 ft  -  26 drops to concrete from 5 ft. across the op. temp. range 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Tumble  -  1000 1/2M tumbles at room temp.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IP64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 ft  -  26 drops to concrete from 5 ft. across the op. temp. range 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Tumble  -  1000 1/2M tumbles at room temp.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IP54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8 ft  to concrete; 6 ft. to concrete across the op. temp. range  per MIL-STD 810G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Tumble  -  2000 - 1M tumbles at room temp.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IP67 / Submersible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1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Scanner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Camera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2D Area Imagers (EA30 &amp; EA31) and 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5 MP Color Camera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2D Area Imagers and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/>
                          <a:cs typeface="Times New Roman" pitchFamily="18" charset="0"/>
                        </a:rPr>
                        <a:t>5 MP Color Camera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2D High-Perf Area Imager and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 MP Auto Focus Color Camera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9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Display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4.0” WVGA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3.5” QVGA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3.5” VGA with extended wear characteristics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Dimensions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Weight (with  Ext. Battery)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Mincho" pitchFamily="49" charset="-128"/>
                          <a:cs typeface="Arial" pitchFamily="34" charset="0"/>
                        </a:rPr>
                        <a:t>76  x 165 x 28-32 mm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Mincho" pitchFamily="49" charset="-128"/>
                          <a:cs typeface="Arial" pitchFamily="34" charset="0"/>
                        </a:rPr>
                        <a:t>350 g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Mincho" pitchFamily="49" charset="-128"/>
                          <a:cs typeface="Arial" pitchFamily="34" charset="0"/>
                        </a:rPr>
                        <a:t>74  x 154 x 28 mm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Mincho" pitchFamily="49" charset="-128"/>
                          <a:cs typeface="Arial" pitchFamily="34" charset="0"/>
                        </a:rPr>
                        <a:t>340 g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Mincho" pitchFamily="49" charset="-128"/>
                          <a:cs typeface="Arial" pitchFamily="34" charset="0"/>
                        </a:rPr>
                        <a:t>80 x 169 x 35 mm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Mincho" pitchFamily="49" charset="-128"/>
                          <a:cs typeface="Arial" pitchFamily="34" charset="0"/>
                        </a:rPr>
                        <a:t>437 g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Processor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OS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Memory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1.5 GHz - Dual Core OMAP4 Processor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WEH 6.5 and Android 4.1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 GB RAM, 16 GB ROM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528 MHz - Dual ARM Processors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WM 6.1 and WEH 6.5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256 MB RAM, 512 MB ROM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1 GHz TI OMAP3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WEH 6.5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512 MB RAM, 1 GB ROM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8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Batteries 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2058" marR="82058" marT="41029" marB="4102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Standard 3,900 mAh; Smart Battery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Extended 3,900 mAh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Standard 4,000 mAh Smart Battery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0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pitchFamily="34" charset="0"/>
                        </a:rPr>
                        <a:t>Other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14300" algn="l"/>
                        </a:tabLst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CCX v4, eMDI, Verdex,  Accelerometer,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Arial"/>
                        </a:rPr>
                        <a:t>HTML 5 browser, Intermec Launcher, Scan Handle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CCX v4, eMDI, Verdex, Compass, Accelerometer, </a:t>
                      </a:r>
                      <a:r>
                        <a:rPr lang="en-US" sz="1000" kern="1200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ea typeface="Times New Roman"/>
                          <a:cs typeface="Arial"/>
                        </a:rPr>
                        <a:t>HTML 5 browser, Intermec Launcher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0000"/>
                        <a:buFont typeface="Wingdings" pitchFamily="2" charset="2"/>
                        <a:buNone/>
                        <a:tabLst>
                          <a:tab pos="193675" algn="l"/>
                        </a:tabLst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CCX v4, eMDI, Verdex, IrDA, </a:t>
                      </a:r>
                      <a:b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</a:b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Accelerometer, Laser-Etched Keypad</a:t>
                      </a:r>
                    </a:p>
                  </a:txBody>
                  <a:tcPr marL="82058" marR="82058" marT="41029" marB="4102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Picture 7" descr="cn7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17899" y="839277"/>
            <a:ext cx="270068" cy="568051"/>
          </a:xfrm>
          <a:prstGeom prst="rect">
            <a:avLst/>
          </a:prstGeom>
        </p:spPr>
      </p:pic>
      <p:pic>
        <p:nvPicPr>
          <p:cNvPr id="9" name="Picture 112" descr="Bedarra_08_PRO1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22887" y="774052"/>
            <a:ext cx="69691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jdewente\Desktop\Documents\Products - Computers\Catalina\Photos\CN51_13_PRO6b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524" y="761352"/>
            <a:ext cx="7112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608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CN51 Features Overview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976281" y="1165717"/>
            <a:ext cx="7224672" cy="4863683"/>
            <a:chOff x="1912781" y="1584817"/>
            <a:chExt cx="7224672" cy="4863683"/>
          </a:xfrm>
        </p:grpSpPr>
        <p:sp>
          <p:nvSpPr>
            <p:cNvPr id="39949" name="Text Box 13"/>
            <p:cNvSpPr txBox="1">
              <a:spLocks noChangeArrowheads="1"/>
            </p:cNvSpPr>
            <p:nvPr/>
          </p:nvSpPr>
          <p:spPr bwMode="auto">
            <a:xfrm>
              <a:off x="3114964" y="6079168"/>
              <a:ext cx="55404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Size, weight, and ruggedness similar to existing CN50</a:t>
              </a:r>
              <a:endParaRPr lang="en-US" sz="1400" b="1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39951" name="Text Box 15"/>
            <p:cNvSpPr txBox="1">
              <a:spLocks noChangeArrowheads="1"/>
            </p:cNvSpPr>
            <p:nvPr/>
          </p:nvSpPr>
          <p:spPr bwMode="auto">
            <a:xfrm>
              <a:off x="3114964" y="2021028"/>
              <a:ext cx="586740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chemeClr val="tx2"/>
                  </a:solidFill>
                  <a:latin typeface="Arial Narrow" pitchFamily="34" charset="0"/>
                </a:rPr>
                <a:t>1.5 GHz Dual Core OMAP4 Processor.  1 GB RAM / 16 GB Flash</a:t>
              </a:r>
              <a:endParaRPr lang="en-US" b="1" dirty="0">
                <a:solidFill>
                  <a:schemeClr val="tx2"/>
                </a:solidFill>
                <a:latin typeface="Arial Narrow" pitchFamily="34" charset="0"/>
              </a:endParaRPr>
            </a:p>
          </p:txBody>
        </p:sp>
        <p:sp>
          <p:nvSpPr>
            <p:cNvPr id="39952" name="Text Box 16"/>
            <p:cNvSpPr txBox="1">
              <a:spLocks noChangeArrowheads="1"/>
            </p:cNvSpPr>
            <p:nvPr/>
          </p:nvSpPr>
          <p:spPr bwMode="auto">
            <a:xfrm>
              <a:off x="3114964" y="2387297"/>
              <a:ext cx="520065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WEH 6.5, </a:t>
              </a:r>
              <a:r>
                <a:rPr lang="en-US" b="1" dirty="0" smtClean="0">
                  <a:solidFill>
                    <a:schemeClr val="tx2"/>
                  </a:solidFill>
                  <a:latin typeface="Arial Narrow" pitchFamily="34" charset="0"/>
                </a:rPr>
                <a:t>Android 4.1 </a:t>
              </a:r>
              <a:endParaRPr lang="en-US" sz="1400" b="1" i="1" dirty="0">
                <a:solidFill>
                  <a:schemeClr val="tx2"/>
                </a:solidFill>
                <a:latin typeface="Arial Narrow" pitchFamily="34" charset="0"/>
              </a:endParaRPr>
            </a:p>
          </p:txBody>
        </p:sp>
        <p:sp>
          <p:nvSpPr>
            <p:cNvPr id="39953" name="Text Box 17"/>
            <p:cNvSpPr txBox="1">
              <a:spLocks noChangeArrowheads="1"/>
            </p:cNvSpPr>
            <p:nvPr/>
          </p:nvSpPr>
          <p:spPr bwMode="auto">
            <a:xfrm>
              <a:off x="3114964" y="3189560"/>
              <a:ext cx="2562367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chemeClr val="tx2"/>
                  </a:solidFill>
                  <a:latin typeface="Arial Narrow" pitchFamily="34" charset="0"/>
                </a:rPr>
                <a:t>Dedicated PTT / VoIP </a:t>
              </a:r>
              <a:endParaRPr lang="en-US" b="1" dirty="0">
                <a:solidFill>
                  <a:schemeClr val="tx2"/>
                </a:solidFill>
                <a:latin typeface="Arial Narrow" pitchFamily="34" charset="0"/>
              </a:endParaRPr>
            </a:p>
          </p:txBody>
        </p:sp>
        <p:sp>
          <p:nvSpPr>
            <p:cNvPr id="39980" name="Text Box 44"/>
            <p:cNvSpPr txBox="1">
              <a:spLocks noChangeArrowheads="1"/>
            </p:cNvSpPr>
            <p:nvPr/>
          </p:nvSpPr>
          <p:spPr bwMode="auto">
            <a:xfrm>
              <a:off x="3114964" y="4261633"/>
              <a:ext cx="5328771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chemeClr val="tx2"/>
                  </a:solidFill>
                  <a:latin typeface="Arial Narrow" pitchFamily="34" charset="0"/>
                </a:rPr>
                <a:t>Imager Options: EA30 and EA31 </a:t>
              </a:r>
            </a:p>
          </p:txBody>
        </p:sp>
        <p:sp>
          <p:nvSpPr>
            <p:cNvPr id="39982" name="Text Box 46"/>
            <p:cNvSpPr txBox="1">
              <a:spLocks noChangeArrowheads="1"/>
            </p:cNvSpPr>
            <p:nvPr/>
          </p:nvSpPr>
          <p:spPr bwMode="auto">
            <a:xfrm>
              <a:off x="3114964" y="2785335"/>
              <a:ext cx="586740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chemeClr val="tx2"/>
                  </a:solidFill>
                  <a:latin typeface="Arial Narrow" pitchFamily="34" charset="0"/>
                </a:rPr>
                <a:t>4.0” WVGA with Resistive Multi-Touch</a:t>
              </a:r>
            </a:p>
          </p:txBody>
        </p:sp>
        <p:sp>
          <p:nvSpPr>
            <p:cNvPr id="39983" name="Text Box 47"/>
            <p:cNvSpPr txBox="1">
              <a:spLocks noChangeArrowheads="1"/>
            </p:cNvSpPr>
            <p:nvPr/>
          </p:nvSpPr>
          <p:spPr bwMode="auto">
            <a:xfrm>
              <a:off x="3114964" y="3605382"/>
              <a:ext cx="5327074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Radio Options : 802.11 a/b/g/n LAN Only or 802.11 b/g/n with WWAN (Voice &amp; Data) </a:t>
              </a:r>
              <a:r>
                <a:rPr lang="en-US" b="1" dirty="0" err="1" smtClean="0">
                  <a:solidFill>
                    <a:srgbClr val="000000"/>
                  </a:solidFill>
                  <a:latin typeface="Arial Narrow" pitchFamily="34" charset="0"/>
                </a:rPr>
                <a:t>Flexnet</a:t>
              </a: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 Radio</a:t>
              </a:r>
              <a:endParaRPr lang="en-US" b="1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2" name="Text Box 17"/>
            <p:cNvSpPr txBox="1">
              <a:spLocks noChangeArrowheads="1"/>
            </p:cNvSpPr>
            <p:nvPr/>
          </p:nvSpPr>
          <p:spPr bwMode="auto">
            <a:xfrm>
              <a:off x="3114964" y="5049631"/>
              <a:ext cx="602248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Full complement of accessories: Scan Handle, Mag Stripe Reader, Charging, Communication, and Vehicle Dock solutions</a:t>
              </a:r>
              <a:endParaRPr lang="en-US" b="1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69" name="Text Box 17"/>
            <p:cNvSpPr txBox="1">
              <a:spLocks noChangeArrowheads="1"/>
            </p:cNvSpPr>
            <p:nvPr/>
          </p:nvSpPr>
          <p:spPr bwMode="auto">
            <a:xfrm>
              <a:off x="3114964" y="4674552"/>
              <a:ext cx="55862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Camera Option: 5 MP Color Camera with Flash / Autofocus</a:t>
              </a:r>
              <a:endParaRPr lang="en-US" b="1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71" name="Text Box 17"/>
            <p:cNvSpPr txBox="1">
              <a:spLocks noChangeArrowheads="1"/>
            </p:cNvSpPr>
            <p:nvPr/>
          </p:nvSpPr>
          <p:spPr bwMode="auto">
            <a:xfrm>
              <a:off x="3114964" y="5669872"/>
              <a:ext cx="5295900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Full Support with Intermec IDL / Toolkits (WEH 6.5) / HTML5</a:t>
              </a:r>
              <a:endParaRPr lang="en-US" b="1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55" name="Text Box 17"/>
            <p:cNvSpPr txBox="1">
              <a:spLocks noChangeArrowheads="1"/>
            </p:cNvSpPr>
            <p:nvPr/>
          </p:nvSpPr>
          <p:spPr bwMode="auto">
            <a:xfrm>
              <a:off x="3114964" y="1584817"/>
              <a:ext cx="602248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  <a:buSzPct val="65000"/>
              </a:pPr>
              <a:r>
                <a:rPr lang="en-US" b="1" dirty="0" smtClean="0">
                  <a:solidFill>
                    <a:srgbClr val="000000"/>
                  </a:solidFill>
                  <a:latin typeface="Arial Narrow" pitchFamily="34" charset="0"/>
                </a:rPr>
                <a:t>Configurations for in-premise and field mobility applications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912781" y="1721858"/>
              <a:ext cx="1143004" cy="4593804"/>
              <a:chOff x="1912781" y="1721858"/>
              <a:chExt cx="1143004" cy="4593804"/>
            </a:xfrm>
          </p:grpSpPr>
          <p:grpSp>
            <p:nvGrpSpPr>
              <p:cNvPr id="2" name="Group 2"/>
              <p:cNvGrpSpPr>
                <a:grpSpLocks/>
              </p:cNvGrpSpPr>
              <p:nvPr/>
            </p:nvGrpSpPr>
            <p:grpSpPr bwMode="auto">
              <a:xfrm>
                <a:off x="1912785" y="3411381"/>
                <a:ext cx="1143000" cy="1112551"/>
                <a:chOff x="1392" y="2249"/>
                <a:chExt cx="720" cy="646"/>
              </a:xfrm>
            </p:grpSpPr>
            <p:sp>
              <p:nvSpPr>
                <p:cNvPr id="39939" name="Arc 3"/>
                <p:cNvSpPr>
                  <a:spLocks/>
                </p:cNvSpPr>
                <p:nvPr/>
              </p:nvSpPr>
              <p:spPr bwMode="auto">
                <a:xfrm flipH="1" flipV="1">
                  <a:off x="1392" y="2249"/>
                  <a:ext cx="690" cy="619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39940" name="Oval 4"/>
                <p:cNvSpPr>
                  <a:spLocks noChangeArrowheads="1"/>
                </p:cNvSpPr>
                <p:nvPr/>
              </p:nvSpPr>
              <p:spPr bwMode="auto">
                <a:xfrm>
                  <a:off x="2052" y="2835"/>
                  <a:ext cx="60" cy="6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5" name="Group 20"/>
              <p:cNvGrpSpPr>
                <a:grpSpLocks/>
              </p:cNvGrpSpPr>
              <p:nvPr/>
            </p:nvGrpSpPr>
            <p:grpSpPr bwMode="auto">
              <a:xfrm>
                <a:off x="1912785" y="1721858"/>
                <a:ext cx="1143000" cy="1860550"/>
                <a:chOff x="1392" y="1077"/>
                <a:chExt cx="720" cy="1172"/>
              </a:xfrm>
            </p:grpSpPr>
            <p:sp>
              <p:nvSpPr>
                <p:cNvPr id="39957" name="Arc 21"/>
                <p:cNvSpPr>
                  <a:spLocks/>
                </p:cNvSpPr>
                <p:nvPr/>
              </p:nvSpPr>
              <p:spPr bwMode="auto">
                <a:xfrm flipH="1">
                  <a:off x="1392" y="1104"/>
                  <a:ext cx="690" cy="1145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39958" name="Oval 22"/>
                <p:cNvSpPr>
                  <a:spLocks noChangeArrowheads="1"/>
                </p:cNvSpPr>
                <p:nvPr/>
              </p:nvSpPr>
              <p:spPr bwMode="auto">
                <a:xfrm>
                  <a:off x="2052" y="1077"/>
                  <a:ext cx="60" cy="6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1912785" y="2145720"/>
                <a:ext cx="1143000" cy="1436688"/>
                <a:chOff x="1392" y="1344"/>
                <a:chExt cx="720" cy="905"/>
              </a:xfrm>
            </p:grpSpPr>
            <p:sp>
              <p:nvSpPr>
                <p:cNvPr id="39960" name="Arc 24"/>
                <p:cNvSpPr>
                  <a:spLocks/>
                </p:cNvSpPr>
                <p:nvPr/>
              </p:nvSpPr>
              <p:spPr bwMode="auto">
                <a:xfrm flipH="1">
                  <a:off x="1392" y="1368"/>
                  <a:ext cx="690" cy="88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39961" name="Oval 25"/>
                <p:cNvSpPr>
                  <a:spLocks noChangeArrowheads="1"/>
                </p:cNvSpPr>
                <p:nvPr/>
              </p:nvSpPr>
              <p:spPr bwMode="auto">
                <a:xfrm>
                  <a:off x="2052" y="1344"/>
                  <a:ext cx="60" cy="6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>
                <a:off x="1912785" y="2537833"/>
                <a:ext cx="1143000" cy="979487"/>
                <a:chOff x="1905000" y="2728905"/>
                <a:chExt cx="1143000" cy="979487"/>
              </a:xfrm>
            </p:grpSpPr>
            <p:sp>
              <p:nvSpPr>
                <p:cNvPr id="39963" name="Arc 27"/>
                <p:cNvSpPr>
                  <a:spLocks/>
                </p:cNvSpPr>
                <p:nvPr/>
              </p:nvSpPr>
              <p:spPr bwMode="auto">
                <a:xfrm flipH="1">
                  <a:off x="1905000" y="2776530"/>
                  <a:ext cx="1095375" cy="93186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39964" name="Oval 28"/>
                <p:cNvSpPr>
                  <a:spLocks noChangeArrowheads="1"/>
                </p:cNvSpPr>
                <p:nvPr/>
              </p:nvSpPr>
              <p:spPr bwMode="auto">
                <a:xfrm>
                  <a:off x="2952750" y="2728905"/>
                  <a:ext cx="95250" cy="9525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8" name="Group 29"/>
              <p:cNvGrpSpPr>
                <a:grpSpLocks/>
              </p:cNvGrpSpPr>
              <p:nvPr/>
            </p:nvGrpSpPr>
            <p:grpSpPr bwMode="auto">
              <a:xfrm>
                <a:off x="1912785" y="2960108"/>
                <a:ext cx="1143000" cy="622300"/>
                <a:chOff x="1392" y="1857"/>
                <a:chExt cx="720" cy="392"/>
              </a:xfrm>
            </p:grpSpPr>
            <p:sp>
              <p:nvSpPr>
                <p:cNvPr id="39966" name="Arc 30"/>
                <p:cNvSpPr>
                  <a:spLocks/>
                </p:cNvSpPr>
                <p:nvPr/>
              </p:nvSpPr>
              <p:spPr bwMode="auto">
                <a:xfrm flipH="1">
                  <a:off x="1392" y="1884"/>
                  <a:ext cx="690" cy="365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39967" name="Oval 31"/>
                <p:cNvSpPr>
                  <a:spLocks noChangeArrowheads="1"/>
                </p:cNvSpPr>
                <p:nvPr/>
              </p:nvSpPr>
              <p:spPr bwMode="auto">
                <a:xfrm>
                  <a:off x="2052" y="1857"/>
                  <a:ext cx="60" cy="6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9" name="Group 32"/>
              <p:cNvGrpSpPr>
                <a:grpSpLocks/>
              </p:cNvGrpSpPr>
              <p:nvPr/>
            </p:nvGrpSpPr>
            <p:grpSpPr bwMode="auto">
              <a:xfrm>
                <a:off x="1912785" y="3333032"/>
                <a:ext cx="1143000" cy="203200"/>
                <a:chOff x="1392" y="2121"/>
                <a:chExt cx="720" cy="128"/>
              </a:xfrm>
            </p:grpSpPr>
            <p:sp>
              <p:nvSpPr>
                <p:cNvPr id="39969" name="Arc 33"/>
                <p:cNvSpPr>
                  <a:spLocks/>
                </p:cNvSpPr>
                <p:nvPr/>
              </p:nvSpPr>
              <p:spPr bwMode="auto">
                <a:xfrm flipH="1">
                  <a:off x="1392" y="2148"/>
                  <a:ext cx="690" cy="10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39970" name="Oval 34"/>
                <p:cNvSpPr>
                  <a:spLocks noChangeArrowheads="1"/>
                </p:cNvSpPr>
                <p:nvPr/>
              </p:nvSpPr>
              <p:spPr bwMode="auto">
                <a:xfrm>
                  <a:off x="2052" y="2121"/>
                  <a:ext cx="60" cy="6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12" name="Group 41"/>
              <p:cNvGrpSpPr>
                <a:grpSpLocks/>
              </p:cNvGrpSpPr>
              <p:nvPr/>
            </p:nvGrpSpPr>
            <p:grpSpPr bwMode="auto">
              <a:xfrm>
                <a:off x="1912785" y="3480811"/>
                <a:ext cx="1143000" cy="1425559"/>
                <a:chOff x="1392" y="2249"/>
                <a:chExt cx="720" cy="907"/>
              </a:xfrm>
            </p:grpSpPr>
            <p:sp>
              <p:nvSpPr>
                <p:cNvPr id="39978" name="Arc 42"/>
                <p:cNvSpPr>
                  <a:spLocks/>
                </p:cNvSpPr>
                <p:nvPr/>
              </p:nvSpPr>
              <p:spPr bwMode="auto">
                <a:xfrm flipH="1" flipV="1">
                  <a:off x="1392" y="2249"/>
                  <a:ext cx="690" cy="877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39979" name="Oval 43"/>
                <p:cNvSpPr>
                  <a:spLocks noChangeArrowheads="1"/>
                </p:cNvSpPr>
                <p:nvPr/>
              </p:nvSpPr>
              <p:spPr bwMode="auto">
                <a:xfrm>
                  <a:off x="2052" y="3096"/>
                  <a:ext cx="60" cy="6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1912785" y="3484750"/>
                <a:ext cx="1143000" cy="459628"/>
                <a:chOff x="1905000" y="3749964"/>
                <a:chExt cx="1143000" cy="459628"/>
              </a:xfrm>
            </p:grpSpPr>
            <p:sp>
              <p:nvSpPr>
                <p:cNvPr id="59" name="Arc 33"/>
                <p:cNvSpPr>
                  <a:spLocks/>
                </p:cNvSpPr>
                <p:nvPr/>
              </p:nvSpPr>
              <p:spPr bwMode="auto">
                <a:xfrm flipH="1" flipV="1">
                  <a:off x="1905000" y="3749964"/>
                  <a:ext cx="1095375" cy="4081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63" name="Oval 28"/>
                <p:cNvSpPr>
                  <a:spLocks noChangeArrowheads="1"/>
                </p:cNvSpPr>
                <p:nvPr/>
              </p:nvSpPr>
              <p:spPr bwMode="auto">
                <a:xfrm>
                  <a:off x="2952750" y="4114342"/>
                  <a:ext cx="95250" cy="9525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>
                <a:off x="1912781" y="3726500"/>
                <a:ext cx="1143004" cy="2171132"/>
                <a:chOff x="1904996" y="3999344"/>
                <a:chExt cx="1143004" cy="2171132"/>
              </a:xfrm>
            </p:grpSpPr>
            <p:sp>
              <p:nvSpPr>
                <p:cNvPr id="67" name="Oval 28"/>
                <p:cNvSpPr>
                  <a:spLocks noChangeArrowheads="1"/>
                </p:cNvSpPr>
                <p:nvPr/>
              </p:nvSpPr>
              <p:spPr bwMode="auto">
                <a:xfrm>
                  <a:off x="2952750" y="6075226"/>
                  <a:ext cx="95250" cy="9525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68" name="Arc 9"/>
                <p:cNvSpPr>
                  <a:spLocks/>
                </p:cNvSpPr>
                <p:nvPr/>
              </p:nvSpPr>
              <p:spPr bwMode="auto">
                <a:xfrm flipH="1" flipV="1">
                  <a:off x="1904996" y="3999344"/>
                  <a:ext cx="1095375" cy="210802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1925295" y="3466531"/>
                <a:ext cx="1130490" cy="1825139"/>
                <a:chOff x="1904993" y="3823843"/>
                <a:chExt cx="1143007" cy="2000094"/>
              </a:xfrm>
            </p:grpSpPr>
            <p:sp>
              <p:nvSpPr>
                <p:cNvPr id="39945" name="Arc 9"/>
                <p:cNvSpPr>
                  <a:spLocks/>
                </p:cNvSpPr>
                <p:nvPr/>
              </p:nvSpPr>
              <p:spPr bwMode="auto">
                <a:xfrm flipH="1" flipV="1">
                  <a:off x="1904993" y="3823843"/>
                  <a:ext cx="1095375" cy="1949160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70" name="Oval 28"/>
                <p:cNvSpPr>
                  <a:spLocks noChangeArrowheads="1"/>
                </p:cNvSpPr>
                <p:nvPr/>
              </p:nvSpPr>
              <p:spPr bwMode="auto">
                <a:xfrm>
                  <a:off x="2952750" y="5725003"/>
                  <a:ext cx="95250" cy="9893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  <p:grpSp>
            <p:nvGrpSpPr>
              <p:cNvPr id="49" name="Group 48"/>
              <p:cNvGrpSpPr/>
              <p:nvPr/>
            </p:nvGrpSpPr>
            <p:grpSpPr>
              <a:xfrm>
                <a:off x="1912781" y="3952915"/>
                <a:ext cx="1143004" cy="2362747"/>
                <a:chOff x="1904996" y="3999344"/>
                <a:chExt cx="1143004" cy="2171132"/>
              </a:xfrm>
            </p:grpSpPr>
            <p:sp>
              <p:nvSpPr>
                <p:cNvPr id="50" name="Oval 28"/>
                <p:cNvSpPr>
                  <a:spLocks noChangeArrowheads="1"/>
                </p:cNvSpPr>
                <p:nvPr/>
              </p:nvSpPr>
              <p:spPr bwMode="auto">
                <a:xfrm>
                  <a:off x="2952750" y="6075226"/>
                  <a:ext cx="95250" cy="9525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  <p:sp>
              <p:nvSpPr>
                <p:cNvPr id="51" name="Arc 9"/>
                <p:cNvSpPr>
                  <a:spLocks/>
                </p:cNvSpPr>
                <p:nvPr/>
              </p:nvSpPr>
              <p:spPr bwMode="auto">
                <a:xfrm flipH="1" flipV="1">
                  <a:off x="1904996" y="3999344"/>
                  <a:ext cx="1095375" cy="210802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  <a:buSzPct val="65000"/>
                  </a:pPr>
                  <a:endParaRPr lang="en-US" sz="1500" b="1" dirty="0">
                    <a:solidFill>
                      <a:srgbClr val="003D78"/>
                    </a:solidFill>
                  </a:endParaRPr>
                </a:p>
              </p:txBody>
            </p:sp>
          </p:grpSp>
        </p:grpSp>
      </p:grpSp>
      <p:pic>
        <p:nvPicPr>
          <p:cNvPr id="5122" name="Picture 2" descr="C:\Users\jdewente\Desktop\Documents\Products - Computers\Catalina\Photos\CN51_13_PRO4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1331" y="1580200"/>
            <a:ext cx="3454400" cy="345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395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>
          <a:xfrm>
            <a:off x="4688958" y="1306034"/>
            <a:ext cx="2838893" cy="2245241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/>
              <a:t>The New CN51: </a:t>
            </a:r>
          </a:p>
          <a:p>
            <a:pPr marL="0" indent="0">
              <a:buNone/>
            </a:pPr>
            <a:r>
              <a:rPr lang="en-US" dirty="0" smtClean="0"/>
              <a:t>Smart</a:t>
            </a:r>
          </a:p>
          <a:p>
            <a:pPr marL="0" indent="0">
              <a:buNone/>
            </a:pPr>
            <a:r>
              <a:rPr lang="en-US" dirty="0" smtClean="0"/>
              <a:t>Versatile</a:t>
            </a:r>
          </a:p>
          <a:p>
            <a:pPr marL="0" indent="0">
              <a:buNone/>
            </a:pPr>
            <a:r>
              <a:rPr lang="en-US" dirty="0" smtClean="0"/>
              <a:t>Empowering</a:t>
            </a:r>
          </a:p>
        </p:txBody>
      </p:sp>
      <p:pic>
        <p:nvPicPr>
          <p:cNvPr id="1026" name="Picture 2" descr="C:\Users\jdewente\Desktop\Documents\Products - Computers\Catalina\Photos\CN51_13_PRO1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9328" y="1065164"/>
            <a:ext cx="4595767" cy="459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jdewente\Desktop\Documents\Products - Computers\Catalina\Photos\CN51_13_PRO4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962" y="990552"/>
            <a:ext cx="4287795" cy="428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15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2679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5144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mtClean="0"/>
              <a:t>Hardware</a:t>
            </a:r>
          </a:p>
          <a:p>
            <a:pPr lvl="1"/>
            <a:r>
              <a:rPr lang="en-US" smtClean="0"/>
              <a:t>Multiple ARM System-on-Chip scalable solutions: OMAP, QCOM, …</a:t>
            </a:r>
          </a:p>
          <a:p>
            <a:pPr lvl="1"/>
            <a:r>
              <a:rPr lang="en-US" smtClean="0"/>
              <a:t>Supports integrated barcode scanners, resistive touch, Ethernet</a:t>
            </a:r>
          </a:p>
          <a:p>
            <a:pPr lvl="1"/>
            <a:r>
              <a:rPr lang="en-US" smtClean="0"/>
              <a:t>Comprehensive peripheral solutions</a:t>
            </a:r>
          </a:p>
          <a:p>
            <a:r>
              <a:rPr lang="en-US" smtClean="0"/>
              <a:t>Software</a:t>
            </a:r>
          </a:p>
          <a:p>
            <a:pPr lvl="1"/>
            <a:r>
              <a:rPr lang="en-US" smtClean="0"/>
              <a:t>Enterprise version of Windows Mobile</a:t>
            </a:r>
          </a:p>
          <a:p>
            <a:pPr lvl="1"/>
            <a:r>
              <a:rPr lang="en-US" smtClean="0"/>
              <a:t>Mature; feature rich; tailored to current device paradigm</a:t>
            </a:r>
          </a:p>
          <a:p>
            <a:pPr lvl="1"/>
            <a:r>
              <a:rPr lang="en-US" smtClean="0"/>
              <a:t>Version 6.5 supported until 2020 by Microsoft and Intermec</a:t>
            </a:r>
          </a:p>
          <a:p>
            <a:pPr lvl="1"/>
            <a:r>
              <a:rPr lang="en-US" smtClean="0"/>
              <a:t>Extensive application and solution ecosystem in our industry</a:t>
            </a:r>
          </a:p>
          <a:p>
            <a:pPr lvl="1"/>
            <a:r>
              <a:rPr lang="en-US" smtClean="0"/>
              <a:t>Comprehensive Device Management options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5883955" y="5178056"/>
            <a:ext cx="993662" cy="993662"/>
            <a:chOff x="7543799" y="5029199"/>
            <a:chExt cx="1371599" cy="1371599"/>
          </a:xfrm>
        </p:grpSpPr>
        <p:sp>
          <p:nvSpPr>
            <p:cNvPr id="10" name="Rounded Rectangle 9"/>
            <p:cNvSpPr/>
            <p:nvPr/>
          </p:nvSpPr>
          <p:spPr>
            <a:xfrm>
              <a:off x="7543799" y="5029199"/>
              <a:ext cx="1371599" cy="137159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33" t="4208" r="25655" b="5714"/>
            <a:stretch/>
          </p:blipFill>
          <p:spPr>
            <a:xfrm>
              <a:off x="7886423" y="5105400"/>
              <a:ext cx="673248" cy="1196340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4299020" y="5182341"/>
            <a:ext cx="993663" cy="993663"/>
            <a:chOff x="7543800" y="3581400"/>
            <a:chExt cx="1371600" cy="1371600"/>
          </a:xfrm>
        </p:grpSpPr>
        <p:sp>
          <p:nvSpPr>
            <p:cNvPr id="13" name="Rounded Rectangle 12"/>
            <p:cNvSpPr/>
            <p:nvPr/>
          </p:nvSpPr>
          <p:spPr>
            <a:xfrm>
              <a:off x="7543800" y="3581400"/>
              <a:ext cx="1371600" cy="13716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00" t="6250" r="25875" b="3875"/>
            <a:stretch/>
          </p:blipFill>
          <p:spPr>
            <a:xfrm>
              <a:off x="7862231" y="3624707"/>
              <a:ext cx="721631" cy="130517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2728534" y="5177029"/>
            <a:ext cx="996279" cy="986150"/>
            <a:chOff x="7540189" y="2137770"/>
            <a:chExt cx="1375211" cy="1361230"/>
          </a:xfrm>
        </p:grpSpPr>
        <p:sp>
          <p:nvSpPr>
            <p:cNvPr id="14" name="Rounded Rectangle 13"/>
            <p:cNvSpPr/>
            <p:nvPr/>
          </p:nvSpPr>
          <p:spPr>
            <a:xfrm>
              <a:off x="7540189" y="2137770"/>
              <a:ext cx="1375211" cy="136123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08" t="3917" r="26892" b="10120"/>
            <a:stretch/>
          </p:blipFill>
          <p:spPr>
            <a:xfrm>
              <a:off x="7862308" y="2160302"/>
              <a:ext cx="730970" cy="1322876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1143000" y="5160617"/>
            <a:ext cx="996279" cy="993663"/>
            <a:chOff x="7540188" y="685800"/>
            <a:chExt cx="1375211" cy="1371600"/>
          </a:xfrm>
        </p:grpSpPr>
        <p:sp>
          <p:nvSpPr>
            <p:cNvPr id="21" name="Rounded Rectangle 20"/>
            <p:cNvSpPr/>
            <p:nvPr/>
          </p:nvSpPr>
          <p:spPr>
            <a:xfrm>
              <a:off x="7540188" y="685800"/>
              <a:ext cx="1375211" cy="13716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00" t="4444" r="31867" b="4757"/>
            <a:stretch/>
          </p:blipFill>
          <p:spPr>
            <a:xfrm>
              <a:off x="7933763" y="724007"/>
              <a:ext cx="578568" cy="1322168"/>
            </a:xfrm>
            <a:prstGeom prst="rect">
              <a:avLst/>
            </a:prstGeom>
          </p:spPr>
        </p:pic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6425"/>
          </a:xfrm>
        </p:spPr>
        <p:txBody>
          <a:bodyPr/>
          <a:lstStyle/>
          <a:p>
            <a:r>
              <a:rPr lang="en-US" dirty="0" smtClean="0"/>
              <a:t>Windows Embedded Handheld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654" y="998861"/>
            <a:ext cx="2107351" cy="41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62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5</a:t>
            </a:r>
          </a:p>
        </p:txBody>
      </p:sp>
      <p:sp>
        <p:nvSpPr>
          <p:cNvPr id="32771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Cross Platform</a:t>
            </a:r>
          </a:p>
          <a:p>
            <a:r>
              <a:rPr lang="en-US" sz="2400" dirty="0" smtClean="0"/>
              <a:t>Powerful UX and user interaction</a:t>
            </a:r>
          </a:p>
          <a:p>
            <a:r>
              <a:rPr lang="en-US" sz="2400" dirty="0" smtClean="0"/>
              <a:t>Support for rich media and use of hardware accelerators</a:t>
            </a:r>
          </a:p>
          <a:p>
            <a:r>
              <a:rPr lang="en-US" sz="2400" dirty="0" smtClean="0"/>
              <a:t>Access to local devices (GPS, sensors, camera)</a:t>
            </a:r>
          </a:p>
          <a:p>
            <a:r>
              <a:rPr lang="en-US" sz="2400" dirty="0" smtClean="0"/>
              <a:t>Offline storage &amp; application execution</a:t>
            </a:r>
          </a:p>
          <a:p>
            <a:r>
              <a:rPr lang="en-US" sz="2400" dirty="0" smtClean="0"/>
              <a:t>Faster rendering engine</a:t>
            </a:r>
          </a:p>
          <a:p>
            <a:pPr lvl="1"/>
            <a:r>
              <a:rPr lang="en-US" dirty="0" smtClean="0"/>
              <a:t>Typically 4x faster than IE on Windows Mobile</a:t>
            </a:r>
            <a:endParaRPr lang="en-US" dirty="0"/>
          </a:p>
        </p:txBody>
      </p:sp>
      <p:pic>
        <p:nvPicPr>
          <p:cNvPr id="32772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404" y="696433"/>
            <a:ext cx="1381607" cy="138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090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Android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Android 4.x (Jelly Bean)</a:t>
            </a:r>
          </a:p>
          <a:p>
            <a:pPr lvl="1"/>
            <a:r>
              <a:rPr lang="en-US" smtClean="0"/>
              <a:t>New UI experience</a:t>
            </a:r>
          </a:p>
          <a:p>
            <a:pPr lvl="2"/>
            <a:r>
              <a:rPr lang="en-US" smtClean="0"/>
              <a:t>No hidden menus or physical keys</a:t>
            </a:r>
          </a:p>
          <a:p>
            <a:pPr lvl="1"/>
            <a:r>
              <a:rPr lang="en-US" smtClean="0"/>
              <a:t>New UI framework</a:t>
            </a:r>
          </a:p>
          <a:p>
            <a:pPr lvl="2"/>
            <a:r>
              <a:rPr lang="en-US" smtClean="0"/>
              <a:t>CPU accelerated</a:t>
            </a:r>
          </a:p>
          <a:p>
            <a:pPr lvl="1"/>
            <a:r>
              <a:rPr lang="en-US" smtClean="0"/>
              <a:t>New core frameworks</a:t>
            </a:r>
          </a:p>
          <a:p>
            <a:pPr lvl="2"/>
            <a:r>
              <a:rPr lang="en-US" smtClean="0"/>
              <a:t>Multimedia, audio, graphics, memory</a:t>
            </a:r>
          </a:p>
          <a:p>
            <a:pPr lvl="1"/>
            <a:r>
              <a:rPr lang="en-US" smtClean="0"/>
              <a:t>Extended telephony framework</a:t>
            </a:r>
          </a:p>
          <a:p>
            <a:pPr lvl="2"/>
            <a:r>
              <a:rPr lang="en-US" smtClean="0"/>
              <a:t>LTE, SDR, multi-mode</a:t>
            </a:r>
          </a:p>
          <a:p>
            <a:pPr lvl="1"/>
            <a:r>
              <a:rPr lang="en-US" smtClean="0"/>
              <a:t>Enterprise security</a:t>
            </a:r>
          </a:p>
          <a:p>
            <a:pPr lvl="2"/>
            <a:r>
              <a:rPr lang="en-US" smtClean="0"/>
              <a:t>VPN, encryption, app white/black listing, remote wipe, camera on/off</a:t>
            </a:r>
            <a:endParaRPr lang="en-US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954" y="630195"/>
            <a:ext cx="2642886" cy="21188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89397" y="5709684"/>
            <a:ext cx="4894519" cy="461665"/>
          </a:xfrm>
          <a:prstGeom prst="rect">
            <a:avLst/>
          </a:prstGeom>
          <a:gradFill rotWithShape="1">
            <a:gsLst>
              <a:gs pos="0">
                <a:srgbClr val="3F7DC1">
                  <a:shade val="51000"/>
                  <a:satMod val="130000"/>
                </a:srgbClr>
              </a:gs>
              <a:gs pos="80000">
                <a:srgbClr val="3F7DC1">
                  <a:shade val="93000"/>
                  <a:satMod val="130000"/>
                </a:srgbClr>
              </a:gs>
              <a:gs pos="100000">
                <a:srgbClr val="3F7DC1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>
            <a:spAutoFit/>
          </a:bodyPr>
          <a:lstStyle/>
          <a:p>
            <a:pPr lvl="1" algn="ctr"/>
            <a:r>
              <a:rPr lang="en-US" sz="1200" dirty="0">
                <a:solidFill>
                  <a:schemeClr val="bg1"/>
                </a:solidFill>
                <a:latin typeface="+mn-lt"/>
              </a:rPr>
              <a:t>Deploy Jelly Bean (or later) with processor and memory configuration that will allow </a:t>
            </a:r>
            <a:r>
              <a:rPr lang="en-US" sz="1200" dirty="0" smtClean="0">
                <a:solidFill>
                  <a:schemeClr val="bg1"/>
                </a:solidFill>
                <a:latin typeface="+mn-lt"/>
              </a:rPr>
              <a:t>future 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upgrades</a:t>
            </a:r>
          </a:p>
        </p:txBody>
      </p:sp>
    </p:spTree>
    <p:extLst>
      <p:ext uri="{BB962C8B-B14F-4D97-AF65-F5344CB8AC3E}">
        <p14:creationId xmlns:p14="http://schemas.microsoft.com/office/powerpoint/2010/main" val="192647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OS Transition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198242" cy="480768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Most legacy applications in the rugged handheld computer markets use Microsoft WM or WEH6.5</a:t>
            </a:r>
          </a:p>
          <a:p>
            <a:pPr lvl="1"/>
            <a:r>
              <a:rPr lang="en-US" dirty="0" smtClean="0"/>
              <a:t>WM &amp; WEH 6.5 can’t take advantage of new processing architectures and larger RAM options</a:t>
            </a:r>
          </a:p>
          <a:p>
            <a:pPr lvl="1"/>
            <a:r>
              <a:rPr lang="en-US" dirty="0" smtClean="0"/>
              <a:t>MSFT has dropped support for WM versions</a:t>
            </a:r>
          </a:p>
          <a:p>
            <a:pPr lvl="1"/>
            <a:r>
              <a:rPr lang="en-US" dirty="0" smtClean="0"/>
              <a:t>MSFT will support WEH6.5 into 2020, but no new capabilities</a:t>
            </a:r>
          </a:p>
          <a:p>
            <a:pPr lvl="2"/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Android and </a:t>
            </a:r>
            <a:r>
              <a:rPr lang="en-US" dirty="0" err="1" smtClean="0"/>
              <a:t>iOS</a:t>
            </a:r>
            <a:r>
              <a:rPr lang="en-US" dirty="0" smtClean="0"/>
              <a:t> are very popular with consumers, more display-centric with rich graphical user interfaces, and perform better with dual core, Multi-Engine architectures and more RAM</a:t>
            </a:r>
          </a:p>
          <a:p>
            <a:pPr lvl="1"/>
            <a:r>
              <a:rPr lang="en-US" dirty="0" smtClean="0"/>
              <a:t>Android 4.x is “Enterprise ready” … a viable alternative for mission critical applications</a:t>
            </a:r>
          </a:p>
          <a:p>
            <a:pPr lvl="1"/>
            <a:r>
              <a:rPr lang="en-US" dirty="0" smtClean="0"/>
              <a:t>End users want smartphone capabilities in their rugged work devices</a:t>
            </a:r>
          </a:p>
          <a:p>
            <a:pPr lvl="1"/>
            <a:r>
              <a:rPr lang="en-US" dirty="0" smtClean="0"/>
              <a:t>There are many Android applications and developers available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MSFT WE8H is based on Phone 8</a:t>
            </a:r>
          </a:p>
          <a:p>
            <a:pPr lvl="1"/>
            <a:r>
              <a:rPr lang="en-US" dirty="0" smtClean="0"/>
              <a:t>Existing rugged handheld computer designs aren’t compatible</a:t>
            </a:r>
          </a:p>
          <a:p>
            <a:pPr lvl="1"/>
            <a:r>
              <a:rPr lang="en-US" dirty="0" smtClean="0"/>
              <a:t>Legacy WM &amp; WEH6.5 applications will not port over to WE8H</a:t>
            </a:r>
          </a:p>
          <a:p>
            <a:pPr lvl="1"/>
            <a:r>
              <a:rPr lang="en-US" dirty="0" smtClean="0"/>
              <a:t>New devices not expected until sometime in 2014</a:t>
            </a:r>
          </a:p>
          <a:p>
            <a:endParaRPr lang="en-US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7958698" y="2700659"/>
            <a:ext cx="869154" cy="81871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http://www.android.com/media/android_vecto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8804"/>
          <a:stretch/>
        </p:blipFill>
        <p:spPr bwMode="auto">
          <a:xfrm>
            <a:off x="8050974" y="2737798"/>
            <a:ext cx="679761" cy="74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Users\rcamargo\Documents\IN\Pics\Windows-Mobile-Logo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698" y="725986"/>
            <a:ext cx="1052479" cy="932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8252" y="4979040"/>
            <a:ext cx="1900892" cy="4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6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CloneNGo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2627"/>
            <a:ext cx="8229600" cy="5183516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License free / peer-to-peer device provisioning</a:t>
            </a:r>
          </a:p>
          <a:p>
            <a:pPr lvl="1"/>
            <a:r>
              <a:rPr lang="en-US" sz="1800" dirty="0" smtClean="0"/>
              <a:t>OS, files systems, registry and settings* (</a:t>
            </a:r>
            <a:r>
              <a:rPr lang="en-US" sz="1800" dirty="0" err="1" smtClean="0"/>
              <a:t>incl</a:t>
            </a:r>
            <a:r>
              <a:rPr lang="en-US" sz="1800" dirty="0" smtClean="0"/>
              <a:t> wireless security)</a:t>
            </a:r>
          </a:p>
          <a:p>
            <a:r>
              <a:rPr lang="en-US" sz="2400" dirty="0" smtClean="0"/>
              <a:t>No RF infrastructure / Server needed</a:t>
            </a:r>
          </a:p>
          <a:p>
            <a:pPr lvl="1"/>
            <a:r>
              <a:rPr lang="en-US" sz="1800" dirty="0" smtClean="0"/>
              <a:t>Cloning can be done any where</a:t>
            </a:r>
          </a:p>
          <a:p>
            <a:pPr lvl="2"/>
            <a:r>
              <a:rPr lang="en-US" sz="1200" dirty="0" smtClean="0"/>
              <a:t>Ad-hoc network automatically configured by devices</a:t>
            </a:r>
          </a:p>
          <a:p>
            <a:pPr lvl="1"/>
            <a:r>
              <a:rPr lang="en-US" sz="1800" dirty="0" smtClean="0"/>
              <a:t>Hands-free / error free device provisioning</a:t>
            </a:r>
          </a:p>
          <a:p>
            <a:r>
              <a:rPr lang="en-US" sz="2400" dirty="0" smtClean="0"/>
              <a:t>Ideal for</a:t>
            </a:r>
          </a:p>
          <a:p>
            <a:pPr lvl="1"/>
            <a:r>
              <a:rPr lang="en-US" sz="1800" dirty="0" smtClean="0"/>
              <a:t>Customers will </a:t>
            </a:r>
            <a:br>
              <a:rPr lang="en-US" sz="1800" dirty="0" smtClean="0"/>
            </a:br>
            <a:r>
              <a:rPr lang="en-US" sz="1800" dirty="0" smtClean="0"/>
              <a:t>little or no IT </a:t>
            </a:r>
            <a:br>
              <a:rPr lang="en-US" sz="1800" dirty="0" smtClean="0"/>
            </a:br>
            <a:r>
              <a:rPr lang="en-US" sz="1800" dirty="0" smtClean="0"/>
              <a:t>support</a:t>
            </a:r>
          </a:p>
          <a:p>
            <a:pPr lvl="1"/>
            <a:r>
              <a:rPr lang="en-US" sz="1800" dirty="0" smtClean="0"/>
              <a:t>Expediting device </a:t>
            </a:r>
            <a:br>
              <a:rPr lang="en-US" sz="1800" dirty="0" smtClean="0"/>
            </a:br>
            <a:r>
              <a:rPr lang="en-US" sz="1800" dirty="0" smtClean="0"/>
              <a:t>configuration &amp; </a:t>
            </a:r>
            <a:br>
              <a:rPr lang="en-US" sz="1800" dirty="0" smtClean="0"/>
            </a:br>
            <a:r>
              <a:rPr lang="en-US" sz="1800" dirty="0" smtClean="0"/>
              <a:t>deployment</a:t>
            </a:r>
          </a:p>
          <a:p>
            <a:pPr lvl="1"/>
            <a:r>
              <a:rPr lang="en-US" sz="1800" dirty="0" smtClean="0"/>
              <a:t>Partners (VARS) </a:t>
            </a:r>
            <a:br>
              <a:rPr lang="en-US" sz="1800" dirty="0" smtClean="0"/>
            </a:br>
            <a:r>
              <a:rPr lang="en-US" sz="1800" dirty="0" smtClean="0"/>
              <a:t>offering end customer </a:t>
            </a:r>
            <a:br>
              <a:rPr lang="en-US" sz="1800" dirty="0" smtClean="0"/>
            </a:br>
            <a:r>
              <a:rPr lang="en-US" sz="1800" dirty="0" smtClean="0"/>
              <a:t>pre-staging</a:t>
            </a:r>
            <a:r>
              <a:rPr lang="en-US" sz="1900" dirty="0" smtClean="0"/>
              <a:t>	</a:t>
            </a:r>
            <a:endParaRPr lang="en-US" sz="19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3454998" y="3085176"/>
            <a:ext cx="5414631" cy="1811552"/>
            <a:chOff x="1540934" y="4267216"/>
            <a:chExt cx="5901442" cy="1974423"/>
          </a:xfrm>
        </p:grpSpPr>
        <p:grpSp>
          <p:nvGrpSpPr>
            <p:cNvPr id="16" name="Group 15"/>
            <p:cNvGrpSpPr/>
            <p:nvPr/>
          </p:nvGrpSpPr>
          <p:grpSpPr>
            <a:xfrm>
              <a:off x="1540934" y="4267216"/>
              <a:ext cx="5901442" cy="1968492"/>
              <a:chOff x="1540934" y="4267216"/>
              <a:chExt cx="5901442" cy="1968492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6045662" y="4267222"/>
                <a:ext cx="1396714" cy="1968486"/>
                <a:chOff x="3039877" y="4267222"/>
                <a:chExt cx="1396714" cy="1968486"/>
              </a:xfrm>
            </p:grpSpPr>
            <p:pic>
              <p:nvPicPr>
                <p:cNvPr id="5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64920" y="4310801"/>
                  <a:ext cx="1347364" cy="18931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8" name="Rectangle 7"/>
                <p:cNvSpPr/>
                <p:nvPr/>
              </p:nvSpPr>
              <p:spPr>
                <a:xfrm>
                  <a:off x="3039877" y="4267222"/>
                  <a:ext cx="1396714" cy="1968486"/>
                </a:xfrm>
                <a:prstGeom prst="rect">
                  <a:avLst/>
                </a:prstGeom>
                <a:no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1540934" y="4267216"/>
                <a:ext cx="4402696" cy="1968492"/>
                <a:chOff x="1540934" y="4267216"/>
                <a:chExt cx="4402696" cy="1968492"/>
              </a:xfrm>
            </p:grpSpPr>
            <p:pic>
              <p:nvPicPr>
                <p:cNvPr id="4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74871" y="4318879"/>
                  <a:ext cx="1339879" cy="18826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" name="Picture 2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40934" y="4267221"/>
                  <a:ext cx="1418369" cy="19684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0" name="Rectangle 9"/>
                <p:cNvSpPr/>
                <p:nvPr/>
              </p:nvSpPr>
              <p:spPr>
                <a:xfrm>
                  <a:off x="4546916" y="4267216"/>
                  <a:ext cx="1396714" cy="1968486"/>
                </a:xfrm>
                <a:prstGeom prst="rect">
                  <a:avLst/>
                </a:prstGeom>
                <a:noFill/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13" name="Group 12"/>
            <p:cNvGrpSpPr/>
            <p:nvPr/>
          </p:nvGrpSpPr>
          <p:grpSpPr>
            <a:xfrm>
              <a:off x="3039821" y="4273153"/>
              <a:ext cx="1396714" cy="1968486"/>
              <a:chOff x="6053955" y="4267210"/>
              <a:chExt cx="1396714" cy="1968486"/>
            </a:xfrm>
          </p:grpSpPr>
          <p:pic>
            <p:nvPicPr>
              <p:cNvPr id="7" name="Picture 3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82504" y="4318880"/>
                <a:ext cx="1339879" cy="18826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6053955" y="4267210"/>
                <a:ext cx="1396714" cy="1968486"/>
              </a:xfrm>
              <a:prstGeom prst="rect">
                <a:avLst/>
              </a:prstGeom>
              <a:noFill/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823016" y="5892935"/>
            <a:ext cx="39356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* </a:t>
            </a:r>
            <a:r>
              <a:rPr lang="en-US" sz="800" dirty="0" smtClean="0"/>
              <a:t>Settings by default; SD card required in Master for advanced cloning session</a:t>
            </a:r>
            <a:endParaRPr lang="en-US" sz="8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7845375" y="219765"/>
            <a:ext cx="1074789" cy="1503730"/>
            <a:chOff x="7963908" y="1723495"/>
            <a:chExt cx="1074789" cy="150373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3908" y="1723495"/>
              <a:ext cx="1066322" cy="1180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7972375" y="2904060"/>
              <a:ext cx="1066322" cy="32316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CloneNGo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218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Heath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986670" cy="4924647"/>
          </a:xfrm>
        </p:spPr>
        <p:txBody>
          <a:bodyPr>
            <a:normAutofit/>
          </a:bodyPr>
          <a:lstStyle/>
          <a:p>
            <a:pPr lvl="0" eaLnBrk="0" hangingPunct="0">
              <a:spcBef>
                <a:spcPts val="1200"/>
              </a:spcBef>
            </a:pPr>
            <a:r>
              <a:rPr 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Advanced device health technology in CN51 similar to Intermec’s 70 Series mobile computers</a:t>
            </a:r>
            <a:endParaRPr lang="en-US" sz="2000" i="1" kern="0" dirty="0">
              <a:solidFill>
                <a:schemeClr val="tx1">
                  <a:lumMod val="85000"/>
                  <a:lumOff val="15000"/>
                </a:schemeClr>
              </a:solidFill>
              <a:cs typeface="Arial"/>
            </a:endParaRPr>
          </a:p>
          <a:p>
            <a:pPr eaLnBrk="0" hangingPunct="0">
              <a:spcBef>
                <a:spcPts val="1200"/>
              </a:spcBef>
            </a:pPr>
            <a:r>
              <a:rPr 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Allows mobile workers and IT administrators to predict and prevent issues </a:t>
            </a:r>
            <a:r>
              <a:rPr lang="en-US" sz="2000" i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before they impact operations</a:t>
            </a:r>
          </a:p>
          <a:p>
            <a:pPr eaLnBrk="0" hangingPunct="0">
              <a:spcBef>
                <a:spcPts val="1200"/>
              </a:spcBef>
            </a:pPr>
            <a:r>
              <a:rPr 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Monitors key sub-systems </a:t>
            </a:r>
            <a:r>
              <a:rPr lang="en-US" sz="2000" i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including scanning, communications and </a:t>
            </a:r>
            <a:r>
              <a:rPr lang="en-US" sz="2000" i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/>
            </a:r>
            <a:br>
              <a:rPr lang="en-US" sz="2000" i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</a:br>
            <a:r>
              <a:rPr lang="en-US" sz="2000" i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battery </a:t>
            </a:r>
            <a:r>
              <a:rPr lang="en-US" sz="2000" i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life</a:t>
            </a:r>
          </a:p>
          <a:p>
            <a:pPr eaLnBrk="0" hangingPunct="0">
              <a:spcBef>
                <a:spcPts val="1200"/>
              </a:spcBef>
            </a:pPr>
            <a:r>
              <a:rPr 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Results in optimization and better utilization of mobile computing </a:t>
            </a:r>
            <a:r>
              <a:rPr lang="en-US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assets</a:t>
            </a:r>
            <a:endParaRPr lang="en-US" sz="2000" kern="0" dirty="0">
              <a:solidFill>
                <a:schemeClr val="tx1">
                  <a:lumMod val="85000"/>
                  <a:lumOff val="15000"/>
                </a:schemeClr>
              </a:solidFill>
              <a:cs typeface="Arial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62320" y="555825"/>
            <a:ext cx="1854841" cy="2261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7" descr="tc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2320" y="3307826"/>
            <a:ext cx="2647950" cy="2057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87889" y="2803331"/>
            <a:ext cx="259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Monitoring by the mobile worker via </a:t>
            </a:r>
            <a:r>
              <a:rPr lang="en-US" sz="12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onboard </a:t>
            </a:r>
            <a:r>
              <a:rPr 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dashboard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98522" y="5370691"/>
            <a:ext cx="259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Remote monitoring through the SmartSystems™ console</a:t>
            </a:r>
          </a:p>
        </p:txBody>
      </p:sp>
    </p:spTree>
    <p:extLst>
      <p:ext uri="{BB962C8B-B14F-4D97-AF65-F5344CB8AC3E}">
        <p14:creationId xmlns:p14="http://schemas.microsoft.com/office/powerpoint/2010/main" val="35765278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308465"/>
              </p:ext>
            </p:extLst>
          </p:nvPr>
        </p:nvGraphicFramePr>
        <p:xfrm>
          <a:off x="435933" y="961503"/>
          <a:ext cx="8218967" cy="466467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496543"/>
                <a:gridCol w="932013"/>
                <a:gridCol w="725919"/>
                <a:gridCol w="852688"/>
                <a:gridCol w="1022572"/>
                <a:gridCol w="2189232"/>
              </a:tblGrid>
              <a:tr h="370572">
                <a:tc gridSpan="6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DSD / Field Service / T &amp; L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R="0" marT="0" marB="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0572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Scenario Area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Status for in-class WAN competitors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1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1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1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Rationale/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Comments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466395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CN51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MC67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MC65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Hon Dolphin 7800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15000"/>
                      </a:schemeClr>
                    </a:solidFill>
                  </a:tcPr>
                </a:tc>
              </a:tr>
              <a:tr h="736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5000"/>
                        <a:buFont typeface="Wingdings" pitchFamily="2" charset="2"/>
                        <a:buNone/>
                        <a:tabLst/>
                      </a:pPr>
                      <a:r>
                        <a:rPr lang="en-US" sz="1000" kern="1200" dirty="0" smtClean="0"/>
                        <a:t>Customer has legacy Windows</a:t>
                      </a:r>
                      <a:r>
                        <a:rPr lang="en-US" sz="1000" kern="1200" baseline="0" dirty="0" smtClean="0"/>
                        <a:t> Mobile</a:t>
                      </a:r>
                      <a:r>
                        <a:rPr lang="en-US" sz="1000" kern="1200" dirty="0" smtClean="0"/>
                        <a:t> applications but wants</a:t>
                      </a:r>
                      <a:r>
                        <a:rPr lang="en-US" sz="1000" kern="1200" baseline="0" dirty="0" smtClean="0"/>
                        <a:t> to add new capabilities using HTML5 and possibly switch to Android in the next 1-2 years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</a:t>
                      </a:r>
                      <a:endParaRPr lang="en-US" sz="2800" b="1" dirty="0" smtClean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X</a:t>
                      </a:r>
                      <a:r>
                        <a:rPr lang="en-US" sz="2800" u="sng" baseline="0" dirty="0" smtClean="0">
                          <a:sym typeface="Symbol"/>
                        </a:rPr>
                        <a:t>   </a:t>
                      </a:r>
                      <a:endParaRPr lang="en-US" sz="2800" u="sng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X</a:t>
                      </a:r>
                      <a:endParaRPr lang="en-US" sz="2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000" kern="1200" dirty="0" smtClean="0"/>
                        <a:t>Only CN51 provides</a:t>
                      </a:r>
                      <a:r>
                        <a:rPr lang="en-US" sz="1000" kern="1200" baseline="0" dirty="0" smtClean="0"/>
                        <a:t> “bridges” for customers considering new capabilities available with different browsers and/or operating systems 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R="0" marT="0" marB="0" horzOverflow="overflow"/>
                </a:tc>
              </a:tr>
              <a:tr h="800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smtClean="0"/>
                        <a:t>BYOD is an attractive</a:t>
                      </a:r>
                      <a:r>
                        <a:rPr lang="en-US" sz="1000" kern="1200" baseline="0" dirty="0" smtClean="0"/>
                        <a:t>  approach since workers already know how to use their own smartphones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</a:t>
                      </a:r>
                      <a:endParaRPr lang="en-US" sz="2800" b="1" dirty="0" smtClean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X</a:t>
                      </a:r>
                      <a:endParaRPr lang="en-US" sz="2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</a:t>
                      </a:r>
                      <a:endParaRPr lang="en-US" sz="2800" b="1" dirty="0" smtClean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lang="en-US" sz="1000" u="none" kern="1200" baseline="0" dirty="0" smtClean="0"/>
                        <a:t>CN51 with Android gives workers a tool they already know how to use and provides the Enterprise approved ruggedness, battery runtime, &amp; MDM options</a:t>
                      </a:r>
                      <a:endParaRPr lang="en-US" sz="1000" u="sng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0" marT="0" marB="0" horzOverflow="overflow"/>
                </a:tc>
              </a:tr>
              <a:tr h="11203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lang="en-US" sz="1000" kern="1200" dirty="0" smtClean="0"/>
                        <a:t>Customer wishes to minimize the scrolling required on their longer forms with the small displays, and it would be much better if the signature capture</a:t>
                      </a:r>
                      <a:r>
                        <a:rPr lang="en-US" sz="1000" kern="1200" baseline="0" dirty="0" smtClean="0"/>
                        <a:t> area was larger so folks could sign more legibly.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</a:t>
                      </a:r>
                      <a:endParaRPr lang="en-US" sz="2800" b="1" dirty="0" smtClean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lang="en-US" sz="1000" kern="1200" dirty="0" smtClean="0"/>
                        <a:t>CN51’s 4” display provides</a:t>
                      </a:r>
                      <a:r>
                        <a:rPr lang="en-US" sz="1000" kern="1200" baseline="0" dirty="0" smtClean="0"/>
                        <a:t> a larger viewing area for less scrolling, and allows a larger signature capture box for more readable signatures.  Also, if Android is your OS, most Android apps are designed for the WVGA resolution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0" marT="0" marB="0" horzOverflow="overflow"/>
                </a:tc>
              </a:tr>
              <a:tr h="800263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Customer requires long battery life to support shifts than run 10+ hours with regular WAN</a:t>
                      </a:r>
                      <a:r>
                        <a:rPr lang="en-US" sz="1000" baseline="0" dirty="0" smtClean="0"/>
                        <a:t> radio</a:t>
                      </a:r>
                      <a:r>
                        <a:rPr lang="en-US" sz="1000" dirty="0" smtClean="0"/>
                        <a:t> communications &amp; bar code scanning</a:t>
                      </a:r>
                      <a:endParaRPr lang="en-US" sz="10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ym typeface="Symbol"/>
                        </a:rPr>
                        <a:t></a:t>
                      </a:r>
                      <a:endParaRPr lang="en-US" sz="2800" b="1" dirty="0" smtClean="0">
                        <a:solidFill>
                          <a:srgbClr val="00B05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X</a:t>
                      </a:r>
                      <a:endParaRPr lang="en-US" sz="280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None/>
                        <a:tabLst/>
                      </a:pPr>
                      <a:r>
                        <a:rPr lang="en-US" sz="1000" kern="1200" dirty="0" smtClean="0"/>
                        <a:t>Multi-engine processing design &amp; aggressive power management reduce system power consumption; may also reduce need for extra batteries, vehicle charging systems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0" marT="0" marB="0" horzOverflow="overflow"/>
                </a:tc>
              </a:tr>
            </a:tbl>
          </a:graphicData>
        </a:graphic>
      </p:graphicFrame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CN51 Competitive Overview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89001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3D78"/>
                </a:solidFill>
              </a:rPr>
              <a:t>Frequently Discussed </a:t>
            </a:r>
            <a:r>
              <a:rPr lang="en-US" dirty="0" smtClean="0">
                <a:solidFill>
                  <a:srgbClr val="003D78"/>
                </a:solidFill>
              </a:rPr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098" y="1082749"/>
            <a:ext cx="7549116" cy="5403112"/>
          </a:xfrm>
        </p:spPr>
        <p:txBody>
          <a:bodyPr>
            <a:noAutofit/>
          </a:bodyPr>
          <a:lstStyle/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WAN radios (</a:t>
            </a:r>
            <a:r>
              <a:rPr lang="en-US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FlexNet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and UMTS) are optional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Imagers (EA30 &amp; EA31) are optional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The camera is optional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FlexNet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radio is the </a:t>
            </a:r>
            <a:r>
              <a:rPr lang="en-US" sz="1600" u="sng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only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WAN radio option for NA, LATAM, &amp; ANZ; UMTS radio is the </a:t>
            </a:r>
            <a:r>
              <a:rPr lang="en-US" sz="1600" u="sng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only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WAN radio option for the rest of the world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802.11 </a:t>
            </a:r>
            <a:r>
              <a:rPr lang="en-US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bgn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with WAN radio; 802.11 </a:t>
            </a:r>
            <a:r>
              <a:rPr lang="en-US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abgn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without WAN radio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GPS requires WAN radio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GLONASS support is included (GPS with WAN radio option), and enabled by default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Customers who order WEH6.5 </a:t>
            </a:r>
            <a:r>
              <a:rPr lang="en-US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configs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can switch to Android at their location with no additional charge ($$$); they can also switch back to WEH6.5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Customers who order Android </a:t>
            </a:r>
            <a:r>
              <a:rPr lang="en-US" sz="1600" kern="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configs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can </a:t>
            </a:r>
            <a:r>
              <a:rPr lang="en-US" sz="1600" u="sng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not</a:t>
            </a: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 switch to WEH6.5</a:t>
            </a:r>
          </a:p>
          <a:p>
            <a:pPr lvl="0" eaLnBrk="0" hangingPunct="0">
              <a:spcBef>
                <a:spcPts val="1200"/>
              </a:spcBef>
            </a:pPr>
            <a:r>
              <a:rPr 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cs typeface="Arial"/>
              </a:rPr>
              <a:t>Not every conceivable hardware configuration is available; please check the Price Guide </a:t>
            </a:r>
          </a:p>
        </p:txBody>
      </p:sp>
    </p:spTree>
    <p:extLst>
      <p:ext uri="{BB962C8B-B14F-4D97-AF65-F5344CB8AC3E}">
        <p14:creationId xmlns:p14="http://schemas.microsoft.com/office/powerpoint/2010/main" val="21471694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034" y="2146165"/>
            <a:ext cx="4870555" cy="179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3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OS Transition  (continued)</a:t>
            </a:r>
            <a:endParaRPr lang="en-US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807706" y="4957059"/>
            <a:ext cx="7463871" cy="707886"/>
          </a:xfrm>
          <a:prstGeom prst="rect">
            <a:avLst/>
          </a:prstGeom>
          <a:gradFill rotWithShape="1">
            <a:gsLst>
              <a:gs pos="0">
                <a:srgbClr val="3F7DC1">
                  <a:shade val="51000"/>
                  <a:satMod val="130000"/>
                </a:srgbClr>
              </a:gs>
              <a:gs pos="80000">
                <a:srgbClr val="3F7DC1">
                  <a:shade val="93000"/>
                  <a:satMod val="130000"/>
                </a:srgbClr>
              </a:gs>
              <a:gs pos="100000">
                <a:srgbClr val="3F7DC1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>
            <a:spAutoFit/>
          </a:bodyPr>
          <a:lstStyle/>
          <a:p>
            <a:pPr marL="514350" indent="-514350">
              <a:buAutoNum type="arabicPeriod"/>
              <a:defRPr/>
            </a:pP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OS Fragmentation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W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ill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ecome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A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 Reality</a:t>
            </a:r>
          </a:p>
          <a:p>
            <a:pPr marL="514350" indent="-514350">
              <a:buAutoNum type="arabicPeriod"/>
              <a:defRPr/>
            </a:pP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WEH 6.5 w/HTML5 can be the “bridge” to newer OS</a:t>
            </a:r>
            <a:endParaRPr lang="en-US" sz="20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67718" y="1140294"/>
            <a:ext cx="8149413" cy="3515641"/>
            <a:chOff x="133350" y="1109377"/>
            <a:chExt cx="8894308" cy="3836987"/>
          </a:xfrm>
        </p:grpSpPr>
        <p:grpSp>
          <p:nvGrpSpPr>
            <p:cNvPr id="38915" name="Group 5"/>
            <p:cNvGrpSpPr>
              <a:grpSpLocks/>
            </p:cNvGrpSpPr>
            <p:nvPr/>
          </p:nvGrpSpPr>
          <p:grpSpPr bwMode="auto">
            <a:xfrm>
              <a:off x="133350" y="1109377"/>
              <a:ext cx="3989388" cy="3836987"/>
              <a:chOff x="132608" y="1040936"/>
              <a:chExt cx="3989630" cy="3838438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32608" y="1040936"/>
                <a:ext cx="3989630" cy="38384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pic>
            <p:nvPicPr>
              <p:cNvPr id="38931" name="Picture 7" descr="C:\Users\rcamargo\Documents\IN\Pics\Win7.pn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0854" y="3172199"/>
                <a:ext cx="1355370" cy="816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2" name="Picture 9" descr="C:\Users\rcamargo\Documents\IN\Pics\Windows-Mobile-Logo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09129" y="2239382"/>
                <a:ext cx="1277813" cy="1133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33" name="Picture 5" descr="C:\Users\rcamargo\Documents\IN\Pics\Windows_Embedded_CE_Logo.png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825" y="1696161"/>
                <a:ext cx="1623729" cy="995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Oval 14"/>
            <p:cNvSpPr/>
            <p:nvPr/>
          </p:nvSpPr>
          <p:spPr bwMode="auto">
            <a:xfrm>
              <a:off x="5038270" y="1109377"/>
              <a:ext cx="3989388" cy="38369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38927" name="Picture 3" descr="C:\Users\rcamargo\Documents\IN\Pics\android-logo-300x300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2436"/>
            <a:stretch/>
          </p:blipFill>
          <p:spPr bwMode="auto">
            <a:xfrm>
              <a:off x="6269729" y="2057264"/>
              <a:ext cx="1526470" cy="1138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ight Arrow 18"/>
            <p:cNvSpPr/>
            <p:nvPr/>
          </p:nvSpPr>
          <p:spPr>
            <a:xfrm>
              <a:off x="3730169" y="2133113"/>
              <a:ext cx="2235199" cy="1267812"/>
            </a:xfrm>
            <a:prstGeom prst="rightArrow">
              <a:avLst/>
            </a:prstGeom>
            <a:gradFill rotWithShape="1">
              <a:gsLst>
                <a:gs pos="0">
                  <a:srgbClr val="3F7DC1">
                    <a:shade val="51000"/>
                    <a:satMod val="130000"/>
                  </a:srgbClr>
                </a:gs>
                <a:gs pos="80000">
                  <a:srgbClr val="3F7DC1">
                    <a:shade val="93000"/>
                    <a:satMod val="130000"/>
                  </a:srgbClr>
                </a:gs>
                <a:gs pos="100000">
                  <a:srgbClr val="3F7DC1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+mn-lt"/>
                </a:rPr>
                <a:t>Migration &amp;</a:t>
              </a:r>
              <a:endParaRPr lang="en-US" sz="1600" dirty="0">
                <a:solidFill>
                  <a:schemeClr val="bg1"/>
                </a:solidFill>
                <a:latin typeface="+mn-lt"/>
              </a:endParaRPr>
            </a:p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  <a:latin typeface="+mn-lt"/>
                </a:rPr>
                <a:t>Fragmentation</a:t>
              </a:r>
            </a:p>
          </p:txBody>
        </p:sp>
        <p:sp>
          <p:nvSpPr>
            <p:cNvPr id="16" name="Oval 15"/>
            <p:cNvSpPr/>
            <p:nvPr/>
          </p:nvSpPr>
          <p:spPr>
            <a:xfrm>
              <a:off x="3665993" y="3796560"/>
              <a:ext cx="1885722" cy="7692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>
                  <a:solidFill>
                    <a:schemeClr val="tx2"/>
                  </a:solidFill>
                </a:rPr>
                <a:t>WEH 6.5</a:t>
              </a:r>
            </a:p>
            <a:p>
              <a:pPr algn="ctr"/>
              <a:r>
                <a:rPr lang="en-US" sz="1800" dirty="0" smtClean="0">
                  <a:solidFill>
                    <a:schemeClr val="tx2"/>
                  </a:solidFill>
                </a:rPr>
                <a:t>w/HTML5</a:t>
              </a:r>
              <a:endParaRPr lang="en-US" sz="1800" dirty="0">
                <a:solidFill>
                  <a:schemeClr val="tx2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5368" y="3440028"/>
              <a:ext cx="2424112" cy="54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6502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CN51?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612064" y="1733312"/>
            <a:ext cx="5966887" cy="2671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1" indent="-171450">
              <a:spcBef>
                <a:spcPct val="20000"/>
              </a:spcBef>
              <a:buSzPct val="70000"/>
              <a:buBlip>
                <a:blip r:embed="rId3"/>
              </a:buBlip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WEH 6.5 w/HTML5</a:t>
            </a:r>
          </a:p>
          <a:p>
            <a:pPr marL="1085850" lvl="2" indent="-171450">
              <a:spcBef>
                <a:spcPct val="20000"/>
              </a:spcBef>
              <a:buSzPct val="70000"/>
              <a:buBlip>
                <a:blip r:embed="rId3"/>
              </a:buBlip>
            </a:pPr>
            <a:r>
              <a:rPr lang="en-US" sz="1800" b="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Bridge</a:t>
            </a:r>
            <a:r>
              <a:rPr lang="en-US" sz="1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sz="1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new hardware </a:t>
            </a:r>
            <a:r>
              <a:rPr lang="en-US" sz="1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designs </a:t>
            </a:r>
          </a:p>
          <a:p>
            <a:pPr marL="1085850" lvl="2" indent="-171450">
              <a:spcBef>
                <a:spcPct val="20000"/>
              </a:spcBef>
              <a:buSzPct val="70000"/>
              <a:buBlip>
                <a:blip r:embed="rId3"/>
              </a:buBlip>
            </a:pPr>
            <a:r>
              <a:rPr lang="en-US" sz="1800" b="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Bridge</a:t>
            </a:r>
            <a:r>
              <a:rPr lang="en-US" sz="1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sz="1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new </a:t>
            </a:r>
            <a:r>
              <a:rPr lang="en-US" sz="1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applications</a:t>
            </a:r>
          </a:p>
          <a:p>
            <a:pPr lvl="2">
              <a:spcBef>
                <a:spcPct val="20000"/>
              </a:spcBef>
              <a:buSzPct val="70000"/>
            </a:pPr>
            <a:endParaRPr lang="en-US" sz="1800" b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>
              <a:spcBef>
                <a:spcPct val="20000"/>
              </a:spcBef>
              <a:buSzPct val="70000"/>
            </a:pPr>
            <a:endParaRPr lang="en-US" sz="800" b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itchFamily="34" charset="0"/>
            </a:endParaRPr>
          </a:p>
          <a:p>
            <a:pPr marL="2000250" lvl="4" indent="-171450">
              <a:spcBef>
                <a:spcPct val="20000"/>
              </a:spcBef>
              <a:buSzPct val="70000"/>
              <a:buBlip>
                <a:blip r:embed="rId3"/>
              </a:buBlip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Android 4.1  </a:t>
            </a:r>
            <a:r>
              <a:rPr lang="en-US" sz="20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(Jelly Bean)</a:t>
            </a:r>
          </a:p>
          <a:p>
            <a:pPr marL="2457450" lvl="5" indent="-171450">
              <a:spcBef>
                <a:spcPct val="20000"/>
              </a:spcBef>
              <a:buSzPct val="70000"/>
              <a:buBlip>
                <a:blip r:embed="rId3"/>
              </a:buBlip>
            </a:pPr>
            <a:r>
              <a:rPr lang="en-US" sz="18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rPr>
              <a:t>Rugged with enterprise enhancements</a:t>
            </a:r>
          </a:p>
          <a:p>
            <a:pPr lvl="2">
              <a:spcBef>
                <a:spcPct val="20000"/>
              </a:spcBef>
              <a:buSzPct val="70000"/>
            </a:pPr>
            <a:endParaRPr lang="en-US" sz="800" b="0" dirty="0" smtClean="0">
              <a:solidFill>
                <a:schemeClr val="tx2"/>
              </a:solidFill>
              <a:latin typeface="+mn-lt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73065" y="5957076"/>
            <a:ext cx="11785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dirty="0" smtClean="0">
                <a:solidFill>
                  <a:schemeClr val="tx1"/>
                </a:solidFill>
                <a:latin typeface="+mj-lt"/>
              </a:rPr>
              <a:t>Android 4.1</a:t>
            </a:r>
            <a:endParaRPr lang="en-US" sz="1400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62671" y="4944448"/>
            <a:ext cx="94939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dirty="0" smtClean="0">
                <a:solidFill>
                  <a:schemeClr val="tx1"/>
                </a:solidFill>
                <a:latin typeface="+mj-lt"/>
              </a:rPr>
              <a:t>WEH 6.5</a:t>
            </a:r>
            <a:endParaRPr lang="en-US" sz="1400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68726" y="347671"/>
            <a:ext cx="4060861" cy="3693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800" i="1" dirty="0" smtClean="0"/>
              <a:t>Smart. Versatile. Empowering.</a:t>
            </a:r>
            <a:endParaRPr lang="en-US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422567" y="939325"/>
            <a:ext cx="6089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One Hardware Design – Two OS Options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408" y="1875314"/>
            <a:ext cx="1531921" cy="30515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555" y="2922551"/>
            <a:ext cx="1531921" cy="305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7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CN51 Handheld Mobile Computer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3300" dirty="0" smtClean="0"/>
              <a:t>The best bridge solution from MW applications to more </a:t>
            </a:r>
            <a:br>
              <a:rPr lang="en-US" sz="3300" dirty="0" smtClean="0"/>
            </a:br>
            <a:r>
              <a:rPr lang="en-US" sz="3300" dirty="0" smtClean="0"/>
              <a:t>display-centric, enhanced business tool capabilities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2900" dirty="0" smtClean="0"/>
              <a:t>The highest performing mobile computer in its class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Fastest processor in-class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4” WVGA display with multi-touch resistive touch panel 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Best in-class battery performance 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Best motion tolerant bar code reading performance 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Device Health, Battery Management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2900" dirty="0" smtClean="0"/>
              <a:t>The best ergonomic solution for ever-changing data capture requirements, cost reduction, and revenue enablement applications in field mobility operations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2900" dirty="0" smtClean="0"/>
              <a:t>The migration computer for the CN50 install base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Improved system, battery life, and area imager performance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CN50 accessory compatibility a major focus; use along side existing CN50 installation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211" y="-74428"/>
            <a:ext cx="2819409" cy="423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1055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9" name="Picture 48" descr="CN50_Qwerty_09_PRO1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t="3125" r="25311" b="6250"/>
          <a:stretch>
            <a:fillRect/>
          </a:stretch>
        </p:blipFill>
        <p:spPr bwMode="auto">
          <a:xfrm>
            <a:off x="4703667" y="1560196"/>
            <a:ext cx="1267897" cy="2473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" descr="CN70e_QWERTY_10_PRO4b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7" r="27084"/>
          <a:stretch>
            <a:fillRect/>
          </a:stretch>
        </p:blipFill>
        <p:spPr bwMode="auto">
          <a:xfrm>
            <a:off x="6751628" y="723484"/>
            <a:ext cx="1447591" cy="28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7" descr="CS40_Qwerty_10_PRO1b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37" t="6097" r="23785" b="8542"/>
          <a:stretch>
            <a:fillRect/>
          </a:stretch>
        </p:blipFill>
        <p:spPr bwMode="auto">
          <a:xfrm>
            <a:off x="2649443" y="2855596"/>
            <a:ext cx="1158672" cy="202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 bwMode="auto">
          <a:xfrm flipH="1" flipV="1">
            <a:off x="606545" y="1016000"/>
            <a:ext cx="7522" cy="48006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>
            <a:off x="606545" y="5816600"/>
            <a:ext cx="7482365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85805" y="2981158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SzTx/>
            </a:pPr>
            <a:r>
              <a:rPr lang="en-US" sz="2400" dirty="0" smtClean="0">
                <a:latin typeface="+mn-lt"/>
                <a:cs typeface="Arial"/>
              </a:rPr>
              <a:t>Price</a:t>
            </a:r>
            <a:endParaRPr lang="en-US" dirty="0">
              <a:latin typeface="+mn-lt"/>
              <a:cs typeface="Arial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24798" y="5855947"/>
            <a:ext cx="6425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System, Scanning, Ergonomics, Uptime, and Environmental Performance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2209" y="3312796"/>
            <a:ext cx="1071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Consumer</a:t>
            </a:r>
          </a:p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Grade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14328" y="1179196"/>
            <a:ext cx="24016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Medium Product Handling</a:t>
            </a:r>
          </a:p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More Rugged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063845" y="2398396"/>
            <a:ext cx="2161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Light Product Handling</a:t>
            </a:r>
          </a:p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Rugged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98" y="3795880"/>
            <a:ext cx="845947" cy="18683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70673" y="492780"/>
            <a:ext cx="2252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Heavy Product Handling</a:t>
            </a:r>
          </a:p>
          <a:p>
            <a:pPr algn="ctr">
              <a:spcBef>
                <a:spcPct val="0"/>
              </a:spcBef>
              <a:buSzTx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/>
              </a:rPr>
              <a:t>Ultra Rugged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6164215" y="3503296"/>
            <a:ext cx="533400" cy="4433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760520" y="5029725"/>
            <a:ext cx="3672800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3D78"/>
                </a:solidFill>
              </a:rPr>
              <a:t>CN51 </a:t>
            </a:r>
            <a:r>
              <a:rPr lang="en-US" sz="1600" dirty="0">
                <a:solidFill>
                  <a:srgbClr val="003D78"/>
                </a:solidFill>
              </a:rPr>
              <a:t>is positioned in the </a:t>
            </a:r>
          </a:p>
          <a:p>
            <a:pPr algn="ctr"/>
            <a:r>
              <a:rPr lang="en-US" sz="1600" dirty="0">
                <a:solidFill>
                  <a:srgbClr val="003D78"/>
                </a:solidFill>
              </a:rPr>
              <a:t>same product category as the </a:t>
            </a:r>
            <a:r>
              <a:rPr lang="en-US" sz="1600" dirty="0" smtClean="0">
                <a:solidFill>
                  <a:srgbClr val="003D78"/>
                </a:solidFill>
              </a:rPr>
              <a:t>CN50</a:t>
            </a:r>
            <a:endParaRPr lang="en-US" sz="1600" dirty="0">
              <a:solidFill>
                <a:srgbClr val="003D78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CN51 Product </a:t>
            </a:r>
            <a:r>
              <a:rPr lang="en-US" dirty="0" smtClean="0"/>
              <a:t>Positioning</a:t>
            </a:r>
            <a:endParaRPr lang="en-US" dirty="0"/>
          </a:p>
        </p:txBody>
      </p:sp>
      <p:pic>
        <p:nvPicPr>
          <p:cNvPr id="3074" name="Picture 2" descr="C:\Users\jdewente\Desktop\Documents\Products - Computers\Catalina\Photos\CN51_13_PRO4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072" y="3415732"/>
            <a:ext cx="2336800" cy="23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3463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8" name="AutoShape 23"/>
          <p:cNvPicPr>
            <a:picLocks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35040" y="2702381"/>
            <a:ext cx="2936240" cy="94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5"/>
          <p:cNvSpPr>
            <a:spLocks noChangeArrowheads="1"/>
          </p:cNvSpPr>
          <p:nvPr/>
        </p:nvSpPr>
        <p:spPr bwMode="auto">
          <a:xfrm>
            <a:off x="5659120" y="2422981"/>
            <a:ext cx="3352800" cy="220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57175" indent="-257175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D78"/>
              </a:buClr>
              <a:buSzPct val="65000"/>
              <a:buFont typeface="Wingdings" pitchFamily="2" charset="2"/>
              <a:buNone/>
            </a:pPr>
            <a:r>
              <a:rPr lang="en-US" sz="1600" b="1" dirty="0">
                <a:solidFill>
                  <a:srgbClr val="7D8749">
                    <a:lumMod val="75000"/>
                  </a:srgbClr>
                </a:solidFill>
                <a:latin typeface="Arial Narrow" pitchFamily="34" charset="0"/>
              </a:rPr>
              <a:t>   </a:t>
            </a:r>
            <a:r>
              <a:rPr lang="en-US" sz="1600" b="1" dirty="0" smtClean="0">
                <a:solidFill>
                  <a:srgbClr val="7D8749">
                    <a:lumMod val="75000"/>
                  </a:srgbClr>
                </a:solidFill>
                <a:latin typeface="Arial Narrow" pitchFamily="34" charset="0"/>
              </a:rPr>
              <a:t>    CS40</a:t>
            </a:r>
            <a:endParaRPr lang="en-US" sz="1600" b="1" dirty="0">
              <a:solidFill>
                <a:srgbClr val="7D8749">
                  <a:lumMod val="75000"/>
                </a:srgbClr>
              </a:solidFill>
              <a:latin typeface="Arial Narrow" pitchFamily="34" charset="0"/>
            </a:endParaRP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b="1" dirty="0" smtClean="0">
                <a:solidFill>
                  <a:srgbClr val="000000"/>
                </a:solidFill>
                <a:latin typeface="Arial Narrow" pitchFamily="34" charset="0"/>
              </a:rPr>
              <a:t>Field Service - Home &amp; Office</a:t>
            </a: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b="1" dirty="0" smtClean="0">
                <a:solidFill>
                  <a:srgbClr val="000000"/>
                </a:solidFill>
                <a:latin typeface="Arial Narrow" pitchFamily="34" charset="0"/>
              </a:rPr>
              <a:t>Field Sales</a:t>
            </a: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b="1" dirty="0" smtClean="0">
                <a:solidFill>
                  <a:srgbClr val="000000"/>
                </a:solidFill>
                <a:latin typeface="Arial Narrow" pitchFamily="34" charset="0"/>
              </a:rPr>
              <a:t>Pre-Sales &amp; Merchandising</a:t>
            </a: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b="1" dirty="0" smtClean="0">
                <a:solidFill>
                  <a:srgbClr val="000000"/>
                </a:solidFill>
                <a:latin typeface="Arial Narrow" pitchFamily="34" charset="0"/>
              </a:rPr>
              <a:t>T&amp;L – Long Haul &amp; Truck Load</a:t>
            </a: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dirty="0" smtClean="0">
                <a:solidFill>
                  <a:srgbClr val="000000"/>
                </a:solidFill>
                <a:latin typeface="Arial Narrow" pitchFamily="34" charset="0"/>
              </a:rPr>
              <a:t>Supervisors/Managers</a:t>
            </a: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dirty="0" smtClean="0">
                <a:solidFill>
                  <a:srgbClr val="000000"/>
                </a:solidFill>
                <a:latin typeface="Arial Narrow" pitchFamily="34" charset="0"/>
              </a:rPr>
              <a:t>Home POC</a:t>
            </a:r>
          </a:p>
          <a:p>
            <a:pPr marL="123825" lvl="1" indent="-20955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 typeface="Wingdings" pitchFamily="2" charset="2"/>
              <a:buChar char="l"/>
            </a:pPr>
            <a:endParaRPr lang="en-US" sz="1400" b="1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 marL="257175" lvl="1" indent="-257175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 typeface="Wingdings" pitchFamily="2" charset="2"/>
              <a:buNone/>
            </a:pPr>
            <a:r>
              <a:rPr lang="en-US" sz="1400" b="1" dirty="0" smtClean="0">
                <a:solidFill>
                  <a:srgbClr val="7D8749">
                    <a:lumMod val="75000"/>
                  </a:srgbClr>
                </a:solidFill>
                <a:latin typeface="Arial Narrow" pitchFamily="34" charset="0"/>
              </a:rPr>
              <a:t>   </a:t>
            </a:r>
          </a:p>
        </p:txBody>
      </p:sp>
      <p:pic>
        <p:nvPicPr>
          <p:cNvPr id="12307" name="AutoShape 23"/>
          <p:cNvPicPr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3874" y="3188156"/>
            <a:ext cx="2646045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1" name="AutoShape 23"/>
          <p:cNvPicPr>
            <a:picLocks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28320" y="2730957"/>
            <a:ext cx="2611120" cy="21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AutoShape 23"/>
          <p:cNvPicPr>
            <a:picLocks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343275" y="2729369"/>
            <a:ext cx="2328863" cy="922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2971800" y="2422981"/>
            <a:ext cx="2819400" cy="220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57175" indent="-257175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D78"/>
              </a:buClr>
              <a:buSzPct val="65000"/>
              <a:buFont typeface="Wingdings" pitchFamily="2" charset="2"/>
              <a:buNone/>
            </a:pPr>
            <a:r>
              <a:rPr lang="en-US" sz="1600" b="1" dirty="0">
                <a:solidFill>
                  <a:srgbClr val="7D8749">
                    <a:lumMod val="75000"/>
                  </a:srgbClr>
                </a:solidFill>
                <a:latin typeface="Arial Narrow" pitchFamily="34" charset="0"/>
              </a:rPr>
              <a:t>   </a:t>
            </a:r>
            <a:r>
              <a:rPr lang="en-US" sz="1600" b="1" dirty="0" smtClean="0">
                <a:solidFill>
                  <a:srgbClr val="7D8749">
                    <a:lumMod val="75000"/>
                  </a:srgbClr>
                </a:solidFill>
                <a:latin typeface="Arial Narrow" pitchFamily="34" charset="0"/>
              </a:rPr>
              <a:t>    CN50 / CN51</a:t>
            </a:r>
            <a:endParaRPr lang="en-US" sz="1600" b="1" dirty="0">
              <a:solidFill>
                <a:srgbClr val="7D8749">
                  <a:lumMod val="75000"/>
                </a:srgbClr>
              </a:solidFill>
              <a:latin typeface="Arial Narrow" pitchFamily="34" charset="0"/>
            </a:endParaRP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dirty="0" smtClean="0">
                <a:solidFill>
                  <a:srgbClr val="000000"/>
                </a:solidFill>
                <a:latin typeface="Arial Narrow" pitchFamily="34" charset="0"/>
              </a:rPr>
              <a:t>DSD</a:t>
            </a:r>
            <a:endParaRPr lang="en-US" sz="1400" b="1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b="1" dirty="0" smtClean="0">
                <a:solidFill>
                  <a:srgbClr val="000000"/>
                </a:solidFill>
                <a:latin typeface="Arial Narrow" pitchFamily="34" charset="0"/>
              </a:rPr>
              <a:t>Field Service</a:t>
            </a: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dirty="0" smtClean="0">
                <a:solidFill>
                  <a:srgbClr val="000000"/>
                </a:solidFill>
                <a:latin typeface="Arial Narrow" pitchFamily="34" charset="0"/>
              </a:rPr>
              <a:t>T &amp; L</a:t>
            </a:r>
            <a:endParaRPr lang="en-US" sz="1400" b="1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b="1" dirty="0" smtClean="0">
                <a:solidFill>
                  <a:srgbClr val="000000"/>
                </a:solidFill>
                <a:latin typeface="Arial Narrow" pitchFamily="34" charset="0"/>
              </a:rPr>
              <a:t>Postal &amp; Courier</a:t>
            </a:r>
          </a:p>
          <a:p>
            <a:pPr marL="688975" lvl="1" indent="-322263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  <a:buFontTx/>
              <a:buBlip>
                <a:blip r:embed="rId4"/>
              </a:buBlip>
            </a:pPr>
            <a:r>
              <a:rPr lang="en-US" sz="1400" dirty="0" smtClean="0">
                <a:solidFill>
                  <a:srgbClr val="000000"/>
                </a:solidFill>
                <a:latin typeface="Arial Narrow" pitchFamily="34" charset="0"/>
              </a:rPr>
              <a:t>Public Safety - eCitation</a:t>
            </a:r>
          </a:p>
          <a:p>
            <a:pPr marL="366712" lvl="1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</a:pPr>
            <a:endParaRPr lang="en-US" sz="1400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 marL="366712" lvl="1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</a:pPr>
            <a:endParaRPr lang="en-US" sz="1400" dirty="0" smtClean="0">
              <a:solidFill>
                <a:srgbClr val="000000"/>
              </a:solidFill>
              <a:latin typeface="Arial Narrow" pitchFamily="34" charset="0"/>
            </a:endParaRPr>
          </a:p>
          <a:p>
            <a:pPr marL="342900" lvl="1" indent="-3429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DED6CC"/>
              </a:buClr>
              <a:buSzPct val="65000"/>
            </a:pPr>
            <a:r>
              <a:rPr lang="en-US" sz="1400" b="1" dirty="0" smtClean="0">
                <a:solidFill>
                  <a:srgbClr val="7D8749">
                    <a:lumMod val="75000"/>
                  </a:srgbClr>
                </a:solidFill>
                <a:latin typeface="Arial Narrow" pitchFamily="34" charset="0"/>
              </a:rPr>
              <a:t>   </a:t>
            </a:r>
            <a:endParaRPr lang="en-US" sz="1400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22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22525"/>
            <a:ext cx="3276600" cy="18319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         70 SERIES</a:t>
            </a:r>
            <a:endParaRPr sz="1600" b="1" dirty="0" smtClean="0">
              <a:solidFill>
                <a:schemeClr val="accent5">
                  <a:lumMod val="75000"/>
                </a:schemeClr>
              </a:solidFill>
              <a:latin typeface="Arial Narrow" pitchFamily="34" charset="0"/>
            </a:endParaRPr>
          </a:p>
          <a:p>
            <a:pPr lvl="1">
              <a:lnSpc>
                <a:spcPct val="90000"/>
              </a:lnSpc>
              <a:buClr>
                <a:srgbClr val="DED6CC"/>
              </a:buClr>
            </a:pP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Courier Package Express</a:t>
            </a:r>
          </a:p>
          <a:p>
            <a:pPr lvl="1">
              <a:lnSpc>
                <a:spcPct val="90000"/>
              </a:lnSpc>
              <a:buClr>
                <a:srgbClr val="DED6CC"/>
              </a:buClr>
            </a:pP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LTL &amp; Cross Docking</a:t>
            </a:r>
            <a:endParaRPr lang="en-US" sz="1400" i="1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lvl="1">
              <a:lnSpc>
                <a:spcPct val="90000"/>
              </a:lnSpc>
              <a:buClr>
                <a:srgbClr val="DED6CC"/>
              </a:buClr>
            </a:pP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Industrial Field Service</a:t>
            </a:r>
          </a:p>
          <a:p>
            <a:pPr lvl="1">
              <a:lnSpc>
                <a:spcPct val="90000"/>
              </a:lnSpc>
              <a:buClr>
                <a:srgbClr val="DED6CC"/>
              </a:buClr>
            </a:pP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DSD-Route Sales</a:t>
            </a:r>
          </a:p>
          <a:p>
            <a:pPr lvl="1">
              <a:lnSpc>
                <a:spcPct val="90000"/>
              </a:lnSpc>
              <a:buClr>
                <a:srgbClr val="DED6CC"/>
              </a:buClr>
            </a:pP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Public Safety</a:t>
            </a:r>
          </a:p>
          <a:p>
            <a:pPr lvl="1">
              <a:lnSpc>
                <a:spcPct val="90000"/>
              </a:lnSpc>
              <a:buClr>
                <a:srgbClr val="DED6CC"/>
              </a:buClr>
            </a:pP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Airline Tarmac</a:t>
            </a:r>
            <a:r>
              <a:rPr sz="18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  </a:t>
            </a:r>
            <a:endParaRPr lang="en-US" sz="1800" b="1" dirty="0" smtClean="0">
              <a:solidFill>
                <a:schemeClr val="accent5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28" name="Picture 27" descr="CS40_Numeric_10_PRO3b.jpg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2667" y="1203781"/>
            <a:ext cx="1295400" cy="1295400"/>
          </a:xfrm>
          <a:prstGeom prst="rect">
            <a:avLst/>
          </a:prstGeom>
        </p:spPr>
      </p:pic>
      <p:pic>
        <p:nvPicPr>
          <p:cNvPr id="30" name="Picture 29" descr="CK70_360Tour_001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375" t="6250" r="34375" b="9375"/>
          <a:stretch>
            <a:fillRect/>
          </a:stretch>
        </p:blipFill>
        <p:spPr>
          <a:xfrm>
            <a:off x="457200" y="331461"/>
            <a:ext cx="762000" cy="2057400"/>
          </a:xfrm>
          <a:prstGeom prst="rect">
            <a:avLst/>
          </a:prstGeom>
        </p:spPr>
      </p:pic>
      <p:sp>
        <p:nvSpPr>
          <p:cNvPr id="41" name="Snip and Round Single Corner Rectangle 40"/>
          <p:cNvSpPr/>
          <p:nvPr/>
        </p:nvSpPr>
        <p:spPr>
          <a:xfrm>
            <a:off x="5582004" y="4351032"/>
            <a:ext cx="2043637" cy="269632"/>
          </a:xfrm>
          <a:prstGeom prst="snipRoundRect">
            <a:avLst/>
          </a:prstGeom>
          <a:gradFill>
            <a:gsLst>
              <a:gs pos="0">
                <a:schemeClr val="tx2">
                  <a:alpha val="43000"/>
                </a:schemeClr>
              </a:gs>
              <a:gs pos="50000">
                <a:schemeClr val="tx2">
                  <a:alpha val="33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Snip and Round Single Corner Rectangle 39"/>
          <p:cNvSpPr/>
          <p:nvPr/>
        </p:nvSpPr>
        <p:spPr>
          <a:xfrm>
            <a:off x="3292358" y="4360506"/>
            <a:ext cx="2043637" cy="269632"/>
          </a:xfrm>
          <a:prstGeom prst="snipRoundRect">
            <a:avLst/>
          </a:prstGeom>
          <a:gradFill>
            <a:gsLst>
              <a:gs pos="0">
                <a:schemeClr val="tx2">
                  <a:alpha val="43000"/>
                </a:schemeClr>
              </a:gs>
              <a:gs pos="50000">
                <a:schemeClr val="tx2">
                  <a:alpha val="33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and Round Single Corner Rectangle 6"/>
          <p:cNvSpPr/>
          <p:nvPr/>
        </p:nvSpPr>
        <p:spPr>
          <a:xfrm>
            <a:off x="944889" y="4369980"/>
            <a:ext cx="2043637" cy="269632"/>
          </a:xfrm>
          <a:prstGeom prst="snipRoundRect">
            <a:avLst/>
          </a:prstGeom>
          <a:gradFill>
            <a:gsLst>
              <a:gs pos="0">
                <a:schemeClr val="tx2">
                  <a:alpha val="43000"/>
                </a:schemeClr>
              </a:gs>
              <a:gs pos="50000">
                <a:schemeClr val="tx2">
                  <a:alpha val="33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1" name="AutoShape 23"/>
          <p:cNvPicPr>
            <a:picLocks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820571" y="4533101"/>
            <a:ext cx="6919931" cy="1474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00" name="Picture 12" descr="PB21_PB31_PB51_09_PRO1a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1342" y="4539705"/>
            <a:ext cx="1484521" cy="111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008069" y="4412198"/>
            <a:ext cx="1963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tx2"/>
                </a:solidFill>
                <a:latin typeface="+mn-lt"/>
              </a:rPr>
              <a:t>Heavy Product </a:t>
            </a:r>
            <a:r>
              <a:rPr lang="en-US" sz="1200" dirty="0" smtClean="0">
                <a:solidFill>
                  <a:schemeClr val="tx2"/>
                </a:solidFill>
                <a:latin typeface="+mn-lt"/>
              </a:rPr>
              <a:t>Handling</a:t>
            </a:r>
            <a:endParaRPr lang="en-US" sz="12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5798" y="4396215"/>
            <a:ext cx="2565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defRPr>
            </a:lvl1pPr>
          </a:lstStyle>
          <a:p>
            <a:pPr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tx2"/>
                </a:solidFill>
                <a:latin typeface="+mn-lt"/>
              </a:rPr>
              <a:t>Medium Product Handling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74941" y="4385304"/>
            <a:ext cx="2353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Narrow" pitchFamily="34" charset="0"/>
              </a:defRPr>
            </a:lvl1pPr>
            <a:lvl2pPr lvl="1">
              <a:defRPr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2pPr>
          </a:lstStyle>
          <a:p>
            <a:pPr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cap="none" dirty="0">
                <a:ln>
                  <a:noFill/>
                </a:ln>
                <a:solidFill>
                  <a:schemeClr val="tx2"/>
                </a:solidFill>
                <a:effectLst/>
                <a:latin typeface="+mn-lt"/>
              </a:rPr>
              <a:t>Light Product Handling</a:t>
            </a:r>
          </a:p>
        </p:txBody>
      </p:sp>
      <p:pic>
        <p:nvPicPr>
          <p:cNvPr id="34" name="Picture 33" descr="cn70e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355604" y="788260"/>
            <a:ext cx="583472" cy="1600601"/>
          </a:xfrm>
          <a:prstGeom prst="rect">
            <a:avLst/>
          </a:prstGeom>
        </p:spPr>
      </p:pic>
      <p:pic>
        <p:nvPicPr>
          <p:cNvPr id="35" name="Picture 34" descr="cn70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118153" y="1040232"/>
            <a:ext cx="566920" cy="1348629"/>
          </a:xfrm>
          <a:prstGeom prst="rect">
            <a:avLst/>
          </a:prstGeom>
        </p:spPr>
      </p:pic>
      <p:pic>
        <p:nvPicPr>
          <p:cNvPr id="4098" name="Picture 2" descr="C:\Users\jdewente\Desktop\Documents\Products - Computers\Catalina\Photos\CN51_13_PRO3b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177" y="1073072"/>
            <a:ext cx="1422400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dewente\Desktop\Documents\Products - Computers\CN50\Photos\serverCA0N1NHS.jp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440" y="1020825"/>
            <a:ext cx="153619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itle 14"/>
          <p:cNvSpPr txBox="1">
            <a:spLocks/>
          </p:cNvSpPr>
          <p:nvPr/>
        </p:nvSpPr>
        <p:spPr>
          <a:xfrm>
            <a:off x="2915239" y="321855"/>
            <a:ext cx="5714455" cy="60997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Trebuchet MS" pitchFamily="34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Trebuchet MS" pitchFamily="34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Trebuchet MS" pitchFamily="34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262626"/>
                </a:solidFill>
                <a:latin typeface="Trebuchet MS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rebuchet MS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rebuchet MS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rebuchet MS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Trebuchet MS" pitchFamily="34" charset="0"/>
                <a:cs typeface="Arial" charset="0"/>
              </a:defRPr>
            </a:lvl9pPr>
          </a:lstStyle>
          <a:p>
            <a:pPr>
              <a:buSzTx/>
            </a:pPr>
            <a:r>
              <a:rPr lang="en-US" sz="3200" b="0" dirty="0" smtClean="0">
                <a:solidFill>
                  <a:schemeClr val="tx2"/>
                </a:solidFill>
              </a:rPr>
              <a:t>Field Mobility Application Fit</a:t>
            </a:r>
            <a:endParaRPr lang="en-US" sz="3200" b="0" dirty="0">
              <a:solidFill>
                <a:schemeClr val="tx2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38678" y="4579421"/>
            <a:ext cx="6244005" cy="1360258"/>
            <a:chOff x="1038678" y="4579421"/>
            <a:chExt cx="6244005" cy="1360258"/>
          </a:xfrm>
        </p:grpSpPr>
        <p:pic>
          <p:nvPicPr>
            <p:cNvPr id="12295" name="Picture 7" descr="6822_08_PRO2b.jpg">
              <a:hlinkClick r:id="rId16"/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38678" y="4579421"/>
              <a:ext cx="1086299" cy="1086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6" name="Picture 8" descr="CN3_PW50_09_PRO1b.jpg">
              <a:hlinkClick r:id="rId18"/>
            </p:cNvPr>
            <p:cNvPicPr>
              <a:picLocks noChangeAspect="1" noChangeArrowheads="1"/>
            </p:cNvPicPr>
            <p:nvPr/>
          </p:nvPicPr>
          <p:blipFill>
            <a:blip r:embed="rId1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97658" y="4830106"/>
              <a:ext cx="835614" cy="835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7" name="Text Box 9"/>
            <p:cNvSpPr txBox="1">
              <a:spLocks noChangeArrowheads="1"/>
            </p:cNvSpPr>
            <p:nvPr/>
          </p:nvSpPr>
          <p:spPr bwMode="auto">
            <a:xfrm>
              <a:off x="2279538" y="5440694"/>
              <a:ext cx="52931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0" dirty="0">
                  <a:solidFill>
                    <a:srgbClr val="7D8749">
                      <a:lumMod val="75000"/>
                    </a:srgbClr>
                  </a:solidFill>
                  <a:latin typeface="Arial Narrow" pitchFamily="34" charset="0"/>
                  <a:ea typeface="ＭＳ Ｐゴシック"/>
                  <a:cs typeface="ＭＳ Ｐゴシック"/>
                </a:rPr>
                <a:t>PW50</a:t>
              </a:r>
            </a:p>
          </p:txBody>
        </p:sp>
        <p:sp>
          <p:nvSpPr>
            <p:cNvPr id="12298" name="Text Box 10"/>
            <p:cNvSpPr txBox="1">
              <a:spLocks noChangeArrowheads="1"/>
            </p:cNvSpPr>
            <p:nvPr/>
          </p:nvSpPr>
          <p:spPr bwMode="auto">
            <a:xfrm>
              <a:off x="1560729" y="5466807"/>
              <a:ext cx="46679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0" dirty="0">
                  <a:solidFill>
                    <a:srgbClr val="7D8749">
                      <a:lumMod val="75000"/>
                    </a:srgbClr>
                  </a:solidFill>
                  <a:latin typeface="Arial Narrow" pitchFamily="34" charset="0"/>
                  <a:ea typeface="ＭＳ Ｐゴシック"/>
                  <a:cs typeface="ＭＳ Ｐゴシック"/>
                </a:rPr>
                <a:t>6822</a:t>
              </a:r>
            </a:p>
          </p:txBody>
        </p:sp>
        <p:sp>
          <p:nvSpPr>
            <p:cNvPr id="12299" name="Text Box 11"/>
            <p:cNvSpPr txBox="1">
              <a:spLocks noChangeArrowheads="1"/>
            </p:cNvSpPr>
            <p:nvPr/>
          </p:nvSpPr>
          <p:spPr bwMode="auto">
            <a:xfrm>
              <a:off x="4459289" y="5361741"/>
              <a:ext cx="879635" cy="278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0" dirty="0">
                  <a:solidFill>
                    <a:srgbClr val="7D8749">
                      <a:lumMod val="75000"/>
                    </a:srgbClr>
                  </a:solidFill>
                  <a:latin typeface="Arial Narrow" pitchFamily="34" charset="0"/>
                  <a:ea typeface="ＭＳ Ｐゴシック"/>
                  <a:cs typeface="ＭＳ Ｐゴシック"/>
                </a:rPr>
                <a:t>PB21/31/51</a:t>
              </a:r>
            </a:p>
          </p:txBody>
        </p:sp>
        <p:sp>
          <p:nvSpPr>
            <p:cNvPr id="12302" name="Text Box 14"/>
            <p:cNvSpPr txBox="1">
              <a:spLocks noChangeArrowheads="1"/>
            </p:cNvSpPr>
            <p:nvPr/>
          </p:nvSpPr>
          <p:spPr bwMode="auto">
            <a:xfrm>
              <a:off x="6432803" y="5323486"/>
              <a:ext cx="535533" cy="278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0" dirty="0" smtClean="0">
                  <a:solidFill>
                    <a:srgbClr val="7D8749">
                      <a:lumMod val="75000"/>
                    </a:srgbClr>
                  </a:solidFill>
                  <a:latin typeface="Arial Narrow" pitchFamily="34" charset="0"/>
                  <a:ea typeface="ＭＳ Ｐゴシック"/>
                  <a:cs typeface="ＭＳ Ｐゴシック"/>
                </a:rPr>
                <a:t>PR2/3</a:t>
              </a:r>
              <a:endParaRPr lang="en-US" sz="1200" b="0" dirty="0">
                <a:solidFill>
                  <a:srgbClr val="7D8749">
                    <a:lumMod val="75000"/>
                  </a:srgbClr>
                </a:solidFill>
                <a:latin typeface="Arial Narrow" pitchFamily="34" charset="0"/>
                <a:ea typeface="ＭＳ Ｐゴシック"/>
                <a:cs typeface="ＭＳ Ｐゴシック"/>
              </a:endParaRPr>
            </a:p>
          </p:txBody>
        </p:sp>
        <p:sp>
          <p:nvSpPr>
            <p:cNvPr id="12303" name="Text Box 21"/>
            <p:cNvSpPr txBox="1">
              <a:spLocks noChangeArrowheads="1"/>
            </p:cNvSpPr>
            <p:nvPr/>
          </p:nvSpPr>
          <p:spPr bwMode="auto">
            <a:xfrm>
              <a:off x="1045565" y="5693458"/>
              <a:ext cx="229421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Vehicle Mount/Hand Carry Printers</a:t>
              </a:r>
            </a:p>
          </p:txBody>
        </p:sp>
        <p:sp>
          <p:nvSpPr>
            <p:cNvPr id="12304" name="Text Box 22"/>
            <p:cNvSpPr txBox="1">
              <a:spLocks noChangeArrowheads="1"/>
            </p:cNvSpPr>
            <p:nvPr/>
          </p:nvSpPr>
          <p:spPr bwMode="auto">
            <a:xfrm>
              <a:off x="6012784" y="5668144"/>
              <a:ext cx="126989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Wearable Printers</a:t>
              </a:r>
            </a:p>
          </p:txBody>
        </p:sp>
        <p:sp>
          <p:nvSpPr>
            <p:cNvPr id="12305" name="Text Box 23"/>
            <p:cNvSpPr txBox="1">
              <a:spLocks noChangeArrowheads="1"/>
            </p:cNvSpPr>
            <p:nvPr/>
          </p:nvSpPr>
          <p:spPr bwMode="auto">
            <a:xfrm>
              <a:off x="3329744" y="5691033"/>
              <a:ext cx="217239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Vehicle Mount/Wearable Printers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2977" y="4713351"/>
              <a:ext cx="627592" cy="679430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6100" y="4684815"/>
              <a:ext cx="756583" cy="7445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5083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CN50 Product Plan</a:t>
            </a:r>
            <a:endParaRPr 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66998" y="1295401"/>
            <a:ext cx="6019801" cy="4409268"/>
          </a:xfrm>
        </p:spPr>
        <p:txBody>
          <a:bodyPr/>
          <a:lstStyle/>
          <a:p>
            <a:r>
              <a:rPr lang="en-US" dirty="0" smtClean="0"/>
              <a:t>Currently no plans </a:t>
            </a:r>
            <a:br>
              <a:rPr lang="en-US" dirty="0" smtClean="0"/>
            </a:br>
            <a:r>
              <a:rPr lang="en-US" dirty="0" smtClean="0"/>
              <a:t>to EOL the CN50</a:t>
            </a:r>
          </a:p>
          <a:p>
            <a:r>
              <a:rPr lang="en-US" dirty="0" smtClean="0"/>
              <a:t>Ongoing </a:t>
            </a:r>
            <a:r>
              <a:rPr lang="en-US" dirty="0" err="1" smtClean="0"/>
              <a:t>Blockpoint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software releases are </a:t>
            </a:r>
            <a:br>
              <a:rPr lang="en-US" dirty="0" smtClean="0"/>
            </a:br>
            <a:r>
              <a:rPr lang="en-US" dirty="0" smtClean="0"/>
              <a:t>planned for the CN50</a:t>
            </a:r>
          </a:p>
          <a:p>
            <a:r>
              <a:rPr lang="en-US" dirty="0" smtClean="0"/>
              <a:t>CN50 and CN51 will overlap for several years</a:t>
            </a:r>
            <a:endParaRPr lang="en-US" dirty="0"/>
          </a:p>
        </p:txBody>
      </p:sp>
      <p:sp>
        <p:nvSpPr>
          <p:cNvPr id="37890" name="AutoShape 2" descr="data:image/jpg;base64,/9j/4AAQSkZJRgABAQAAAQABAAD/2wCEAAkGBhQPEBAODxIUERAQGBUYFRQWER0VFhQgFxQWFR8VFxgjHDIgIyIvGxgYIC8jLycpMi44HCA1QTAqOC03LTUBCQoKDQsNGQ4PGTUlHyU0MCw1NSk1NCw0LCwsLy4sLjQ1NDU2LC0tLCwpLDQ0Ky80LDQ0LywpNCwsKSwsNDQ1LP/AABEIAEEAXgMBIgACEQEDEQH/xAAcAAEBAQADAQEBAAAAAAAAAAAABwYBBAUCCAP/xAA9EAABAwICBQkGAwgDAAAAAAABAAIDBBEFEgYHEyFRFyIxQVRhcZTTY4GRk7HSFIKhIzJicpKio7IVQlL/xAAZAQADAQEBAAAAAAAAAAAAAAAAAgMBBAX/xAAiEQADAAIBBQEAAwAAAAAAAAAAAQIDEVESExQhMUEEIjL/2gAMAwEAAhEDEQA/ALgiyen2nBwpsDhCJtsXjfJky5Q0/wDk36VjuXd3Ym+YPpq0YMlrcoR3KemV1FIuXd3Ym+ZPppy7u7E3zJ9NP4uXgzuzyV1FIuXd3Ym+ZPppy7u7E3zJ9NZ4uXgO7PJXUUi5d3dib5k+mnLu7sTfMn01vi5eA7s8ldRSLl3d2JvmT6acu7uxN8yfTR4uXgO7PJXVypTh+uaaplZBDQB8khs1oqDc/wCPh19SqFKXFjTIGteQMwa7M0HgCQLjvsFK8dY/9DTSr4TbXTRvn/46GJpfJJJI1rR0klrF1cJ1HDIHVVQQ89LImiw7sx6fgtlpDUsjxDCzIQMxqWsJ6A50bAPjvHvXZ0uwSasp9lTVLqWQG+ZtwHWBGRxHOA67jh19CrOa5mYT0hHCbbMRX6jGWJgqntd1CSMEHxIIP6KaU+BOkrG0LHNe90uzD2b2nnWLh3AXPuWuxWPGsNZIJJJZIHAtc8P27QCLXuec3xNl/fUpge0qZaxw5tO3Kz+Z46fc2/8AUuybqIqqrZFpNpJHryai47HLVSE2NgYm2v1X3qa4FghqK2KikJjL5Nm4gXLSL33eIX6Nhxpj6qWiB/axRskd4PLgB+g+IUyxrA/w2klJI0WjqntkHDNYtcPjv/MFLDnt9Sp/g9wvWjt8hUXa5PlN+5dHE9RsjWk01SJHD/rIzJfuzAlbPWdVSxYdI+nc9kgdHYxkh292/o3rpaqK+smp5TWmRzQ4bJ0gs4i2/fa5F7b1NZcqjr6hnEb6dEOrKN8Mj4ZWlkkZLXNPSCF94bhslTKyCBhfJIbBo+p4DiVudZ2EOqcZEFMzPNLHHcDjYi7uADbElUfQfQaLDIup9Q8DaS2/sbwb9ekrrv8Akqcaf6ySx7rR86C6CR4ZFc2fUvH7SS3vyM4N+q1SALleVVOntnUlpaRLdeLC5tA1ty4ySBoHSSQy1u9eFQaxsRw0iCsiMoZutM0tfu4SDcfEhy12tDGG0c2GVT4tsIpJjkzZd+RgDhu6R0jvAX3Sa4qCQDabSM8HRZreBBK64b7aXRtEa11fdGp0fxgV1LHU7N0QlB5jxvFiW+8G1wesWX1geAxUTHxU7crHyPkI4FxvYdwFgPBY+r100bXsbG2V7Sec/JYNHEC9yfgupj2uSndTSto9s2oc20bnRABpJAzXuegXI3dNlHs5G9JfR+ueT3MO0LmixWXE3VDXMlzAx7Mg5SAA297bi1pv3d69fSDA/wARJRTtHPpZmv8AykFrh9D+UKKu1q4iW5fxA8djHf8A1VBpNdNHs2bUT7TK3PaIEXsL2Obiq5MOadP7+ehZuWbHHsdjoYDUzlwjaQDlbmPONhuWUbrWjqHtp8OglqKh/wC6HDZsH8Tyd4aOvcvK0l0xixuA4dQsmdUSuYRmjytAa4Euc65sAOta7QrQqLDIsrbPmeBtJbb3fwjg0dQ96n0zEf3Xsbbb9fDtaP6OinMk8pEtZUb5pbWvwjYOpg6APed69pFyoNtv2U1oIiLAMNrP0OnxJlM2myXidIXZ35f3g0C248CsDyM1/sPnH7Fd0XRj/kXjnpROsap7ZCORmv8AYfOP2JyMV/sPnH7Fd0T+ZkM7MkI5GK/2Hzj9iDUxX+w+afsV3RHmZQ7Mmc0N0MiwyHIznyvttJSN7jwHBo6gtEuUXLVOntlEtegiIsNCIiACIiAC4REAcoiIAIiIAIiIAIiIA//Z"/>
          <p:cNvSpPr>
            <a:spLocks noChangeAspect="1" noChangeArrowheads="1"/>
          </p:cNvSpPr>
          <p:nvPr/>
        </p:nvSpPr>
        <p:spPr bwMode="auto">
          <a:xfrm>
            <a:off x="76200" y="-296863"/>
            <a:ext cx="895350" cy="619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  <a:latin typeface="Trebuchet MS"/>
              <a:cs typeface="Arial"/>
            </a:endParaRPr>
          </a:p>
        </p:txBody>
      </p:sp>
      <p:sp>
        <p:nvSpPr>
          <p:cNvPr id="37904" name="AutoShape 16" descr="data:image/jpg;base64,/9j/4AAQSkZJRgABAQAAAQABAAD/2wCEAAkGBhIRBRQRExQWFRUWFR4XGBgXFhYbHhsZGhgeIyMcHhoaJykeIyAlGRgaKzshIycpLC40HR85NTAqNiYsLykBCQoKBQUFDQUFDSkYEhgpKSkpKSkpKSkpKSkpKSkpKSkpKSkpKSkpKSkpKSkpKSkpKSkpKSkpKSkpKSkpKSkpKf/AABEIACQAnQMBIgACEQEDEQH/xAAcAAACAwEBAQEAAAAAAAAAAAAABwUGCAQBAgP/xABLEAABAgMEBQYJBgsJAAAAAAABAgMABBEFBgcSITFBc7I2N1FxdMITFDVhgZGhscEIIiMn0vAYJUJTYnKDkqLR4RUkJigyM1Jjgv/EABQBAQAAAAAAAAAAAAAAAAAAAAD/xAAUEQEAAAAAAAAAAAAAAAAAAAAA/9oADAMBAAIRAxEAPwB3rUAip0ARnHFPEpydthTDDikyqDlGUkeFI1qVTWK6h6dsXjG6/wB4Cz/EGVfSupq6oH/Q2fyetXu64XWFlxTaV4qrH93aIU6f+R2IHXt80BVHLKfTJB1TTgbOpZbWEmv6VKe2L3gped5m+rcrnUWXqgoJJAVSoUBqB0bNcNrFloJwrmkgAAISABsopOqEbhPznyn654DAR1+eXs52hzjMRzlkPpkg6pl0NkAhZbWE0Or51KaeuJG/PLyc7Q5xmHhPD/LoewDgEAssGryPs34ZlwtRZeJSpsk5a5TRQGoEEaxHmMt4n3r9PS6lq8EyQlKATlrlBKiNRJJ1mIvC3nMlN53TBipzmzm87ogIOWsGZcYC25d5aTqUlpxQPUQKR9u3dm0NFSpZ9KQKkllwADpJIoI07hyPq6k9wn3RKW+P8Ov7lfAYDLtxrfelL2MLaWpIU6lK0gmikqUAQRqOg+iLFjrzmK3DfeilWD5dl963xiLrjrzmK3DfegGNhNzNnqe+MJO5HL2T7S3xCHZhNzNnqe+MJO5HL2T7S3xCAavyi/JMnvV8EQWCnki1Ozd1cTvyi/JMnvV8EQWCnki1Ozd1cArG0EqAAJJNABpJPVHY/IzEs8la23mVVqlSkrbNR0E09ke2Byil98jjEanvldVu0buLl3NBOlCtqFjUoffUTAVDB3EVU7ImVmF1mGxVKjrcR0/rJ2+ah6YZkZDBmbMvXtbfYc9o96SPYY1Dc+9Ddo3cRMt6K6Fp2oWNaT99VIDKlq2m5NWw4+4ardWVHrJ1dQ0D0Rqq5l2m5C7DUu2NSQVq2qWRpUfT7KRkoGiofsvj/IiWSCzMAgCtEtnTTpzQDEt+w252w3JZ2uRwUOU0Ouug9Yiq3ewekZK3ETLZdK0Vy511FSKVpTzxE/hAyH5qY/db+1B+EDIfmpj91v7UAmb9cvJztDnGY0DZtlmZwRRLjW5IhI6yjR7YzjeC0hM3hfmAModdUsA7ApRNI1JcIfV/J9nRwiAzFde1jJ3uYfUP9p0FQ8wNFD1VifxgkC3iE65rQ+lLratiklI1ekGOrGi63il9C6kUbmQXBTUF/lj10P8A6j9EfjLCAjSZizTUbSqXV/Kn8PngHZh1zdye4T7olLf5Ov7lfAYVF0Ma5OWukxLutvZ2mwg5UoINNoJUI7bXx4kXLHdQhp8qU2pIqlAFVJI0nMemASdg+XZfet8Yi64685itw33opdgp/H8uP+5vjEXTHYfWWrcN96AY2E3M2ep74wk7kcvZPtLfEIutysVpeSw/VJracU59JlKcuU5xoqSajSegwvbAtIS94mJggqDTqVkDWQlVaQDi+UX5Jk96vgiCwU8kWp2burjgxWxHYtSWYQy24nwalKUV5RrFKAAmJDBNJ/sW1Ds8Xp/C5ALiwOUUvvkcYjYkY7sDlFL75vjEbEgE/j/dls2U3PJADiVhpf6SVA0r5wR6j5oVd2L6TNnpcDCqBzLmHnTXT7fYId2PPNz+3b+MZzgL9jHdpmUvcSyCA79IU6KBStJy6NArs0xQYIIAggggLFcKwGp29jTDubIo6cpAJHRUg6DGrJdhLculCAAlICUgbABQD1QQQFCxws9DmHS3FD5zS0qQeglQSfQQr3Qo8H51SMRWWwfmPBTTiTqUgpJofSBBBAR2IV32pK+DrDObIDUBRBpXYKAaBFbgggGNgpdtmavV4R0E+BotKaihUNROipodOvZDAxqumw9YPjagoPNDKFJIFUnYoEGtD1QQQGeYIIID7aRV0DpNI0zcq6TErh6pDeb6doqcUSColSCNdKUA1CkewQGfbqySVX6l2iTTxhIroroV/SNbwQQFBxulwvDVwmvzHEKFOnNTT64Qt27FRMeEzlQy5aZSNubpB6IIID//2Q=="/>
          <p:cNvSpPr>
            <a:spLocks noChangeAspect="1" noChangeArrowheads="1"/>
          </p:cNvSpPr>
          <p:nvPr/>
        </p:nvSpPr>
        <p:spPr bwMode="auto">
          <a:xfrm>
            <a:off x="76200" y="-160338"/>
            <a:ext cx="1495425" cy="342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0000"/>
              </a:solidFill>
              <a:latin typeface="Trebuchet MS"/>
              <a:cs typeface="Arial"/>
            </a:endParaRPr>
          </a:p>
        </p:txBody>
      </p:sp>
      <p:pic>
        <p:nvPicPr>
          <p:cNvPr id="13" name="Picture 9" descr="Hero Shot - Both KP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15186" y="898459"/>
            <a:ext cx="2929261" cy="2929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21739" y="5412281"/>
            <a:ext cx="5579270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D78"/>
                </a:solidFill>
              </a:rPr>
              <a:t>Currently No Plans to EOL the CN50 Before Parts Availability Limits Production (~2015)</a:t>
            </a:r>
          </a:p>
        </p:txBody>
      </p:sp>
    </p:spTree>
    <p:extLst>
      <p:ext uri="{BB962C8B-B14F-4D97-AF65-F5344CB8AC3E}">
        <p14:creationId xmlns:p14="http://schemas.microsoft.com/office/powerpoint/2010/main" val="14126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2 Intermec-PowerPoint-Template (light version)">
  <a:themeElements>
    <a:clrScheme name="Intermec">
      <a:dk1>
        <a:sysClr val="windowText" lastClr="000000"/>
      </a:dk1>
      <a:lt1>
        <a:sysClr val="window" lastClr="FFFFFF"/>
      </a:lt1>
      <a:dk2>
        <a:srgbClr val="003D79"/>
      </a:dk2>
      <a:lt2>
        <a:srgbClr val="E9E3DB"/>
      </a:lt2>
      <a:accent1>
        <a:srgbClr val="A0C3DA"/>
      </a:accent1>
      <a:accent2>
        <a:srgbClr val="C8B18B"/>
      </a:accent2>
      <a:accent3>
        <a:srgbClr val="566423"/>
      </a:accent3>
      <a:accent4>
        <a:srgbClr val="AFBD22"/>
      </a:accent4>
      <a:accent5>
        <a:srgbClr val="776441"/>
      </a:accent5>
      <a:accent6>
        <a:srgbClr val="B06010"/>
      </a:accent6>
      <a:hlink>
        <a:srgbClr val="FBDA64"/>
      </a:hlink>
      <a:folHlink>
        <a:srgbClr val="DD6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DDA9E5E1349247A59E1BA45B296449" ma:contentTypeVersion="1" ma:contentTypeDescription="Create a new document." ma:contentTypeScope="" ma:versionID="12646b911e960044d26243b220cab7b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022916f55ab85163ee9a5069dec31d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C701FA-BB3B-469E-AFCF-EA0E3B816F5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D50CD4-4C52-4FC9-9AFC-0863D3321383}">
  <ds:schemaRefs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6925EB1-F3F5-4106-A8FE-44CE4BF1AC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2012 Intermec-PowerPoint-Template (light version)</Template>
  <TotalTime>2610</TotalTime>
  <Words>2534</Words>
  <Application>Microsoft Office PowerPoint</Application>
  <PresentationFormat>On-screen Show (4:3)</PresentationFormat>
  <Paragraphs>490</Paragraphs>
  <Slides>34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2012 Intermec-PowerPoint-Template (light version)</vt:lpstr>
      <vt:lpstr>CN51Executive Selling Presentation</vt:lpstr>
      <vt:lpstr>CN51 Introduction</vt:lpstr>
      <vt:lpstr>The OS Transition</vt:lpstr>
      <vt:lpstr>The OS Transition  (continued)</vt:lpstr>
      <vt:lpstr>What is CN51?</vt:lpstr>
      <vt:lpstr>CN51 Handheld Mobile Computer</vt:lpstr>
      <vt:lpstr>CN51 Product Positioning</vt:lpstr>
      <vt:lpstr>PowerPoint Presentation</vt:lpstr>
      <vt:lpstr>CN50 Product Plan</vt:lpstr>
      <vt:lpstr>CN51 Target Customers</vt:lpstr>
      <vt:lpstr>CN51 …  Key Product Differentiators</vt:lpstr>
      <vt:lpstr>Features and Benefits</vt:lpstr>
      <vt:lpstr>Features and Benefits</vt:lpstr>
      <vt:lpstr>Features and Benefits</vt:lpstr>
      <vt:lpstr>Features and Benefits</vt:lpstr>
      <vt:lpstr>Features and Benefits</vt:lpstr>
      <vt:lpstr>CN51 Configuration Flexibility</vt:lpstr>
      <vt:lpstr>CN51 Accessories Eco System</vt:lpstr>
      <vt:lpstr>Intermec Field Mobility Price Comparison Battery included </vt:lpstr>
      <vt:lpstr>Field Mobility Differentiation</vt:lpstr>
      <vt:lpstr>PowerPoint Presentation</vt:lpstr>
      <vt:lpstr>Intermec Product Feature Comparison</vt:lpstr>
      <vt:lpstr>CN51 Features Overview</vt:lpstr>
      <vt:lpstr>PowerPoint Presentation</vt:lpstr>
      <vt:lpstr>PowerPoint Presentation</vt:lpstr>
      <vt:lpstr>Appendix</vt:lpstr>
      <vt:lpstr>Windows Embedded Handheld</vt:lpstr>
      <vt:lpstr>HTML 5</vt:lpstr>
      <vt:lpstr>Android</vt:lpstr>
      <vt:lpstr>CloneNGo</vt:lpstr>
      <vt:lpstr>Device Heath Monitoring</vt:lpstr>
      <vt:lpstr>CN51 Competitive Overview</vt:lpstr>
      <vt:lpstr>Frequently Discussed Topics</vt:lpstr>
      <vt:lpstr>PowerPoint Presentation</vt:lpstr>
    </vt:vector>
  </TitlesOfParts>
  <Company>Intermec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Catalina PLST Review</dc:title>
  <dc:subject>Intermec Template 4x3</dc:subject>
  <dc:creator>Rachel Everett</dc:creator>
  <dc:description>Template: Lisa Torrence, IN Creative Services</dc:description>
  <cp:lastModifiedBy>Intermec Technologies</cp:lastModifiedBy>
  <cp:revision>435</cp:revision>
  <cp:lastPrinted>2013-09-12T14:05:58Z</cp:lastPrinted>
  <dcterms:created xsi:type="dcterms:W3CDTF">2012-10-01T17:53:26Z</dcterms:created>
  <dcterms:modified xsi:type="dcterms:W3CDTF">2013-09-18T15:29:04Z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0x01010015DDA9E5E1349247A59E1BA45B296449</vt:lpwstr>
  </property>
</Properties>
</file>